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00"/>
  </p:notesMasterIdLst>
  <p:handoutMasterIdLst>
    <p:handoutMasterId r:id="rId101"/>
  </p:handoutMasterIdLst>
  <p:sldIdLst>
    <p:sldId id="378" r:id="rId2"/>
    <p:sldId id="434" r:id="rId3"/>
    <p:sldId id="409" r:id="rId4"/>
    <p:sldId id="379" r:id="rId5"/>
    <p:sldId id="436" r:id="rId6"/>
    <p:sldId id="399" r:id="rId7"/>
    <p:sldId id="382" r:id="rId8"/>
    <p:sldId id="410" r:id="rId9"/>
    <p:sldId id="411" r:id="rId10"/>
    <p:sldId id="412" r:id="rId11"/>
    <p:sldId id="413" r:id="rId12"/>
    <p:sldId id="437" r:id="rId13"/>
    <p:sldId id="415" r:id="rId14"/>
    <p:sldId id="416" r:id="rId15"/>
    <p:sldId id="417" r:id="rId16"/>
    <p:sldId id="418" r:id="rId17"/>
    <p:sldId id="419" r:id="rId18"/>
    <p:sldId id="420" r:id="rId19"/>
    <p:sldId id="423" r:id="rId20"/>
    <p:sldId id="427" r:id="rId21"/>
    <p:sldId id="429" r:id="rId22"/>
    <p:sldId id="537" r:id="rId23"/>
    <p:sldId id="438" r:id="rId24"/>
    <p:sldId id="439" r:id="rId25"/>
    <p:sldId id="538" r:id="rId26"/>
    <p:sldId id="441" r:id="rId27"/>
    <p:sldId id="539" r:id="rId28"/>
    <p:sldId id="540" r:id="rId29"/>
    <p:sldId id="541" r:id="rId30"/>
    <p:sldId id="542" r:id="rId31"/>
    <p:sldId id="543" r:id="rId32"/>
    <p:sldId id="445" r:id="rId33"/>
    <p:sldId id="446" r:id="rId34"/>
    <p:sldId id="536" r:id="rId35"/>
    <p:sldId id="447" r:id="rId36"/>
    <p:sldId id="449" r:id="rId37"/>
    <p:sldId id="544" r:id="rId38"/>
    <p:sldId id="545" r:id="rId39"/>
    <p:sldId id="546" r:id="rId40"/>
    <p:sldId id="547" r:id="rId41"/>
    <p:sldId id="548" r:id="rId42"/>
    <p:sldId id="55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5" r:id="rId56"/>
    <p:sldId id="566" r:id="rId57"/>
    <p:sldId id="564" r:id="rId58"/>
    <p:sldId id="567" r:id="rId59"/>
    <p:sldId id="568" r:id="rId60"/>
    <p:sldId id="569" r:id="rId61"/>
    <p:sldId id="550" r:id="rId62"/>
    <p:sldId id="451" r:id="rId63"/>
    <p:sldId id="452" r:id="rId64"/>
    <p:sldId id="549" r:id="rId65"/>
    <p:sldId id="570" r:id="rId66"/>
    <p:sldId id="572" r:id="rId67"/>
    <p:sldId id="571" r:id="rId68"/>
    <p:sldId id="461" r:id="rId69"/>
    <p:sldId id="573" r:id="rId70"/>
    <p:sldId id="574" r:id="rId71"/>
    <p:sldId id="575" r:id="rId72"/>
    <p:sldId id="576" r:id="rId73"/>
    <p:sldId id="577" r:id="rId74"/>
    <p:sldId id="578" r:id="rId75"/>
    <p:sldId id="579" r:id="rId76"/>
    <p:sldId id="580" r:id="rId77"/>
    <p:sldId id="581" r:id="rId78"/>
    <p:sldId id="582" r:id="rId79"/>
    <p:sldId id="584" r:id="rId80"/>
    <p:sldId id="583" r:id="rId81"/>
    <p:sldId id="585" r:id="rId82"/>
    <p:sldId id="586" r:id="rId83"/>
    <p:sldId id="587" r:id="rId84"/>
    <p:sldId id="588" r:id="rId85"/>
    <p:sldId id="589" r:id="rId86"/>
    <p:sldId id="590" r:id="rId87"/>
    <p:sldId id="592" r:id="rId88"/>
    <p:sldId id="593" r:id="rId89"/>
    <p:sldId id="594" r:id="rId90"/>
    <p:sldId id="595" r:id="rId91"/>
    <p:sldId id="596" r:id="rId92"/>
    <p:sldId id="597" r:id="rId93"/>
    <p:sldId id="598" r:id="rId94"/>
    <p:sldId id="599" r:id="rId95"/>
    <p:sldId id="600" r:id="rId96"/>
    <p:sldId id="601" r:id="rId97"/>
    <p:sldId id="602" r:id="rId98"/>
    <p:sldId id="603" r:id="rId99"/>
  </p:sldIdLst>
  <p:sldSz cx="12192000" cy="6858000"/>
  <p:notesSz cx="6337300" cy="90773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 userDrawn="1">
          <p15:clr>
            <a:srgbClr val="A4A3A4"/>
          </p15:clr>
        </p15:guide>
        <p15:guide id="2" pos="3136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pos="7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9">
          <p15:clr>
            <a:srgbClr val="A4A3A4"/>
          </p15:clr>
        </p15:guide>
        <p15:guide id="2" pos="19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FF0000"/>
    <a:srgbClr val="5B9BD5"/>
    <a:srgbClr val="7BB0CC"/>
    <a:srgbClr val="FF0066"/>
    <a:srgbClr val="ED7D31"/>
    <a:srgbClr val="FFC0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9" autoAdjust="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>
        <p:guide orient="horz" pos="144"/>
        <p:guide pos="3136"/>
        <p:guide pos="192"/>
        <p:guide pos="7488"/>
        <p:guide pos="7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0" d="100"/>
          <a:sy n="40" d="100"/>
        </p:scale>
        <p:origin x="-1482" y="-78"/>
      </p:cViewPr>
      <p:guideLst>
        <p:guide orient="horz" pos="2859"/>
        <p:guide pos="19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png"/><Relationship Id="rId4" Type="http://schemas.openxmlformats.org/officeDocument/2006/relationships/image" Target="../media/image8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6" Type="http://schemas.openxmlformats.org/officeDocument/2006/relationships/image" Target="../media/image43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4" Type="http://schemas.openxmlformats.org/officeDocument/2006/relationships/image" Target="../media/image6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46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89338" y="0"/>
            <a:ext cx="2746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61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1713"/>
            <a:ext cx="2746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61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9338" y="8621713"/>
            <a:ext cx="2746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FAE723CD-ABA7-4BCC-966B-704DA4A37D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463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881063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590925" y="0"/>
            <a:ext cx="27463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881063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4463" y="681038"/>
            <a:ext cx="6048375" cy="340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44550" y="4311650"/>
            <a:ext cx="4648200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7300"/>
            <a:ext cx="27463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881063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90925" y="8877300"/>
            <a:ext cx="27463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881063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fld id="{FAC74DFF-250B-4A8D-A41E-0758220CA0C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74DFF-250B-4A8D-A41E-0758220CA0C6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166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21EB-F152-4849-A638-0F094E78847A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5D3E-1AF9-4DDF-8782-AC78455A46A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37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BE55-4E8B-4CC9-9F3B-94B4ADBEA4F1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011C9-9334-4B84-AB4C-C738905ACEF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10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8512-7ACD-4495-9032-A593348C9F9B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4AE7-CC41-4837-AA51-8D702BF414C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30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BE3A-B8B7-4C0D-9EF7-E1798E83193E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853D7-E0A5-4241-B298-E1A1D0D912F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71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3C69-E69B-4D7A-8139-F0BA9F19A905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8DD2-D1AE-41E9-82B5-20730DC9F6B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88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FA6F-8C34-418F-9DD2-B730A7ED5472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5808-64CA-4A81-BA1E-0BC55768599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990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F50D6-00B8-45AF-A6CB-43CBE0FD47D4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FF34-07E8-401E-8841-E3AC48EA8BB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570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5A4F8-9EB8-4D56-AA7B-AF24B6AA42D6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28E8-D454-4B42-9DEE-D4DBFBFAC35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308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81B6-8E4C-448D-82C7-08B852312AE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01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81C4-4A26-43B9-BF78-2A8692DA6B29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ABB-7663-4E99-9704-5BE0B189BF6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34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6EE-77E8-4872-9EAE-26B01113913E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EBEE-28E7-4EDC-A243-EE361202C67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777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2636" y="-433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613AA-63E4-4E25-BBC9-726EE6471C76}" type="datetime11">
              <a:rPr lang="zh-CN" altLang="en-US" smtClean="0"/>
              <a:t>09:02:22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B941F-1D4A-481C-BCB1-21495B2A259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矩形 12"/>
          <p:cNvSpPr/>
          <p:nvPr userDrawn="1"/>
        </p:nvSpPr>
        <p:spPr>
          <a:xfrm>
            <a:off x="8316000" y="1072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1800" b="1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  空间解析几何与向量代数</a:t>
            </a:r>
            <a:endParaRPr kumimoji="1" lang="zh-CN" altLang="en-US" sz="18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59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.emf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68.png"/><Relationship Id="rId3" Type="http://schemas.openxmlformats.org/officeDocument/2006/relationships/image" Target="../media/image65.png"/><Relationship Id="rId21" Type="http://schemas.openxmlformats.org/officeDocument/2006/relationships/image" Target="../media/image6.emf"/><Relationship Id="rId7" Type="http://schemas.openxmlformats.org/officeDocument/2006/relationships/image" Target="../media/image2.emf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5.emf"/><Relationship Id="rId25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5.bin"/><Relationship Id="rId29" Type="http://schemas.openxmlformats.org/officeDocument/2006/relationships/image" Target="../media/image71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.emf"/><Relationship Id="rId24" Type="http://schemas.openxmlformats.org/officeDocument/2006/relationships/image" Target="../media/image66.png"/><Relationship Id="rId5" Type="http://schemas.openxmlformats.org/officeDocument/2006/relationships/image" Target="../media/image2.emf"/><Relationship Id="rId15" Type="http://schemas.openxmlformats.org/officeDocument/2006/relationships/image" Target="../media/image4.emf"/><Relationship Id="rId23" Type="http://schemas.openxmlformats.org/officeDocument/2006/relationships/image" Target="../media/image6.emf"/><Relationship Id="rId28" Type="http://schemas.openxmlformats.org/officeDocument/2006/relationships/image" Target="../media/image70.pn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Relationship Id="rId14" Type="http://schemas.openxmlformats.org/officeDocument/2006/relationships/oleObject" Target="../embeddings/oleObject3.bin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0.emf"/><Relationship Id="rId26" Type="http://schemas.openxmlformats.org/officeDocument/2006/relationships/image" Target="../media/image24.e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3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23.emf"/><Relationship Id="rId32" Type="http://schemas.openxmlformats.org/officeDocument/2006/relationships/image" Target="../media/image27.e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25.emf"/><Relationship Id="rId10" Type="http://schemas.openxmlformats.org/officeDocument/2006/relationships/image" Target="../media/image16.emf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6.bin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8.emf"/><Relationship Id="rId22" Type="http://schemas.openxmlformats.org/officeDocument/2006/relationships/image" Target="../media/image22.e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26.emf"/><Relationship Id="rId8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2.bin"/><Relationship Id="rId18" Type="http://schemas.openxmlformats.org/officeDocument/2006/relationships/image" Target="../media/image35.emf"/><Relationship Id="rId26" Type="http://schemas.openxmlformats.org/officeDocument/2006/relationships/image" Target="../media/image39.emf"/><Relationship Id="rId3" Type="http://schemas.openxmlformats.org/officeDocument/2006/relationships/oleObject" Target="../embeddings/oleObject27.bin"/><Relationship Id="rId21" Type="http://schemas.openxmlformats.org/officeDocument/2006/relationships/oleObject" Target="../embeddings/oleObject36.bin"/><Relationship Id="rId34" Type="http://schemas.openxmlformats.org/officeDocument/2006/relationships/image" Target="../media/image43.emf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2.emf"/><Relationship Id="rId17" Type="http://schemas.openxmlformats.org/officeDocument/2006/relationships/oleObject" Target="../embeddings/oleObject34.bin"/><Relationship Id="rId25" Type="http://schemas.openxmlformats.org/officeDocument/2006/relationships/oleObject" Target="../embeddings/oleObject38.bin"/><Relationship Id="rId3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.emf"/><Relationship Id="rId20" Type="http://schemas.openxmlformats.org/officeDocument/2006/relationships/image" Target="../media/image36.emf"/><Relationship Id="rId29" Type="http://schemas.openxmlformats.org/officeDocument/2006/relationships/oleObject" Target="../embeddings/oleObject40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31.bin"/><Relationship Id="rId24" Type="http://schemas.openxmlformats.org/officeDocument/2006/relationships/image" Target="../media/image38.emf"/><Relationship Id="rId32" Type="http://schemas.openxmlformats.org/officeDocument/2006/relationships/image" Target="../media/image42.emf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23" Type="http://schemas.openxmlformats.org/officeDocument/2006/relationships/oleObject" Target="../embeddings/oleObject37.bin"/><Relationship Id="rId28" Type="http://schemas.openxmlformats.org/officeDocument/2006/relationships/image" Target="../media/image40.emf"/><Relationship Id="rId10" Type="http://schemas.openxmlformats.org/officeDocument/2006/relationships/image" Target="../media/image31.emf"/><Relationship Id="rId19" Type="http://schemas.openxmlformats.org/officeDocument/2006/relationships/oleObject" Target="../embeddings/oleObject35.bin"/><Relationship Id="rId31" Type="http://schemas.openxmlformats.org/officeDocument/2006/relationships/oleObject" Target="../embeddings/oleObject41.bin"/><Relationship Id="rId4" Type="http://schemas.openxmlformats.org/officeDocument/2006/relationships/image" Target="../media/image28.e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3.emf"/><Relationship Id="rId22" Type="http://schemas.openxmlformats.org/officeDocument/2006/relationships/image" Target="../media/image37.emf"/><Relationship Id="rId27" Type="http://schemas.openxmlformats.org/officeDocument/2006/relationships/oleObject" Target="../embeddings/oleObject39.bin"/><Relationship Id="rId30" Type="http://schemas.openxmlformats.org/officeDocument/2006/relationships/image" Target="../media/image41.emf"/><Relationship Id="rId8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60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131.png"/><Relationship Id="rId10" Type="http://schemas.openxmlformats.org/officeDocument/2006/relationships/image" Target="../media/image98.png"/><Relationship Id="rId4" Type="http://schemas.openxmlformats.org/officeDocument/2006/relationships/image" Target="../media/image130.pn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600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../../../07-08&#65288;&#19979;&#65289;/&#26032;&#24314;&#25991;&#20214;&#22841;/2&#65293;2.PPT#-1,1,&#24187;&#28783;&#29255; 1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../../07-08&#65288;&#19979;&#65289;/&#26032;&#24314;&#25991;&#20214;&#22841;/2&#65293;3.ppt#-1,1,&#24187;&#28783;&#29255; 1" TargetMode="Externa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5.bin"/><Relationship Id="rId26" Type="http://schemas.openxmlformats.org/officeDocument/2006/relationships/oleObject" Target="../embeddings/oleObject47.bin"/><Relationship Id="rId39" Type="http://schemas.openxmlformats.org/officeDocument/2006/relationships/image" Target="../media/image162.png"/><Relationship Id="rId21" Type="http://schemas.openxmlformats.org/officeDocument/2006/relationships/image" Target="../media/image160.png"/><Relationship Id="rId34" Type="http://schemas.openxmlformats.org/officeDocument/2006/relationships/oleObject" Target="../embeddings/oleObject49.bin"/><Relationship Id="rId42" Type="http://schemas.openxmlformats.org/officeDocument/2006/relationships/image" Target="../media/image165.png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emf"/><Relationship Id="rId20" Type="http://schemas.openxmlformats.org/officeDocument/2006/relationships/image" Target="../media/image159.png"/><Relationship Id="rId29" Type="http://schemas.openxmlformats.org/officeDocument/2006/relationships/image" Target="../media/image48.emf"/><Relationship Id="rId41" Type="http://schemas.openxmlformats.org/officeDocument/2006/relationships/image" Target="../media/image164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44.bin"/><Relationship Id="rId24" Type="http://schemas.openxmlformats.org/officeDocument/2006/relationships/oleObject" Target="../embeddings/oleObject46.bin"/><Relationship Id="rId32" Type="http://schemas.openxmlformats.org/officeDocument/2006/relationships/oleObject" Target="../embeddings/oleObject48.bin"/><Relationship Id="rId37" Type="http://schemas.openxmlformats.org/officeDocument/2006/relationships/image" Target="../media/image50.emf"/><Relationship Id="rId40" Type="http://schemas.openxmlformats.org/officeDocument/2006/relationships/image" Target="../media/image163.png"/><Relationship Id="rId45" Type="http://schemas.openxmlformats.org/officeDocument/2006/relationships/image" Target="../media/image168.png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5.bin"/><Relationship Id="rId23" Type="http://schemas.openxmlformats.org/officeDocument/2006/relationships/image" Target="../media/image47.emf"/><Relationship Id="rId28" Type="http://schemas.openxmlformats.org/officeDocument/2006/relationships/oleObject" Target="../embeddings/oleObject47.bin"/><Relationship Id="rId36" Type="http://schemas.openxmlformats.org/officeDocument/2006/relationships/oleObject" Target="../embeddings/oleObject49.bin"/><Relationship Id="rId10" Type="http://schemas.openxmlformats.org/officeDocument/2006/relationships/image" Target="../media/image45.emf"/><Relationship Id="rId31" Type="http://schemas.openxmlformats.org/officeDocument/2006/relationships/image" Target="../media/image49.emf"/><Relationship Id="rId44" Type="http://schemas.openxmlformats.org/officeDocument/2006/relationships/image" Target="../media/image167.png"/><Relationship Id="rId4" Type="http://schemas.openxmlformats.org/officeDocument/2006/relationships/image" Target="../media/image108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46.emf"/><Relationship Id="rId22" Type="http://schemas.openxmlformats.org/officeDocument/2006/relationships/oleObject" Target="../embeddings/oleObject46.bin"/><Relationship Id="rId27" Type="http://schemas.openxmlformats.org/officeDocument/2006/relationships/image" Target="../media/image48.emf"/><Relationship Id="rId30" Type="http://schemas.openxmlformats.org/officeDocument/2006/relationships/oleObject" Target="../embeddings/oleObject48.bin"/><Relationship Id="rId35" Type="http://schemas.openxmlformats.org/officeDocument/2006/relationships/image" Target="../media/image50.emf"/><Relationship Id="rId43" Type="http://schemas.openxmlformats.org/officeDocument/2006/relationships/image" Target="../media/image166.png"/><Relationship Id="rId8" Type="http://schemas.openxmlformats.org/officeDocument/2006/relationships/image" Target="../media/image44.emf"/><Relationship Id="rId3" Type="http://schemas.openxmlformats.org/officeDocument/2006/relationships/image" Target="../media/image154.png"/><Relationship Id="rId12" Type="http://schemas.openxmlformats.org/officeDocument/2006/relationships/image" Target="../media/image45.emf"/><Relationship Id="rId17" Type="http://schemas.openxmlformats.org/officeDocument/2006/relationships/image" Target="../media/image155.png"/><Relationship Id="rId25" Type="http://schemas.openxmlformats.org/officeDocument/2006/relationships/image" Target="../media/image47.emf"/><Relationship Id="rId33" Type="http://schemas.openxmlformats.org/officeDocument/2006/relationships/image" Target="../media/image49.emf"/><Relationship Id="rId38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3" Type="http://schemas.openxmlformats.org/officeDocument/2006/relationships/image" Target="../media/image147.png"/><Relationship Id="rId7" Type="http://schemas.openxmlformats.org/officeDocument/2006/relationships/image" Target="../media/image182.png"/><Relationship Id="rId12" Type="http://schemas.openxmlformats.org/officeDocument/2006/relationships/image" Target="../media/image87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480.png"/><Relationship Id="rId9" Type="http://schemas.openxmlformats.org/officeDocument/2006/relationships/image" Target="../media/image1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58.emf"/><Relationship Id="rId3" Type="http://schemas.openxmlformats.org/officeDocument/2006/relationships/oleObject" Target="../embeddings/oleObject50.bin"/><Relationship Id="rId21" Type="http://schemas.openxmlformats.org/officeDocument/2006/relationships/image" Target="../media/image211.png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5.e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.emf"/><Relationship Id="rId20" Type="http://schemas.openxmlformats.org/officeDocument/2006/relationships/image" Target="../media/image210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image" Target="../media/image213.png"/><Relationship Id="rId10" Type="http://schemas.openxmlformats.org/officeDocument/2006/relationships/image" Target="../media/image54.emf"/><Relationship Id="rId19" Type="http://schemas.openxmlformats.org/officeDocument/2006/relationships/image" Target="../media/image209.png"/><Relationship Id="rId4" Type="http://schemas.openxmlformats.org/officeDocument/2006/relationships/image" Target="../media/image51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56.emf"/><Relationship Id="rId22" Type="http://schemas.openxmlformats.org/officeDocument/2006/relationships/image" Target="../media/image2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78.png"/><Relationship Id="rId12" Type="http://schemas.openxmlformats.org/officeDocument/2006/relationships/image" Target="../media/image224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223.png"/><Relationship Id="rId5" Type="http://schemas.openxmlformats.org/officeDocument/2006/relationships/image" Target="../media/image76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233.png"/><Relationship Id="rId7" Type="http://schemas.openxmlformats.org/officeDocument/2006/relationships/image" Target="../media/image178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79.png"/><Relationship Id="rId4" Type="http://schemas.openxmlformats.org/officeDocument/2006/relationships/image" Target="../media/image177.png"/><Relationship Id="rId9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slide" Target="slide21.xml"/><Relationship Id="rId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81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89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32.xml.rels><?xml version="1.0" encoding="UTF-8" standalone="yes"?>
<Relationships xmlns="http://schemas.openxmlformats.org/package/2006/relationships"><Relationship Id="rId34" Type="http://schemas.openxmlformats.org/officeDocument/2006/relationships/image" Target="../media/image892.png"/><Relationship Id="rId33" Type="http://schemas.openxmlformats.org/officeDocument/2006/relationships/image" Target="../media/image8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890.png"/><Relationship Id="rId36" Type="http://schemas.openxmlformats.org/officeDocument/2006/relationships/image" Target="../media/image895.png"/><Relationship Id="rId31" Type="http://schemas.openxmlformats.org/officeDocument/2006/relationships/image" Target="../media/image889.png"/><Relationship Id="rId30" Type="http://schemas.openxmlformats.org/officeDocument/2006/relationships/image" Target="../media/image888.png"/><Relationship Id="rId35" Type="http://schemas.openxmlformats.org/officeDocument/2006/relationships/image" Target="../media/image894.png"/></Relationships>
</file>

<file path=ppt/slides/_rels/slide33.xml.rels><?xml version="1.0" encoding="UTF-8" standalone="yes"?>
<Relationships xmlns="http://schemas.openxmlformats.org/package/2006/relationships"><Relationship Id="rId51" Type="http://schemas.openxmlformats.org/officeDocument/2006/relationships/image" Target="../media/image886.png"/><Relationship Id="rId47" Type="http://schemas.openxmlformats.org/officeDocument/2006/relationships/image" Target="../media/image881.png"/><Relationship Id="rId50" Type="http://schemas.openxmlformats.org/officeDocument/2006/relationships/image" Target="../media/image885.png"/><Relationship Id="rId55" Type="http://schemas.openxmlformats.org/officeDocument/2006/relationships/image" Target="../media/image899.png"/><Relationship Id="rId46" Type="http://schemas.openxmlformats.org/officeDocument/2006/relationships/image" Target="../media/image880.png"/><Relationship Id="rId59" Type="http://schemas.openxmlformats.org/officeDocument/2006/relationships/image" Target="../media/image903.png"/><Relationship Id="rId54" Type="http://schemas.openxmlformats.org/officeDocument/2006/relationships/image" Target="../media/image8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902.png"/><Relationship Id="rId49" Type="http://schemas.openxmlformats.org/officeDocument/2006/relationships/image" Target="../media/image884.png"/><Relationship Id="rId57" Type="http://schemas.openxmlformats.org/officeDocument/2006/relationships/image" Target="../media/image901.png"/><Relationship Id="rId52" Type="http://schemas.openxmlformats.org/officeDocument/2006/relationships/image" Target="../media/image896.png"/><Relationship Id="rId48" Type="http://schemas.openxmlformats.org/officeDocument/2006/relationships/image" Target="../media/image8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8" Type="http://schemas.openxmlformats.org/officeDocument/2006/relationships/image" Target="../media/image201.png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200.png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7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emf"/><Relationship Id="rId11" Type="http://schemas.openxmlformats.org/officeDocument/2006/relationships/image" Target="../media/image185.png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75.png"/><Relationship Id="rId4" Type="http://schemas.openxmlformats.org/officeDocument/2006/relationships/image" Target="../media/image59.emf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51" Type="http://schemas.openxmlformats.org/officeDocument/2006/relationships/image" Target="../media/image912.png"/><Relationship Id="rId47" Type="http://schemas.openxmlformats.org/officeDocument/2006/relationships/image" Target="../media/image908.png"/><Relationship Id="rId50" Type="http://schemas.openxmlformats.org/officeDocument/2006/relationships/image" Target="../media/image911.png"/><Relationship Id="rId55" Type="http://schemas.openxmlformats.org/officeDocument/2006/relationships/image" Target="../media/image86.png"/><Relationship Id="rId63" Type="http://schemas.openxmlformats.org/officeDocument/2006/relationships/image" Target="../media/image924.png"/><Relationship Id="rId46" Type="http://schemas.openxmlformats.org/officeDocument/2006/relationships/image" Target="../media/image907.png"/><Relationship Id="rId54" Type="http://schemas.openxmlformats.org/officeDocument/2006/relationships/image" Target="../media/image915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906.png"/><Relationship Id="rId53" Type="http://schemas.openxmlformats.org/officeDocument/2006/relationships/image" Target="../media/image914.png"/><Relationship Id="rId49" Type="http://schemas.openxmlformats.org/officeDocument/2006/relationships/image" Target="../media/image910.png"/><Relationship Id="rId57" Type="http://schemas.openxmlformats.org/officeDocument/2006/relationships/image" Target="../media/image88.png"/><Relationship Id="rId44" Type="http://schemas.openxmlformats.org/officeDocument/2006/relationships/image" Target="../media/image905.png"/><Relationship Id="rId52" Type="http://schemas.openxmlformats.org/officeDocument/2006/relationships/image" Target="../media/image913.png"/><Relationship Id="rId43" Type="http://schemas.openxmlformats.org/officeDocument/2006/relationships/image" Target="../media/image904.png"/><Relationship Id="rId48" Type="http://schemas.openxmlformats.org/officeDocument/2006/relationships/image" Target="../media/image909.png"/><Relationship Id="rId56" Type="http://schemas.openxmlformats.org/officeDocument/2006/relationships/image" Target="../media/image87.png"/><Relationship Id="rId64" Type="http://schemas.openxmlformats.org/officeDocument/2006/relationships/image" Target="../media/image925.png"/></Relationships>
</file>

<file path=ppt/slides/_rels/slide36.xml.rels><?xml version="1.0" encoding="UTF-8" standalone="yes"?>
<Relationships xmlns="http://schemas.openxmlformats.org/package/2006/relationships"><Relationship Id="rId72" Type="http://schemas.openxmlformats.org/officeDocument/2006/relationships/image" Target="../media/image937.png"/><Relationship Id="rId55" Type="http://schemas.openxmlformats.org/officeDocument/2006/relationships/image" Target="../media/image926.png"/><Relationship Id="rId63" Type="http://schemas.openxmlformats.org/officeDocument/2006/relationships/image" Target="../media/image65.emf"/><Relationship Id="rId68" Type="http://schemas.openxmlformats.org/officeDocument/2006/relationships/image" Target="../media/image932.png"/><Relationship Id="rId59" Type="http://schemas.openxmlformats.org/officeDocument/2006/relationships/image" Target="../media/image63.emf"/><Relationship Id="rId67" Type="http://schemas.openxmlformats.org/officeDocument/2006/relationships/image" Target="../media/image930.png"/><Relationship Id="rId71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62" Type="http://schemas.openxmlformats.org/officeDocument/2006/relationships/oleObject" Target="../embeddings/oleObject64.bin"/><Relationship Id="rId70" Type="http://schemas.openxmlformats.org/officeDocument/2006/relationships/image" Target="../media/image934.png"/><Relationship Id="rId1" Type="http://schemas.openxmlformats.org/officeDocument/2006/relationships/vmlDrawing" Target="../drawings/vmlDrawing8.vml"/><Relationship Id="rId58" Type="http://schemas.openxmlformats.org/officeDocument/2006/relationships/oleObject" Target="../embeddings/oleObject62.bin"/><Relationship Id="rId66" Type="http://schemas.openxmlformats.org/officeDocument/2006/relationships/image" Target="../media/image929.png"/><Relationship Id="rId57" Type="http://schemas.openxmlformats.org/officeDocument/2006/relationships/image" Target="../media/image62.emf"/><Relationship Id="rId61" Type="http://schemas.openxmlformats.org/officeDocument/2006/relationships/image" Target="../media/image64.emf"/><Relationship Id="rId60" Type="http://schemas.openxmlformats.org/officeDocument/2006/relationships/oleObject" Target="../embeddings/oleObject63.bin"/><Relationship Id="rId65" Type="http://schemas.openxmlformats.org/officeDocument/2006/relationships/image" Target="../media/image931.png"/><Relationship Id="rId56" Type="http://schemas.openxmlformats.org/officeDocument/2006/relationships/oleObject" Target="../embeddings/oleObject61.bin"/><Relationship Id="rId64" Type="http://schemas.openxmlformats.org/officeDocument/2006/relationships/image" Target="../media/image927.png"/><Relationship Id="rId69" Type="http://schemas.openxmlformats.org/officeDocument/2006/relationships/image" Target="../media/image9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10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8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60.png"/><Relationship Id="rId4" Type="http://schemas.openxmlformats.org/officeDocument/2006/relationships/image" Target="../media/image264.png"/><Relationship Id="rId9" Type="http://schemas.openxmlformats.org/officeDocument/2006/relationships/image" Target="../media/image2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374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3" Type="http://schemas.openxmlformats.org/officeDocument/2006/relationships/image" Target="../media/image376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77.png"/><Relationship Id="rId10" Type="http://schemas.openxmlformats.org/officeDocument/2006/relationships/image" Target="../media/image392.png"/><Relationship Id="rId4" Type="http://schemas.openxmlformats.org/officeDocument/2006/relationships/image" Target="../media/image387.png"/><Relationship Id="rId9" Type="http://schemas.openxmlformats.org/officeDocument/2006/relationships/image" Target="../media/image3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1.xml"/><Relationship Id="rId4" Type="http://schemas.openxmlformats.org/officeDocument/2006/relationships/slide" Target="slide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72.png"/><Relationship Id="rId4" Type="http://schemas.openxmlformats.org/officeDocument/2006/relationships/image" Target="../media/image39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10" Type="http://schemas.openxmlformats.org/officeDocument/2006/relationships/image" Target="../media/image410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61.png"/><Relationship Id="rId4" Type="http://schemas.openxmlformats.org/officeDocument/2006/relationships/image" Target="../media/image770.png"/><Relationship Id="rId9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oleObject" Target="../embeddings/oleObject65.bin"/><Relationship Id="rId7" Type="http://schemas.openxmlformats.org/officeDocument/2006/relationships/image" Target="../media/image860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4.wmf"/><Relationship Id="rId11" Type="http://schemas.openxmlformats.org/officeDocument/2006/relationships/image" Target="../media/image90.png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89.png"/><Relationship Id="rId4" Type="http://schemas.openxmlformats.org/officeDocument/2006/relationships/image" Target="../media/image73.wmf"/><Relationship Id="rId9" Type="http://schemas.openxmlformats.org/officeDocument/2006/relationships/image" Target="../media/image88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1010.png"/><Relationship Id="rId18" Type="http://schemas.openxmlformats.org/officeDocument/2006/relationships/image" Target="../media/image106.png"/><Relationship Id="rId3" Type="http://schemas.openxmlformats.org/officeDocument/2006/relationships/oleObject" Target="../embeddings/oleObject67.bin"/><Relationship Id="rId21" Type="http://schemas.openxmlformats.org/officeDocument/2006/relationships/image" Target="../media/image150.png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9.emf"/><Relationship Id="rId17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40.png"/><Relationship Id="rId20" Type="http://schemas.openxmlformats.org/officeDocument/2006/relationships/image" Target="../media/image149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e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5" Type="http://schemas.openxmlformats.org/officeDocument/2006/relationships/image" Target="../media/image1030.png"/><Relationship Id="rId23" Type="http://schemas.openxmlformats.org/officeDocument/2006/relationships/image" Target="../media/image152.png"/><Relationship Id="rId10" Type="http://schemas.openxmlformats.org/officeDocument/2006/relationships/image" Target="../media/image78.emf"/><Relationship Id="rId19" Type="http://schemas.openxmlformats.org/officeDocument/2006/relationships/image" Target="../media/image107.png"/><Relationship Id="rId4" Type="http://schemas.openxmlformats.org/officeDocument/2006/relationships/image" Target="../media/image75.e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020.png"/><Relationship Id="rId22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2040.png"/><Relationship Id="rId3" Type="http://schemas.openxmlformats.org/officeDocument/2006/relationships/image" Target="../media/image153.png"/><Relationship Id="rId7" Type="http://schemas.openxmlformats.org/officeDocument/2006/relationships/image" Target="../media/image84.emf"/><Relationship Id="rId12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6.emf"/><Relationship Id="rId5" Type="http://schemas.openxmlformats.org/officeDocument/2006/relationships/image" Target="../media/image83.png"/><Relationship Id="rId15" Type="http://schemas.openxmlformats.org/officeDocument/2006/relationships/image" Target="../media/image399.png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85.emf"/><Relationship Id="rId14" Type="http://schemas.openxmlformats.org/officeDocument/2006/relationships/image" Target="../media/image20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156.png"/><Relationship Id="rId3" Type="http://schemas.openxmlformats.org/officeDocument/2006/relationships/image" Target="../media/image422.png"/><Relationship Id="rId7" Type="http://schemas.openxmlformats.org/officeDocument/2006/relationships/image" Target="../media/image87.emf"/><Relationship Id="rId12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426.png"/><Relationship Id="rId5" Type="http://schemas.openxmlformats.org/officeDocument/2006/relationships/image" Target="../media/image87.emf"/><Relationship Id="rId15" Type="http://schemas.openxmlformats.org/officeDocument/2006/relationships/image" Target="../media/image267.png"/><Relationship Id="rId10" Type="http://schemas.openxmlformats.org/officeDocument/2006/relationships/image" Target="../media/image425.png"/><Relationship Id="rId4" Type="http://schemas.openxmlformats.org/officeDocument/2006/relationships/oleObject" Target="../embeddings/oleObject76.bin"/><Relationship Id="rId9" Type="http://schemas.openxmlformats.org/officeDocument/2006/relationships/image" Target="../media/image424.png"/><Relationship Id="rId1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5" Type="http://schemas.openxmlformats.org/officeDocument/2006/relationships/image" Target="../media/image421.png"/><Relationship Id="rId4" Type="http://schemas.openxmlformats.org/officeDocument/2006/relationships/image" Target="../media/image2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2.png"/><Relationship Id="rId7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8.emf"/><Relationship Id="rId5" Type="http://schemas.openxmlformats.org/officeDocument/2006/relationships/package" Target="../embeddings/Microsoft_Word___.docx"/><Relationship Id="rId10" Type="http://schemas.openxmlformats.org/officeDocument/2006/relationships/image" Target="../media/image467.png"/><Relationship Id="rId4" Type="http://schemas.openxmlformats.org/officeDocument/2006/relationships/image" Target="../media/image463.png"/><Relationship Id="rId9" Type="http://schemas.openxmlformats.org/officeDocument/2006/relationships/image" Target="../media/image4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471.png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88.png"/><Relationship Id="rId3" Type="http://schemas.openxmlformats.org/officeDocument/2006/relationships/image" Target="../media/image478.png"/><Relationship Id="rId7" Type="http://schemas.openxmlformats.org/officeDocument/2006/relationships/image" Target="../media/image482.png"/><Relationship Id="rId12" Type="http://schemas.openxmlformats.org/officeDocument/2006/relationships/image" Target="../media/image487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1.png"/><Relationship Id="rId11" Type="http://schemas.openxmlformats.org/officeDocument/2006/relationships/image" Target="../media/image486.png"/><Relationship Id="rId5" Type="http://schemas.openxmlformats.org/officeDocument/2006/relationships/image" Target="../media/image480.png"/><Relationship Id="rId15" Type="http://schemas.openxmlformats.org/officeDocument/2006/relationships/image" Target="../media/image490.png"/><Relationship Id="rId10" Type="http://schemas.openxmlformats.org/officeDocument/2006/relationships/image" Target="../media/image485.png"/><Relationship Id="rId4" Type="http://schemas.openxmlformats.org/officeDocument/2006/relationships/image" Target="../media/image479.png"/><Relationship Id="rId9" Type="http://schemas.openxmlformats.org/officeDocument/2006/relationships/image" Target="../media/image484.png"/><Relationship Id="rId14" Type="http://schemas.openxmlformats.org/officeDocument/2006/relationships/image" Target="../media/image4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12" Type="http://schemas.openxmlformats.org/officeDocument/2006/relationships/image" Target="../media/image50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5" Type="http://schemas.openxmlformats.org/officeDocument/2006/relationships/image" Target="../media/image494.png"/><Relationship Id="rId10" Type="http://schemas.openxmlformats.org/officeDocument/2006/relationships/image" Target="../media/image499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6.png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461.png"/><Relationship Id="rId3" Type="http://schemas.openxmlformats.org/officeDocument/2006/relationships/image" Target="../media/image521.png"/><Relationship Id="rId7" Type="http://schemas.openxmlformats.org/officeDocument/2006/relationships/image" Target="../media/image525.png"/><Relationship Id="rId12" Type="http://schemas.openxmlformats.org/officeDocument/2006/relationships/image" Target="../media/image436.png"/><Relationship Id="rId2" Type="http://schemas.openxmlformats.org/officeDocument/2006/relationships/image" Target="../media/image520.png"/><Relationship Id="rId16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435.png"/><Relationship Id="rId5" Type="http://schemas.openxmlformats.org/officeDocument/2006/relationships/image" Target="../media/image523.png"/><Relationship Id="rId15" Type="http://schemas.openxmlformats.org/officeDocument/2006/relationships/image" Target="../media/image470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Relationship Id="rId14" Type="http://schemas.openxmlformats.org/officeDocument/2006/relationships/image" Target="../media/image4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5.png"/><Relationship Id="rId7" Type="http://schemas.openxmlformats.org/officeDocument/2006/relationships/image" Target="../media/image217.png"/><Relationship Id="rId12" Type="http://schemas.openxmlformats.org/officeDocument/2006/relationships/image" Target="../media/image544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8.png"/><Relationship Id="rId11" Type="http://schemas.openxmlformats.org/officeDocument/2006/relationships/image" Target="../media/image543.png"/><Relationship Id="rId5" Type="http://schemas.openxmlformats.org/officeDocument/2006/relationships/image" Target="../media/image537.png"/><Relationship Id="rId10" Type="http://schemas.openxmlformats.org/officeDocument/2006/relationships/image" Target="../media/image542.png"/><Relationship Id="rId4" Type="http://schemas.openxmlformats.org/officeDocument/2006/relationships/image" Target="../media/image536.png"/><Relationship Id="rId9" Type="http://schemas.openxmlformats.org/officeDocument/2006/relationships/image" Target="../media/image54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6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12" Type="http://schemas.openxmlformats.org/officeDocument/2006/relationships/image" Target="../media/image555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0" Type="http://schemas.openxmlformats.org/officeDocument/2006/relationships/image" Target="../media/image553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7" Type="http://schemas.openxmlformats.org/officeDocument/2006/relationships/image" Target="../media/image569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30.png"/><Relationship Id="rId7" Type="http://schemas.openxmlformats.org/officeDocument/2006/relationships/image" Target="../media/image572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Relationship Id="rId9" Type="http://schemas.openxmlformats.org/officeDocument/2006/relationships/image" Target="../media/image57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0.png"/><Relationship Id="rId3" Type="http://schemas.openxmlformats.org/officeDocument/2006/relationships/image" Target="../media/image580.png"/><Relationship Id="rId7" Type="http://schemas.openxmlformats.org/officeDocument/2006/relationships/image" Target="../media/image421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76.png"/><Relationship Id="rId7" Type="http://schemas.openxmlformats.org/officeDocument/2006/relationships/image" Target="../media/image590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9.png"/><Relationship Id="rId5" Type="http://schemas.openxmlformats.org/officeDocument/2006/relationships/image" Target="../media/image578.png"/><Relationship Id="rId10" Type="http://schemas.openxmlformats.org/officeDocument/2006/relationships/image" Target="../media/image4690.png"/><Relationship Id="rId4" Type="http://schemas.openxmlformats.org/officeDocument/2006/relationships/image" Target="../media/image577.png"/><Relationship Id="rId9" Type="http://schemas.openxmlformats.org/officeDocument/2006/relationships/image" Target="../media/image5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83" name="Text Box 4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844800" y="304800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第八章  空间解析几何与向量代数</a:t>
            </a:r>
          </a:p>
        </p:txBody>
      </p:sp>
      <p:sp>
        <p:nvSpPr>
          <p:cNvPr id="138299" name="Text Box 59"/>
          <p:cNvSpPr txBox="1">
            <a:spLocks noChangeArrowheads="1"/>
          </p:cNvSpPr>
          <p:nvPr/>
        </p:nvSpPr>
        <p:spPr bwMode="auto">
          <a:xfrm>
            <a:off x="973282" y="4451927"/>
            <a:ext cx="10390909" cy="139268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kumimoji="1" lang="zh-CN" altLang="en-US" sz="2600" b="1" dirty="0" smtClean="0">
                <a:solidFill>
                  <a:srgbClr val="FF0000"/>
                </a:solidFill>
              </a:rPr>
              <a:t>向量</a:t>
            </a:r>
            <a:r>
              <a:rPr kumimoji="1" lang="zh-CN" altLang="en-US" sz="2600" b="1" dirty="0">
                <a:solidFill>
                  <a:srgbClr val="FF0000"/>
                </a:solidFill>
              </a:rPr>
              <a:t>代数</a:t>
            </a:r>
            <a:r>
              <a:rPr kumimoji="1" lang="zh-CN" altLang="en-US" sz="2600" b="1" dirty="0"/>
              <a:t>能使物理学、数学等领域内的许多问题的解简捷而直观</a:t>
            </a:r>
            <a:r>
              <a:rPr kumimoji="1" lang="en-US" altLang="zh-CN" sz="2600" b="1" dirty="0"/>
              <a:t>.</a:t>
            </a:r>
            <a:r>
              <a:rPr kumimoji="1" lang="zh-CN" altLang="en-US" sz="2600" b="1" dirty="0">
                <a:solidFill>
                  <a:srgbClr val="FF0000"/>
                </a:solidFill>
              </a:rPr>
              <a:t>向量代数</a:t>
            </a:r>
            <a:r>
              <a:rPr kumimoji="1" lang="zh-CN" altLang="en-US" sz="2600" b="1" dirty="0">
                <a:solidFill>
                  <a:schemeClr val="accent2"/>
                </a:solidFill>
              </a:rPr>
              <a:t>与</a:t>
            </a:r>
            <a:r>
              <a:rPr kumimoji="1" lang="zh-CN" altLang="en-US" sz="2600" b="1" dirty="0">
                <a:solidFill>
                  <a:srgbClr val="FF0000"/>
                </a:solidFill>
              </a:rPr>
              <a:t>解析几何</a:t>
            </a:r>
            <a:r>
              <a:rPr kumimoji="1" lang="zh-CN" altLang="en-US" sz="2600" b="1" dirty="0">
                <a:solidFill>
                  <a:schemeClr val="accent2"/>
                </a:solidFill>
              </a:rPr>
              <a:t>的关系十分密切</a:t>
            </a:r>
            <a:r>
              <a:rPr kumimoji="1" lang="en-US" altLang="zh-CN" sz="2600" b="1" dirty="0">
                <a:solidFill>
                  <a:schemeClr val="accent2"/>
                </a:solidFill>
              </a:rPr>
              <a:t>,</a:t>
            </a:r>
            <a:r>
              <a:rPr kumimoji="1" lang="zh-CN" altLang="en-US" sz="2600" b="1" dirty="0">
                <a:solidFill>
                  <a:srgbClr val="00B0F0"/>
                </a:solidFill>
              </a:rPr>
              <a:t>一方面</a:t>
            </a:r>
            <a:r>
              <a:rPr kumimoji="1" lang="zh-CN" altLang="en-US" sz="2600" b="1" dirty="0"/>
              <a:t>需要用解析几何的坐标法来进行向量的运算</a:t>
            </a:r>
            <a:r>
              <a:rPr kumimoji="1" lang="en-US" altLang="zh-CN" sz="2600" b="1" dirty="0"/>
              <a:t>,</a:t>
            </a:r>
            <a:r>
              <a:rPr kumimoji="1" lang="zh-CN" altLang="en-US" sz="2600" b="1" dirty="0">
                <a:solidFill>
                  <a:srgbClr val="00B0F0"/>
                </a:solidFill>
              </a:rPr>
              <a:t>另一方面</a:t>
            </a:r>
            <a:r>
              <a:rPr kumimoji="1" lang="zh-CN" altLang="en-US" sz="2600" b="1" dirty="0"/>
              <a:t>向量代数又使解析几何有关问题的解法简明</a:t>
            </a:r>
            <a:r>
              <a:rPr kumimoji="1" lang="en-US" altLang="zh-CN" sz="2600" b="1" dirty="0"/>
              <a:t>. </a:t>
            </a:r>
            <a:endParaRPr kumimoji="1" lang="en-US" altLang="zh-CN" sz="2600" b="1" dirty="0">
              <a:solidFill>
                <a:schemeClr val="accent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F3B5-CCF9-4349-BC96-7DD15D811DCE}" type="datetime11">
              <a:rPr lang="zh-CN" altLang="en-US" smtClean="0"/>
              <a:t>09:02:22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973282" y="946150"/>
            <a:ext cx="102950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buFontTx/>
              <a:buChar char="•"/>
            </a:pPr>
            <a:r>
              <a:rPr kumimoji="1" lang="zh-CN" altLang="en-US" sz="2600" b="1" dirty="0">
                <a:solidFill>
                  <a:srgbClr val="FF0000"/>
                </a:solidFill>
              </a:rPr>
              <a:t>平面解析几何</a:t>
            </a:r>
            <a:r>
              <a:rPr kumimoji="1" lang="zh-CN" altLang="en-US" sz="2600" b="1" dirty="0">
                <a:solidFill>
                  <a:prstClr val="black"/>
                </a:solidFill>
              </a:rPr>
              <a:t>的作用：平面解析几何是用代数的方法研究平面上几何曲线的一门</a:t>
            </a:r>
            <a:r>
              <a:rPr kumimoji="1" lang="zh-CN" altLang="en-US" sz="2600" b="1" dirty="0" smtClean="0">
                <a:solidFill>
                  <a:prstClr val="black"/>
                </a:solidFill>
              </a:rPr>
              <a:t>学科，它是</a:t>
            </a:r>
            <a:r>
              <a:rPr kumimoji="1" lang="zh-CN" altLang="en-US" sz="2600" b="1" dirty="0">
                <a:solidFill>
                  <a:prstClr val="black"/>
                </a:solidFill>
              </a:rPr>
              <a:t>学习一元函数必需的；</a:t>
            </a:r>
          </a:p>
        </p:txBody>
      </p:sp>
      <p:sp>
        <p:nvSpPr>
          <p:cNvPr id="6" name="矩形 5"/>
          <p:cNvSpPr/>
          <p:nvPr/>
        </p:nvSpPr>
        <p:spPr>
          <a:xfrm>
            <a:off x="973282" y="2218907"/>
            <a:ext cx="1029508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buFontTx/>
              <a:buChar char="•"/>
            </a:pPr>
            <a:r>
              <a:rPr kumimoji="1" lang="zh-CN" altLang="en-US" sz="2600" b="1" dirty="0">
                <a:solidFill>
                  <a:srgbClr val="FF0000"/>
                </a:solidFill>
              </a:rPr>
              <a:t>空间解析几何</a:t>
            </a:r>
            <a:r>
              <a:rPr kumimoji="1" lang="zh-CN" altLang="en-US" sz="2600" b="1" dirty="0">
                <a:solidFill>
                  <a:prstClr val="black"/>
                </a:solidFill>
              </a:rPr>
              <a:t>是用坐标方法研究空间曲面与曲线的一门学科。它通过空间坐标系为桥梁</a:t>
            </a:r>
            <a:r>
              <a:rPr kumimoji="1" lang="en-US" altLang="zh-CN" sz="2600" b="1" dirty="0">
                <a:solidFill>
                  <a:prstClr val="black"/>
                </a:solidFill>
              </a:rPr>
              <a:t>,</a:t>
            </a:r>
            <a:r>
              <a:rPr kumimoji="1" lang="zh-CN" altLang="en-US" sz="2600" b="1" dirty="0">
                <a:solidFill>
                  <a:prstClr val="black"/>
                </a:solidFill>
              </a:rPr>
              <a:t>建立了空间上的点、向量与坐标之间的对应关系</a:t>
            </a:r>
            <a:r>
              <a:rPr kumimoji="1" lang="en-US" altLang="zh-CN" sz="2600" b="1" dirty="0">
                <a:solidFill>
                  <a:prstClr val="black"/>
                </a:solidFill>
              </a:rPr>
              <a:t>,</a:t>
            </a:r>
            <a:r>
              <a:rPr kumimoji="1" lang="zh-CN" altLang="en-US" sz="2600" b="1" dirty="0">
                <a:solidFill>
                  <a:prstClr val="black"/>
                </a:solidFill>
              </a:rPr>
              <a:t>进一步建立了空间曲面和曲线及方程之间的联系</a:t>
            </a:r>
            <a:r>
              <a:rPr kumimoji="1" lang="en-US" altLang="zh-CN" sz="2600" b="1" dirty="0">
                <a:solidFill>
                  <a:prstClr val="black"/>
                </a:solidFill>
              </a:rPr>
              <a:t>.</a:t>
            </a:r>
            <a:r>
              <a:rPr kumimoji="1" lang="zh-CN" altLang="en-US" sz="2600" b="1" dirty="0">
                <a:solidFill>
                  <a:prstClr val="black"/>
                </a:solidFill>
              </a:rPr>
              <a:t>它是学习多元微积分的重要基础；</a:t>
            </a:r>
            <a:endParaRPr kumimoji="1" lang="en-US" altLang="zh-CN" sz="26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7" name="Rectangle 5"/>
          <p:cNvSpPr>
            <a:spLocks noChangeArrowheads="1"/>
          </p:cNvSpPr>
          <p:nvPr/>
        </p:nvSpPr>
        <p:spPr bwMode="auto">
          <a:xfrm>
            <a:off x="1468870" y="449263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ea typeface="黑体" panose="02010609060101010101" pitchFamily="49" charset="-122"/>
              </a:rPr>
              <a:t>3. </a:t>
            </a:r>
            <a:r>
              <a:rPr lang="zh-CN" altLang="en-US" sz="2400" b="1" dirty="0">
                <a:solidFill>
                  <a:schemeClr val="tx1"/>
                </a:solidFill>
                <a:ea typeface="黑体" panose="02010609060101010101" pitchFamily="49" charset="-122"/>
              </a:rPr>
              <a:t>向量与数的乘法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1828800" y="990600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 dirty="0">
                <a:latin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2400" dirty="0"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是一个数 </a:t>
            </a:r>
            <a:r>
              <a:rPr kumimoji="1" lang="en-US" altLang="zh-CN" sz="2400" dirty="0">
                <a:latin typeface="宋体" panose="02010600030101010101" pitchFamily="2" charset="-122"/>
              </a:rPr>
              <a:t>,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2462645" y="1543483"/>
            <a:ext cx="1289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规定 </a:t>
            </a:r>
            <a:r>
              <a:rPr kumimoji="1" lang="en-US" altLang="zh-CN" sz="2400" dirty="0">
                <a:latin typeface="宋体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532" name="Text Box 20"/>
              <p:cNvSpPr txBox="1">
                <a:spLocks noChangeArrowheads="1"/>
              </p:cNvSpPr>
              <p:nvPr/>
            </p:nvSpPr>
            <p:spPr bwMode="auto">
              <a:xfrm>
                <a:off x="4038600" y="990601"/>
                <a:ext cx="586105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i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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的乘积是一个新向量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l-GR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253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990601"/>
                <a:ext cx="5861051" cy="461665"/>
              </a:xfrm>
              <a:prstGeom prst="rect">
                <a:avLst/>
              </a:prstGeom>
              <a:blipFill>
                <a:blip r:embed="rId2"/>
                <a:stretch>
                  <a:fillRect l="-1665" t="-14667" b="-29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535" name="Text Box 23"/>
          <p:cNvSpPr txBox="1">
            <a:spLocks noChangeArrowheads="1"/>
          </p:cNvSpPr>
          <p:nvPr/>
        </p:nvSpPr>
        <p:spPr bwMode="auto">
          <a:xfrm>
            <a:off x="2362201" y="3200401"/>
            <a:ext cx="9541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>
                <a:latin typeface="宋体" panose="02010600030101010101" pitchFamily="2" charset="-122"/>
              </a:rPr>
              <a:t>总之</a:t>
            </a:r>
            <a:r>
              <a:rPr kumimoji="1" lang="en-US" altLang="zh-CN" sz="2400"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92536" name="Text Box 24"/>
          <p:cNvSpPr txBox="1">
            <a:spLocks noChangeArrowheads="1"/>
          </p:cNvSpPr>
          <p:nvPr/>
        </p:nvSpPr>
        <p:spPr bwMode="auto">
          <a:xfrm>
            <a:off x="1826780" y="3805048"/>
            <a:ext cx="1517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</a:rPr>
              <a:t>运算律 </a:t>
            </a:r>
            <a:r>
              <a:rPr kumimoji="1" lang="en-US" altLang="zh-CN" sz="2400" dirty="0">
                <a:solidFill>
                  <a:schemeClr val="accent2"/>
                </a:solidFill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92537" name="Text Box 25"/>
          <p:cNvSpPr txBox="1">
            <a:spLocks noChangeArrowheads="1"/>
          </p:cNvSpPr>
          <p:nvPr/>
        </p:nvSpPr>
        <p:spPr bwMode="auto">
          <a:xfrm>
            <a:off x="3429000" y="3810001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宋体" panose="02010600030101010101" pitchFamily="2" charset="-122"/>
              </a:rPr>
              <a:t>结合律</a:t>
            </a:r>
          </a:p>
        </p:txBody>
      </p:sp>
      <p:sp>
        <p:nvSpPr>
          <p:cNvPr id="192541" name="Text Box 29"/>
          <p:cNvSpPr txBox="1">
            <a:spLocks noChangeArrowheads="1"/>
          </p:cNvSpPr>
          <p:nvPr/>
        </p:nvSpPr>
        <p:spPr bwMode="auto">
          <a:xfrm>
            <a:off x="3429000" y="4340226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宋体" panose="02010600030101010101" pitchFamily="2" charset="-122"/>
              </a:rPr>
              <a:t>分配律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549" name="Text Box 37"/>
              <p:cNvSpPr txBox="1">
                <a:spLocks noChangeArrowheads="1"/>
              </p:cNvSpPr>
              <p:nvPr/>
            </p:nvSpPr>
            <p:spPr bwMode="auto">
              <a:xfrm>
                <a:off x="1826780" y="5546575"/>
                <a:ext cx="6959373" cy="630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，则有单位向量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2549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6780" y="5546575"/>
                <a:ext cx="6959373" cy="630365"/>
              </a:xfrm>
              <a:prstGeom prst="rect">
                <a:avLst/>
              </a:prstGeom>
              <a:blipFill>
                <a:blip r:embed="rId3"/>
                <a:stretch>
                  <a:fillRect l="-1402" t="-48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F257B-7760-4A81-9897-15C328A65FC8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76624" y="1549550"/>
                <a:ext cx="4905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&gt;0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时，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同向，</a:t>
                </a:r>
                <a14:m>
                  <m:oMath xmlns:m="http://schemas.openxmlformats.org/officeDocument/2006/math">
                    <m:r>
                      <a:rPr lang="zh-CN" altLang="en-US" sz="24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 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4" y="1549550"/>
                <a:ext cx="4905375" cy="461665"/>
              </a:xfrm>
              <a:prstGeom prst="rect">
                <a:avLst/>
              </a:prstGeom>
              <a:blipFill>
                <a:blip r:embed="rId4"/>
                <a:stretch>
                  <a:fillRect l="-373" t="-14474" r="-3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76623" y="2145361"/>
                <a:ext cx="56858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时，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反向，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3" y="2145361"/>
                <a:ext cx="5685850" cy="461665"/>
              </a:xfrm>
              <a:prstGeom prst="rect">
                <a:avLst/>
              </a:prstGeom>
              <a:blipFill>
                <a:blip r:embed="rId5"/>
                <a:stretch>
                  <a:fillRect l="-32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476623" y="2684935"/>
                <a:ext cx="5685850" cy="508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时，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3" y="2684935"/>
                <a:ext cx="5685850" cy="508857"/>
              </a:xfrm>
              <a:prstGeom prst="rect">
                <a:avLst/>
              </a:prstGeom>
              <a:blipFill>
                <a:blip r:embed="rId6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27006" y="3200400"/>
                <a:ext cx="2028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06" y="3200400"/>
                <a:ext cx="2028055" cy="461665"/>
              </a:xfrm>
              <a:prstGeom prst="rect">
                <a:avLst/>
              </a:prstGeom>
              <a:blipFill>
                <a:blip r:embed="rId7"/>
                <a:stretch>
                  <a:fillRect r="-300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876800" y="3808942"/>
                <a:ext cx="30110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r>
                        <m:rPr>
                          <m:nor/>
                        </m:rPr>
                        <a:rPr lang="en-US" altLang="zh-CN" sz="2400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r>
                        <m:rPr>
                          <m:nor/>
                        </m:rPr>
                        <a:rPr lang="en-US" altLang="zh-CN" sz="2400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𝜆𝜇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808942"/>
                <a:ext cx="301101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876800" y="4340225"/>
                <a:ext cx="2743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m:rPr>
                          <m:nor/>
                        </m:rPr>
                        <a:rPr lang="en-US" altLang="zh-CN" sz="2400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40225"/>
                <a:ext cx="2743893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878660" y="4885757"/>
                <a:ext cx="2742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r>
                        <m:rPr>
                          <m:nor/>
                        </m:rPr>
                        <a:rPr lang="en-US" altLang="zh-CN" sz="2400" b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60" y="4885757"/>
                <a:ext cx="274203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352866" y="4489559"/>
                <a:ext cx="1684500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866" y="4489559"/>
                <a:ext cx="1684500" cy="792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形标注 7"/>
          <p:cNvSpPr/>
          <p:nvPr/>
        </p:nvSpPr>
        <p:spPr>
          <a:xfrm>
            <a:off x="9352866" y="5476828"/>
            <a:ext cx="977324" cy="526473"/>
          </a:xfrm>
          <a:prstGeom prst="wedgeEllipseCallout">
            <a:avLst>
              <a:gd name="adj1" fmla="val 39400"/>
              <a:gd name="adj2" fmla="val -127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大小</a:t>
            </a:r>
            <a:endParaRPr lang="zh-CN" altLang="en-US" dirty="0"/>
          </a:p>
        </p:txBody>
      </p:sp>
      <p:sp>
        <p:nvSpPr>
          <p:cNvPr id="49" name="椭圆形标注 48"/>
          <p:cNvSpPr/>
          <p:nvPr/>
        </p:nvSpPr>
        <p:spPr>
          <a:xfrm>
            <a:off x="10788488" y="5546575"/>
            <a:ext cx="977324" cy="526473"/>
          </a:xfrm>
          <a:prstGeom prst="wedgeEllipseCallout">
            <a:avLst>
              <a:gd name="adj1" fmla="val -60304"/>
              <a:gd name="adj2" fmla="val -981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方向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49" grpId="1"/>
      <p:bldP spid="7" grpId="0"/>
      <p:bldP spid="8" grpId="0" animBg="1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1537278" y="497320"/>
            <a:ext cx="144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>
                <a:solidFill>
                  <a:schemeClr val="accent2"/>
                </a:solidFill>
                <a:ea typeface="黑体" panose="02010609060101010101" pitchFamily="49" charset="-122"/>
              </a:rPr>
              <a:t>定理</a:t>
            </a:r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1.</a:t>
            </a:r>
            <a:r>
              <a:rPr lang="en-US" altLang="zh-CN" sz="2400" b="1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541" name="Text Box 5"/>
              <p:cNvSpPr txBox="1">
                <a:spLocks noChangeArrowheads="1"/>
              </p:cNvSpPr>
              <p:nvPr/>
            </p:nvSpPr>
            <p:spPr bwMode="auto">
              <a:xfrm>
                <a:off x="2826327" y="583046"/>
                <a:ext cx="729672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设向量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nor/>
                      </m:rPr>
                      <a:rPr kumimoji="1"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为唯一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实数。</a:t>
                </a:r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3541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6327" y="583046"/>
                <a:ext cx="7296727" cy="461665"/>
              </a:xfrm>
              <a:prstGeom prst="rect">
                <a:avLst/>
              </a:prstGeom>
              <a:blipFill>
                <a:blip r:embed="rId2"/>
                <a:stretch>
                  <a:fillRect l="-1337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546" name="Text Box 10"/>
              <p:cNvSpPr txBox="1">
                <a:spLocks noChangeArrowheads="1"/>
              </p:cNvSpPr>
              <p:nvPr/>
            </p:nvSpPr>
            <p:spPr bwMode="auto">
              <a:xfrm>
                <a:off x="1537279" y="1287336"/>
                <a:ext cx="9426286" cy="1046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:r>
                  <a:rPr kumimoji="1" lang="zh-CN" altLang="en-US" sz="24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证</a:t>
                </a:r>
                <a:r>
                  <a:rPr kumimoji="1" lang="en-US" altLang="zh-CN" sz="24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设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nor/>
                      </m:rPr>
                      <a:rPr kumimoji="1"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则有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 </m:t>
                        </m:r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m:rPr>
                        <m:nor/>
                      </m:rP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 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（大小），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同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向时，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；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反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向时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（方向），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354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7279" y="1287336"/>
                <a:ext cx="9426286" cy="1046184"/>
              </a:xfrm>
              <a:prstGeom prst="rect">
                <a:avLst/>
              </a:prstGeom>
              <a:blipFill>
                <a:blip r:embed="rId3"/>
                <a:stretch>
                  <a:fillRect l="-970" r="-647" b="-104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551" name="Text Box 15"/>
              <p:cNvSpPr txBox="1">
                <a:spLocks noChangeArrowheads="1"/>
              </p:cNvSpPr>
              <p:nvPr/>
            </p:nvSpPr>
            <p:spPr bwMode="auto">
              <a:xfrm>
                <a:off x="1962727" y="2955182"/>
                <a:ext cx="9582728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再证数 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</a:t>
                </a:r>
                <a:r>
                  <a:rPr kumimoji="1" lang="zh-CN" altLang="en-US" sz="2400" dirty="0">
                    <a:solidFill>
                      <a:schemeClr val="tx2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唯一性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.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若存在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l-GR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，则有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，</a:t>
                </a:r>
                <a:r>
                  <a:rPr lang="el-GR" altLang="zh-CN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CN" altLang="el-G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，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，所以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。</a:t>
                </a:r>
                <a:endParaRPr kumimoji="1" lang="en-US" altLang="zh-CN" sz="2400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93551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2727" y="2955182"/>
                <a:ext cx="9582728" cy="830997"/>
              </a:xfrm>
              <a:prstGeom prst="rect">
                <a:avLst/>
              </a:prstGeom>
              <a:blipFill>
                <a:blip r:embed="rId4"/>
                <a:stretch>
                  <a:fillRect l="-1018" t="-8088" r="-4135" b="-139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3031-F822-4C2D-B5FF-43599A38566D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62728" y="2332767"/>
                <a:ext cx="6763326" cy="46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sz="2400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方向相同或相反，所以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nor/>
                      </m:rPr>
                      <a:rPr kumimoji="1"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28" y="2332767"/>
                <a:ext cx="6763326" cy="462434"/>
              </a:xfrm>
              <a:prstGeom prst="rect">
                <a:avLst/>
              </a:prstGeom>
              <a:blipFill>
                <a:blip r:embed="rId5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37277" y="3786179"/>
                <a:ext cx="1000817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zh-CN" altLang="en-US" sz="2400" dirty="0" smtClean="0">
                    <a:solidFill>
                      <a:srgbClr val="0070C0"/>
                    </a:solidFill>
                    <a:latin typeface="宋体" panose="02010600030101010101" pitchFamily="2" charset="-122"/>
                  </a:rPr>
                  <a:t>定理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宋体" panose="02010600030101010101" pitchFamily="2" charset="-122"/>
                  </a:rPr>
                  <a:t>是建立数轴的理论依据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：给定一个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点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O 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和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一个单位向量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400" b="1" i="1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就确定了一条数轴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77" y="3786179"/>
                <a:ext cx="10008177" cy="830997"/>
              </a:xfrm>
              <a:prstGeom prst="rect">
                <a:avLst/>
              </a:prstGeom>
              <a:blipFill>
                <a:blip r:embed="rId6"/>
                <a:stretch>
                  <a:fillRect l="-914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143"/>
              <p:cNvSpPr>
                <a:spLocks noChangeArrowheads="1"/>
              </p:cNvSpPr>
              <p:nvPr/>
            </p:nvSpPr>
            <p:spPr bwMode="auto">
              <a:xfrm>
                <a:off x="1543628" y="4741035"/>
                <a:ext cx="2084994" cy="416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zh-CN" altLang="en-US" sz="2400" dirty="0" smtClean="0">
                    <a:latin typeface="宋体" panose="02010600030101010101" pitchFamily="2" charset="-122"/>
                  </a:rPr>
                  <a:t>点</a:t>
                </a:r>
                <a:r>
                  <a:rPr lang="en-US" altLang="zh-CN" sz="2400" i="1" dirty="0">
                    <a:latin typeface="宋体" panose="02010600030101010101" pitchFamily="2" charset="-122"/>
                  </a:rPr>
                  <a:t>P</a:t>
                </a:r>
                <a:r>
                  <a:rPr lang="en-US" altLang="zh-CN" sz="2400" b="1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𝑂𝑃</m:t>
                        </m:r>
                      </m:e>
                    </m:acc>
                  </m:oMath>
                </a14:m>
                <a:endParaRPr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6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3628" y="4741035"/>
                <a:ext cx="2084994" cy="416524"/>
              </a:xfrm>
              <a:prstGeom prst="rect">
                <a:avLst/>
              </a:prstGeom>
              <a:blipFill>
                <a:blip r:embed="rId7"/>
                <a:stretch>
                  <a:fillRect l="-7310" t="-17647" b="-382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145"/>
              <p:cNvSpPr>
                <a:spLocks noChangeArrowheads="1"/>
              </p:cNvSpPr>
              <p:nvPr/>
            </p:nvSpPr>
            <p:spPr bwMode="auto">
              <a:xfrm>
                <a:off x="1537277" y="5398260"/>
                <a:ext cx="371223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buFontTx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</a:rPr>
                  <a:t>于是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,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为点</a:t>
                </a:r>
                <a:r>
                  <a:rPr lang="en-US" altLang="zh-CN" sz="2400" i="1" dirty="0" smtClean="0">
                    <a:latin typeface="宋体" panose="02010600030101010101" pitchFamily="2" charset="-122"/>
                  </a:rPr>
                  <a:t>P </a:t>
                </a:r>
                <a:r>
                  <a:rPr lang="zh-CN" altLang="en-US" sz="2400" dirty="0" smtClean="0">
                    <a:latin typeface="宋体" panose="02010600030101010101" pitchFamily="2" charset="-122"/>
                  </a:rPr>
                  <a:t>的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坐标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48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7277" y="5398260"/>
                <a:ext cx="3712235" cy="369332"/>
              </a:xfrm>
              <a:prstGeom prst="rect">
                <a:avLst/>
              </a:prstGeom>
              <a:blipFill>
                <a:blip r:embed="rId8"/>
                <a:stretch>
                  <a:fillRect l="-4105" t="-31667" r="-4105" b="-4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191769" y="4694868"/>
                <a:ext cx="2639890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𝑂𝑃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实数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769" y="4694868"/>
                <a:ext cx="2639890" cy="508857"/>
              </a:xfrm>
              <a:prstGeom prst="rect">
                <a:avLst/>
              </a:prstGeom>
              <a:blipFill>
                <a:blip r:embed="rId9"/>
                <a:stretch>
                  <a:fillRect t="-3571" r="-3233" b="-22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6" grpId="0"/>
      <p:bldP spid="193551" grpId="0"/>
      <p:bldP spid="3" grpId="0"/>
      <p:bldP spid="4" grpId="0"/>
      <p:bldP spid="46" grpId="0"/>
      <p:bldP spid="48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9" name="Text Box 9"/>
          <p:cNvSpPr txBox="1">
            <a:spLocks noChangeArrowheads="1"/>
          </p:cNvSpPr>
          <p:nvPr/>
        </p:nvSpPr>
        <p:spPr bwMode="auto">
          <a:xfrm>
            <a:off x="1461077" y="594015"/>
            <a:ext cx="2203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kumimoji="1"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5783" name="Text Box 23"/>
          <p:cNvSpPr txBox="1">
            <a:spLocks noChangeArrowheads="1"/>
          </p:cNvSpPr>
          <p:nvPr/>
        </p:nvSpPr>
        <p:spPr bwMode="auto">
          <a:xfrm>
            <a:off x="1461077" y="151029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245869" name="Line 109"/>
          <p:cNvSpPr>
            <a:spLocks noChangeShapeType="1"/>
          </p:cNvSpPr>
          <p:nvPr/>
        </p:nvSpPr>
        <p:spPr bwMode="auto">
          <a:xfrm>
            <a:off x="7257036" y="-26174"/>
            <a:ext cx="2971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88C3-AA72-4747-83CA-ECE73A9E86DA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70591" y="550160"/>
                <a:ext cx="8949991" cy="925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为平行四边形</a:t>
                </a:r>
                <a:r>
                  <a:rPr kumimoji="1" lang="en-US" altLang="zh-CN" sz="2400" i="1" dirty="0" smtClean="0">
                    <a:latin typeface="宋体" panose="02010600030101010101" pitchFamily="2" charset="-122"/>
                  </a:rPr>
                  <a:t>ABCD 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对角线的交点，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/>
                  <a:t>。试用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/>
                  <a:t>表示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𝑀𝐷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591" y="550160"/>
                <a:ext cx="8949991" cy="925382"/>
              </a:xfrm>
              <a:prstGeom prst="rect">
                <a:avLst/>
              </a:prstGeom>
              <a:blipFill>
                <a:blip r:embed="rId3"/>
                <a:stretch>
                  <a:fillRect l="-1022" t="-2632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717107" y="1438564"/>
            <a:ext cx="2403475" cy="1600200"/>
            <a:chOff x="7423728" y="1971964"/>
            <a:chExt cx="2403475" cy="1600200"/>
          </a:xfrm>
        </p:grpSpPr>
        <p:grpSp>
          <p:nvGrpSpPr>
            <p:cNvPr id="245868" name="Group 108"/>
            <p:cNvGrpSpPr>
              <a:grpSpLocks/>
            </p:cNvGrpSpPr>
            <p:nvPr/>
          </p:nvGrpSpPr>
          <p:grpSpPr bwMode="auto">
            <a:xfrm>
              <a:off x="7423728" y="1971964"/>
              <a:ext cx="2403475" cy="1600200"/>
              <a:chOff x="4048" y="1184"/>
              <a:chExt cx="1514" cy="1008"/>
            </a:xfrm>
          </p:grpSpPr>
          <p:sp>
            <p:nvSpPr>
              <p:cNvPr id="245771" name="Line 11"/>
              <p:cNvSpPr>
                <a:spLocks noChangeShapeType="1"/>
              </p:cNvSpPr>
              <p:nvPr/>
            </p:nvSpPr>
            <p:spPr bwMode="auto">
              <a:xfrm>
                <a:off x="4450" y="1420"/>
                <a:ext cx="1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45773" name="Object 13"/>
                  <p:cNvGraphicFramePr>
                    <a:graphicFrameLocks noChangeAspect="1"/>
                  </p:cNvGraphicFramePr>
                  <p:nvPr/>
                </p:nvGraphicFramePr>
                <p:xfrm>
                  <a:off x="4688" y="1712"/>
                  <a:ext cx="25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360" name="Equation" r:id="rId4" imgW="406080" imgH="304560" progId="Equation.3">
                          <p:embed/>
                        </p:oleObj>
                      </mc:Choice>
                      <mc:Fallback>
                        <p:oleObj name="Equation" r:id="rId4" imgW="406080" imgH="304560" progId="Equation.3">
                          <p:embed/>
                          <p:pic>
                            <p:nvPicPr>
                              <p:cNvPr id="0" name="Object 1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88" y="1712"/>
                                <a:ext cx="25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5773" name="Object 13"/>
                  <p:cNvGraphicFramePr>
                    <a:graphicFrameLocks noChangeAspect="1"/>
                  </p:cNvGraphicFramePr>
                  <p:nvPr/>
                </p:nvGraphicFramePr>
                <p:xfrm>
                  <a:off x="4688" y="1712"/>
                  <a:ext cx="25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090" name="Equation" r:id="rId6" imgW="406080" imgH="304560" progId="Equation.3">
                          <p:embed/>
                        </p:oleObj>
                      </mc:Choice>
                      <mc:Fallback>
                        <p:oleObj name="Equation" r:id="rId6" imgW="406080" imgH="304560" progId="Equation.3">
                          <p:embed/>
                          <p:pic>
                            <p:nvPicPr>
                              <p:cNvPr id="0" name="Object 1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88" y="1712"/>
                                <a:ext cx="25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45774" name="Line 14"/>
              <p:cNvSpPr>
                <a:spLocks noChangeShapeType="1"/>
              </p:cNvSpPr>
              <p:nvPr/>
            </p:nvSpPr>
            <p:spPr bwMode="auto">
              <a:xfrm flipV="1">
                <a:off x="4143" y="1420"/>
                <a:ext cx="1419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245775" name="Line 15"/>
              <p:cNvSpPr>
                <a:spLocks noChangeShapeType="1"/>
              </p:cNvSpPr>
              <p:nvPr/>
            </p:nvSpPr>
            <p:spPr bwMode="auto">
              <a:xfrm>
                <a:off x="4450" y="1420"/>
                <a:ext cx="805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45776" name="Object 16"/>
                  <p:cNvGraphicFramePr>
                    <a:graphicFrameLocks noChangeAspect="1"/>
                  </p:cNvGraphicFramePr>
                  <p:nvPr/>
                </p:nvGraphicFramePr>
                <p:xfrm>
                  <a:off x="5136" y="2000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361" name="Equation" r:id="rId8" imgW="279360" imgH="304560" progId="Equation.3">
                          <p:embed/>
                        </p:oleObj>
                      </mc:Choice>
                      <mc:Fallback>
                        <p:oleObj name="Equation" r:id="rId8" imgW="279360" imgH="304560" progId="Equation.3">
                          <p:embed/>
                          <p:pic>
                            <p:nvPicPr>
                              <p:cNvPr id="0" name="Object 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36" y="2000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5776" name="Object 16"/>
                  <p:cNvGraphicFramePr>
                    <a:graphicFrameLocks noChangeAspect="1"/>
                  </p:cNvGraphicFramePr>
                  <p:nvPr/>
                </p:nvGraphicFramePr>
                <p:xfrm>
                  <a:off x="5136" y="2000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091" name="Equation" r:id="rId10" imgW="279360" imgH="304560" progId="Equation.3">
                          <p:embed/>
                        </p:oleObj>
                      </mc:Choice>
                      <mc:Fallback>
                        <p:oleObj name="Equation" r:id="rId10" imgW="279360" imgH="304560" progId="Equation.3">
                          <p:embed/>
                          <p:pic>
                            <p:nvPicPr>
                              <p:cNvPr id="0" name="Object 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36" y="2000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45777" name="Line 17"/>
              <p:cNvSpPr>
                <a:spLocks noChangeShapeType="1"/>
              </p:cNvSpPr>
              <p:nvPr/>
            </p:nvSpPr>
            <p:spPr bwMode="auto">
              <a:xfrm>
                <a:off x="4143" y="1957"/>
                <a:ext cx="1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245778" name="Line 18"/>
              <p:cNvSpPr>
                <a:spLocks noChangeShapeType="1"/>
              </p:cNvSpPr>
              <p:nvPr/>
            </p:nvSpPr>
            <p:spPr bwMode="auto">
              <a:xfrm flipV="1">
                <a:off x="4143" y="1420"/>
                <a:ext cx="307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245779" name="Line 19"/>
              <p:cNvSpPr>
                <a:spLocks noChangeShapeType="1"/>
              </p:cNvSpPr>
              <p:nvPr/>
            </p:nvSpPr>
            <p:spPr bwMode="auto">
              <a:xfrm flipV="1">
                <a:off x="5255" y="1420"/>
                <a:ext cx="307" cy="5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45780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4048" y="1952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362" name="Equation" r:id="rId12" imgW="279360" imgH="304560" progId="Equation.3">
                          <p:embed/>
                        </p:oleObj>
                      </mc:Choice>
                      <mc:Fallback>
                        <p:oleObj name="Equation" r:id="rId12" imgW="279360" imgH="304560" progId="Equation.3">
                          <p:embed/>
                          <p:pic>
                            <p:nvPicPr>
                              <p:cNvPr id="0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48" y="1952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5780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4048" y="1952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092" name="Equation" r:id="rId14" imgW="279360" imgH="304560" progId="Equation.3">
                          <p:embed/>
                        </p:oleObj>
                      </mc:Choice>
                      <mc:Fallback>
                        <p:oleObj name="Equation" r:id="rId14" imgW="279360" imgH="304560" progId="Equation.3">
                          <p:embed/>
                          <p:pic>
                            <p:nvPicPr>
                              <p:cNvPr id="0" name="Object 2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48" y="1952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45781" name="Object 21"/>
                  <p:cNvGraphicFramePr>
                    <a:graphicFrameLocks noChangeAspect="1"/>
                  </p:cNvGraphicFramePr>
                  <p:nvPr/>
                </p:nvGraphicFramePr>
                <p:xfrm>
                  <a:off x="5376" y="1224"/>
                  <a:ext cx="184" cy="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363" name="Equation" r:id="rId16" imgW="291960" imgH="317160" progId="Equation.3">
                          <p:embed/>
                        </p:oleObj>
                      </mc:Choice>
                      <mc:Fallback>
                        <p:oleObj name="Equation" r:id="rId16" imgW="291960" imgH="317160" progId="Equation.3">
                          <p:embed/>
                          <p:pic>
                            <p:nvPicPr>
                              <p:cNvPr id="0" name="Object 2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376" y="1224"/>
                                <a:ext cx="184" cy="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5781" name="Object 21"/>
                  <p:cNvGraphicFramePr>
                    <a:graphicFrameLocks noChangeAspect="1"/>
                  </p:cNvGraphicFramePr>
                  <p:nvPr/>
                </p:nvGraphicFramePr>
                <p:xfrm>
                  <a:off x="5376" y="1224"/>
                  <a:ext cx="184" cy="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093" name="Equation" r:id="rId18" imgW="291960" imgH="317160" progId="Equation.3">
                          <p:embed/>
                        </p:oleObj>
                      </mc:Choice>
                      <mc:Fallback>
                        <p:oleObj name="Equation" r:id="rId18" imgW="291960" imgH="317160" progId="Equation.3">
                          <p:embed/>
                          <p:pic>
                            <p:nvPicPr>
                              <p:cNvPr id="0" name="Object 2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376" y="1224"/>
                                <a:ext cx="184" cy="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45782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4368" y="1184"/>
                  <a:ext cx="200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364" name="Equation" r:id="rId20" imgW="317160" imgH="304560" progId="Equation.3">
                          <p:embed/>
                        </p:oleObj>
                      </mc:Choice>
                      <mc:Fallback>
                        <p:oleObj name="Equation" r:id="rId20" imgW="317160" imgH="304560" progId="Equation.3">
                          <p:embed/>
                          <p:pic>
                            <p:nvPicPr>
                              <p:cNvPr id="0" name="Object 2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68" y="1184"/>
                                <a:ext cx="200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5782" name="Object 22"/>
                  <p:cNvGraphicFramePr>
                    <a:graphicFrameLocks noChangeAspect="1"/>
                  </p:cNvGraphicFramePr>
                  <p:nvPr/>
                </p:nvGraphicFramePr>
                <p:xfrm>
                  <a:off x="4368" y="1184"/>
                  <a:ext cx="200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46094" name="Equation" r:id="rId22" imgW="317160" imgH="304560" progId="Equation.3">
                          <p:embed/>
                        </p:oleObj>
                      </mc:Choice>
                      <mc:Fallback>
                        <p:oleObj name="Equation" r:id="rId22" imgW="317160" imgH="304560" progId="Equation.3">
                          <p:embed/>
                          <p:pic>
                            <p:nvPicPr>
                              <p:cNvPr id="0" name="Object 2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68" y="1184"/>
                                <a:ext cx="200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45788" name="Line 28"/>
              <p:cNvSpPr>
                <a:spLocks noChangeShapeType="1"/>
              </p:cNvSpPr>
              <p:nvPr/>
            </p:nvSpPr>
            <p:spPr bwMode="auto">
              <a:xfrm flipV="1">
                <a:off x="4143" y="1420"/>
                <a:ext cx="1419" cy="537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245789" name="Line 29"/>
              <p:cNvSpPr>
                <a:spLocks noChangeShapeType="1"/>
              </p:cNvSpPr>
              <p:nvPr/>
            </p:nvSpPr>
            <p:spPr bwMode="auto">
              <a:xfrm>
                <a:off x="4450" y="1420"/>
                <a:ext cx="805" cy="537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245791" name="Line 31"/>
              <p:cNvSpPr>
                <a:spLocks noChangeShapeType="1"/>
              </p:cNvSpPr>
              <p:nvPr/>
            </p:nvSpPr>
            <p:spPr bwMode="auto">
              <a:xfrm flipV="1">
                <a:off x="4143" y="1420"/>
                <a:ext cx="307" cy="537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245796" name="Line 36"/>
              <p:cNvSpPr>
                <a:spLocks noChangeShapeType="1"/>
              </p:cNvSpPr>
              <p:nvPr/>
            </p:nvSpPr>
            <p:spPr bwMode="auto">
              <a:xfrm>
                <a:off x="4143" y="1957"/>
                <a:ext cx="1112" cy="0"/>
              </a:xfrm>
              <a:prstGeom prst="line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8211911" y="3087331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1911" y="3087331"/>
                  <a:ext cx="460382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7566771" y="2311193"/>
                  <a:ext cx="4571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771" y="2311193"/>
                  <a:ext cx="457176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23936" y="1502064"/>
                <a:ext cx="3635547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36" y="1502064"/>
                <a:ext cx="3635547" cy="7838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2223935" y="2283314"/>
                <a:ext cx="340721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𝐷𝐵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35" y="2283314"/>
                <a:ext cx="3407215" cy="7838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2223935" y="3108616"/>
                <a:ext cx="336483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35" y="3108616"/>
                <a:ext cx="3364832" cy="7838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2223935" y="3871928"/>
                <a:ext cx="341997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35" y="3871928"/>
                <a:ext cx="3419974" cy="7838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Oval 4"/>
          <p:cNvSpPr>
            <a:spLocks noChangeArrowheads="1"/>
          </p:cNvSpPr>
          <p:nvPr/>
        </p:nvSpPr>
        <p:spPr bwMode="auto">
          <a:xfrm>
            <a:off x="7302501" y="4310064"/>
            <a:ext cx="53975" cy="5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95589" name="Group 5"/>
          <p:cNvGrpSpPr>
            <a:grpSpLocks/>
          </p:cNvGrpSpPr>
          <p:nvPr/>
        </p:nvGrpSpPr>
        <p:grpSpPr bwMode="auto">
          <a:xfrm>
            <a:off x="4410076" y="4648200"/>
            <a:ext cx="2098675" cy="469900"/>
            <a:chOff x="1818" y="2688"/>
            <a:chExt cx="1322" cy="296"/>
          </a:xfrm>
        </p:grpSpPr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1818" y="2688"/>
              <a:ext cx="342" cy="296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Ⅶ</a:t>
              </a:r>
            </a:p>
          </p:txBody>
        </p:sp>
        <p:sp>
          <p:nvSpPr>
            <p:cNvPr id="195591" name="Line 7"/>
            <p:cNvSpPr>
              <a:spLocks noChangeShapeType="1"/>
            </p:cNvSpPr>
            <p:nvPr/>
          </p:nvSpPr>
          <p:spPr bwMode="auto">
            <a:xfrm flipV="1">
              <a:off x="2160" y="2736"/>
              <a:ext cx="980" cy="9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8229601" y="2667000"/>
            <a:ext cx="1603375" cy="679450"/>
            <a:chOff x="3792" y="960"/>
            <a:chExt cx="1248" cy="528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4654" y="960"/>
              <a:ext cx="386" cy="365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Ⅱ</a:t>
              </a:r>
            </a:p>
          </p:txBody>
        </p:sp>
        <p:sp>
          <p:nvSpPr>
            <p:cNvPr id="195594" name="Line 10"/>
            <p:cNvSpPr>
              <a:spLocks noChangeShapeType="1"/>
            </p:cNvSpPr>
            <p:nvPr/>
          </p:nvSpPr>
          <p:spPr bwMode="auto">
            <a:xfrm flipH="1">
              <a:off x="3792" y="1143"/>
              <a:ext cx="864" cy="34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5638800" y="2819401"/>
            <a:ext cx="1447800" cy="498475"/>
            <a:chOff x="2496" y="1750"/>
            <a:chExt cx="912" cy="314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2496" y="1750"/>
              <a:ext cx="335" cy="296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Ⅲ</a:t>
              </a:r>
            </a:p>
          </p:txBody>
        </p:sp>
        <p:sp>
          <p:nvSpPr>
            <p:cNvPr id="195597" name="Line 13"/>
            <p:cNvSpPr>
              <a:spLocks noChangeShapeType="1"/>
            </p:cNvSpPr>
            <p:nvPr/>
          </p:nvSpPr>
          <p:spPr bwMode="auto">
            <a:xfrm>
              <a:off x="2831" y="1894"/>
              <a:ext cx="577" cy="17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5598" name="Group 14"/>
          <p:cNvGrpSpPr>
            <a:grpSpLocks/>
          </p:cNvGrpSpPr>
          <p:nvPr/>
        </p:nvGrpSpPr>
        <p:grpSpPr bwMode="auto">
          <a:xfrm>
            <a:off x="8534401" y="4800600"/>
            <a:ext cx="1482725" cy="901700"/>
            <a:chOff x="3600" y="2208"/>
            <a:chExt cx="1152" cy="701"/>
          </a:xfrm>
        </p:grpSpPr>
        <p:sp>
          <p:nvSpPr>
            <p:cNvPr id="195599" name="Text Box 15"/>
            <p:cNvSpPr txBox="1">
              <a:spLocks noChangeArrowheads="1"/>
            </p:cNvSpPr>
            <p:nvPr/>
          </p:nvSpPr>
          <p:spPr bwMode="auto">
            <a:xfrm>
              <a:off x="4368" y="2544"/>
              <a:ext cx="384" cy="365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Ⅵ</a:t>
              </a:r>
            </a:p>
          </p:txBody>
        </p:sp>
        <p:sp>
          <p:nvSpPr>
            <p:cNvPr id="195600" name="Line 16"/>
            <p:cNvSpPr>
              <a:spLocks noChangeShapeType="1"/>
            </p:cNvSpPr>
            <p:nvPr/>
          </p:nvSpPr>
          <p:spPr bwMode="auto">
            <a:xfrm flipH="1" flipV="1">
              <a:off x="3600" y="2208"/>
              <a:ext cx="768" cy="52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195601" name="AutoShape 17"/>
          <p:cNvSpPr>
            <a:spLocks noChangeArrowheads="1"/>
          </p:cNvSpPr>
          <p:nvPr/>
        </p:nvSpPr>
        <p:spPr bwMode="auto">
          <a:xfrm rot="20100000">
            <a:off x="6888163" y="3340101"/>
            <a:ext cx="1655762" cy="1751013"/>
          </a:xfrm>
          <a:prstGeom prst="parallelogram">
            <a:avLst>
              <a:gd name="adj" fmla="val 49120"/>
            </a:avLst>
          </a:prstGeom>
          <a:solidFill>
            <a:srgbClr val="33993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aphicFrame>
        <p:nvGraphicFramePr>
          <p:cNvPr id="1956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38610"/>
              </p:ext>
            </p:extLst>
          </p:nvPr>
        </p:nvGraphicFramePr>
        <p:xfrm>
          <a:off x="5318126" y="5092700"/>
          <a:ext cx="2635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4" name="Equation" r:id="rId3" imgW="266400" imgH="241200" progId="Equation.3">
                  <p:embed/>
                </p:oleObj>
              </mc:Choice>
              <mc:Fallback>
                <p:oleObj name="Equation" r:id="rId3" imgW="266400" imgH="241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6" y="5092700"/>
                        <a:ext cx="2635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0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033458"/>
              </p:ext>
            </p:extLst>
          </p:nvPr>
        </p:nvGraphicFramePr>
        <p:xfrm>
          <a:off x="9499600" y="4254500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5" name="Equation" r:id="rId5" imgW="253800" imgH="317160" progId="Equation.3">
                  <p:embed/>
                </p:oleObj>
              </mc:Choice>
              <mc:Fallback>
                <p:oleObj name="Equation" r:id="rId5" imgW="253800" imgH="3171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9600" y="4254500"/>
                        <a:ext cx="254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0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570960"/>
              </p:ext>
            </p:extLst>
          </p:nvPr>
        </p:nvGraphicFramePr>
        <p:xfrm>
          <a:off x="7239000" y="2444750"/>
          <a:ext cx="203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6" name="Equation" r:id="rId7" imgW="203040" imgH="266400" progId="Equation.3">
                  <p:embed/>
                </p:oleObj>
              </mc:Choice>
              <mc:Fallback>
                <p:oleObj name="Equation" r:id="rId7" imgW="203040" imgH="266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444750"/>
                        <a:ext cx="2032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05" name="Rectangle 21"/>
          <p:cNvSpPr>
            <a:spLocks noChangeArrowheads="1"/>
          </p:cNvSpPr>
          <p:nvPr/>
        </p:nvSpPr>
        <p:spPr bwMode="auto">
          <a:xfrm>
            <a:off x="6318251" y="4338639"/>
            <a:ext cx="2138363" cy="10302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95606" name="AutoShape 22"/>
          <p:cNvSpPr>
            <a:spLocks noChangeArrowheads="1"/>
          </p:cNvSpPr>
          <p:nvPr/>
        </p:nvSpPr>
        <p:spPr bwMode="auto">
          <a:xfrm>
            <a:off x="5667376" y="4043364"/>
            <a:ext cx="3381375" cy="650875"/>
          </a:xfrm>
          <a:prstGeom prst="parallelogram">
            <a:avLst>
              <a:gd name="adj" fmla="val 196717"/>
            </a:avLst>
          </a:prstGeom>
          <a:solidFill>
            <a:srgbClr val="3366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95607" name="Rectangle 23"/>
          <p:cNvSpPr>
            <a:spLocks noChangeArrowheads="1"/>
          </p:cNvSpPr>
          <p:nvPr/>
        </p:nvSpPr>
        <p:spPr bwMode="auto">
          <a:xfrm>
            <a:off x="6318251" y="3438525"/>
            <a:ext cx="2138363" cy="8905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95608" name="Line 24"/>
          <p:cNvSpPr>
            <a:spLocks noChangeShapeType="1"/>
          </p:cNvSpPr>
          <p:nvPr/>
        </p:nvSpPr>
        <p:spPr bwMode="auto">
          <a:xfrm flipV="1">
            <a:off x="7345363" y="2765426"/>
            <a:ext cx="0" cy="156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95609" name="Group 25"/>
          <p:cNvGrpSpPr>
            <a:grpSpLocks/>
          </p:cNvGrpSpPr>
          <p:nvPr/>
        </p:nvGrpSpPr>
        <p:grpSpPr bwMode="auto">
          <a:xfrm>
            <a:off x="6127751" y="3703639"/>
            <a:ext cx="1655763" cy="1754187"/>
            <a:chOff x="1912" y="1473"/>
            <a:chExt cx="1288" cy="1363"/>
          </a:xfrm>
        </p:grpSpPr>
        <p:sp>
          <p:nvSpPr>
            <p:cNvPr id="195610" name="AutoShape 26"/>
            <p:cNvSpPr>
              <a:spLocks noChangeArrowheads="1"/>
            </p:cNvSpPr>
            <p:nvPr/>
          </p:nvSpPr>
          <p:spPr bwMode="auto">
            <a:xfrm rot="20100000">
              <a:off x="1912" y="1473"/>
              <a:ext cx="1288" cy="1363"/>
            </a:xfrm>
            <a:prstGeom prst="parallelogram">
              <a:avLst>
                <a:gd name="adj" fmla="val 49120"/>
              </a:avLst>
            </a:prstGeom>
            <a:solidFill>
              <a:srgbClr val="3399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5611" name="AutoShape 27"/>
            <p:cNvSpPr>
              <a:spLocks noChangeArrowheads="1"/>
            </p:cNvSpPr>
            <p:nvPr/>
          </p:nvSpPr>
          <p:spPr bwMode="auto">
            <a:xfrm flipH="1">
              <a:off x="2278" y="1938"/>
              <a:ext cx="612" cy="300"/>
            </a:xfrm>
            <a:prstGeom prst="rtTriangle">
              <a:avLst/>
            </a:prstGeom>
            <a:solidFill>
              <a:srgbClr val="33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195612" name="Line 28"/>
          <p:cNvSpPr>
            <a:spLocks noChangeShapeType="1"/>
          </p:cNvSpPr>
          <p:nvPr/>
        </p:nvSpPr>
        <p:spPr bwMode="auto">
          <a:xfrm rot="357764" flipV="1">
            <a:off x="5662613" y="4243388"/>
            <a:ext cx="1631950" cy="1039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95613" name="Line 29"/>
          <p:cNvSpPr>
            <a:spLocks noChangeShapeType="1"/>
          </p:cNvSpPr>
          <p:nvPr/>
        </p:nvSpPr>
        <p:spPr bwMode="auto">
          <a:xfrm>
            <a:off x="5715000" y="4694238"/>
            <a:ext cx="2089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95614" name="Group 30"/>
          <p:cNvGrpSpPr>
            <a:grpSpLocks/>
          </p:cNvGrpSpPr>
          <p:nvPr/>
        </p:nvGrpSpPr>
        <p:grpSpPr bwMode="auto">
          <a:xfrm>
            <a:off x="7772400" y="4937126"/>
            <a:ext cx="457200" cy="1095375"/>
            <a:chOff x="3936" y="3110"/>
            <a:chExt cx="288" cy="690"/>
          </a:xfrm>
        </p:grpSpPr>
        <p:sp>
          <p:nvSpPr>
            <p:cNvPr id="195615" name="Text Box 31"/>
            <p:cNvSpPr txBox="1">
              <a:spLocks noChangeArrowheads="1"/>
            </p:cNvSpPr>
            <p:nvPr/>
          </p:nvSpPr>
          <p:spPr bwMode="auto">
            <a:xfrm>
              <a:off x="3936" y="3504"/>
              <a:ext cx="288" cy="296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Ⅴ</a:t>
              </a:r>
            </a:p>
          </p:txBody>
        </p:sp>
        <p:sp>
          <p:nvSpPr>
            <p:cNvPr id="195616" name="Line 32"/>
            <p:cNvSpPr>
              <a:spLocks noChangeShapeType="1"/>
            </p:cNvSpPr>
            <p:nvPr/>
          </p:nvSpPr>
          <p:spPr bwMode="auto">
            <a:xfrm flipH="1" flipV="1">
              <a:off x="3984" y="3110"/>
              <a:ext cx="94" cy="394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5617" name="Group 33"/>
          <p:cNvGrpSpPr>
            <a:grpSpLocks/>
          </p:cNvGrpSpPr>
          <p:nvPr/>
        </p:nvGrpSpPr>
        <p:grpSpPr bwMode="auto">
          <a:xfrm>
            <a:off x="5867399" y="5029200"/>
            <a:ext cx="728663" cy="1231900"/>
            <a:chOff x="2771" y="3024"/>
            <a:chExt cx="459" cy="776"/>
          </a:xfrm>
        </p:grpSpPr>
        <p:sp>
          <p:nvSpPr>
            <p:cNvPr id="195618" name="Text Box 34"/>
            <p:cNvSpPr txBox="1">
              <a:spLocks noChangeArrowheads="1"/>
            </p:cNvSpPr>
            <p:nvPr/>
          </p:nvSpPr>
          <p:spPr bwMode="auto">
            <a:xfrm>
              <a:off x="2771" y="3504"/>
              <a:ext cx="459" cy="296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Ⅷ</a:t>
              </a:r>
            </a:p>
          </p:txBody>
        </p:sp>
        <p:sp>
          <p:nvSpPr>
            <p:cNvPr id="195619" name="Line 35"/>
            <p:cNvSpPr>
              <a:spLocks noChangeShapeType="1"/>
            </p:cNvSpPr>
            <p:nvPr/>
          </p:nvSpPr>
          <p:spPr bwMode="auto">
            <a:xfrm flipV="1">
              <a:off x="2976" y="3024"/>
              <a:ext cx="156" cy="48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5620" name="Group 36"/>
          <p:cNvGrpSpPr>
            <a:grpSpLocks/>
          </p:cNvGrpSpPr>
          <p:nvPr/>
        </p:nvGrpSpPr>
        <p:grpSpPr bwMode="auto">
          <a:xfrm>
            <a:off x="4595814" y="3581400"/>
            <a:ext cx="1912937" cy="469900"/>
            <a:chOff x="1935" y="2016"/>
            <a:chExt cx="1205" cy="296"/>
          </a:xfrm>
        </p:grpSpPr>
        <p:sp>
          <p:nvSpPr>
            <p:cNvPr id="195621" name="Text Box 37"/>
            <p:cNvSpPr txBox="1">
              <a:spLocks noChangeArrowheads="1"/>
            </p:cNvSpPr>
            <p:nvPr/>
          </p:nvSpPr>
          <p:spPr bwMode="auto">
            <a:xfrm>
              <a:off x="1935" y="2016"/>
              <a:ext cx="321" cy="296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Ⅳ</a:t>
              </a:r>
            </a:p>
          </p:txBody>
        </p:sp>
        <p:sp>
          <p:nvSpPr>
            <p:cNvPr id="195622" name="Line 38"/>
            <p:cNvSpPr>
              <a:spLocks noChangeShapeType="1"/>
            </p:cNvSpPr>
            <p:nvPr/>
          </p:nvSpPr>
          <p:spPr bwMode="auto">
            <a:xfrm flipV="1">
              <a:off x="2256" y="2172"/>
              <a:ext cx="88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195624" name="Text Box 40"/>
          <p:cNvSpPr txBox="1">
            <a:spLocks noChangeArrowheads="1"/>
          </p:cNvSpPr>
          <p:nvPr/>
        </p:nvSpPr>
        <p:spPr bwMode="auto">
          <a:xfrm>
            <a:off x="1662545" y="1524001"/>
            <a:ext cx="99752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过空间一定点 </a:t>
            </a:r>
            <a:r>
              <a:rPr kumimoji="1" lang="en-US" altLang="zh-CN" sz="24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O ,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由三条互相垂直的数轴按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右手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规则组成一个空间直角坐标系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95626" name="Text Box 42"/>
          <p:cNvSpPr txBox="1">
            <a:spLocks noChangeArrowheads="1"/>
          </p:cNvSpPr>
          <p:nvPr/>
        </p:nvSpPr>
        <p:spPr bwMode="auto">
          <a:xfrm>
            <a:off x="2209800" y="2743201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坐标原点 </a:t>
            </a:r>
          </a:p>
        </p:txBody>
      </p:sp>
      <p:sp>
        <p:nvSpPr>
          <p:cNvPr id="195627" name="Text Box 43"/>
          <p:cNvSpPr txBox="1">
            <a:spLocks noChangeArrowheads="1"/>
          </p:cNvSpPr>
          <p:nvPr/>
        </p:nvSpPr>
        <p:spPr bwMode="auto">
          <a:xfrm>
            <a:off x="2209800" y="3290888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坐标轴</a:t>
            </a:r>
          </a:p>
        </p:txBody>
      </p:sp>
      <p:sp>
        <p:nvSpPr>
          <p:cNvPr id="195628" name="Text Box 44"/>
          <p:cNvSpPr txBox="1">
            <a:spLocks noChangeArrowheads="1"/>
          </p:cNvSpPr>
          <p:nvPr/>
        </p:nvSpPr>
        <p:spPr bwMode="auto">
          <a:xfrm>
            <a:off x="4876800" y="52578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轴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横轴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95629" name="Text Box 45"/>
          <p:cNvSpPr txBox="1">
            <a:spLocks noChangeArrowheads="1"/>
          </p:cNvSpPr>
          <p:nvPr/>
        </p:nvSpPr>
        <p:spPr bwMode="auto">
          <a:xfrm>
            <a:off x="8991600" y="44958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轴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纵轴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95630" name="Text Box 46"/>
          <p:cNvSpPr txBox="1">
            <a:spLocks noChangeArrowheads="1"/>
          </p:cNvSpPr>
          <p:nvPr/>
        </p:nvSpPr>
        <p:spPr bwMode="auto">
          <a:xfrm>
            <a:off x="7467600" y="2286000"/>
            <a:ext cx="162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轴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竖轴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195632" name="Line 48"/>
          <p:cNvSpPr>
            <a:spLocks noChangeShapeType="1"/>
          </p:cNvSpPr>
          <p:nvPr/>
        </p:nvSpPr>
        <p:spPr bwMode="auto">
          <a:xfrm>
            <a:off x="7353301" y="4338638"/>
            <a:ext cx="20875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aphicFrame>
        <p:nvGraphicFramePr>
          <p:cNvPr id="195633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266612"/>
              </p:ext>
            </p:extLst>
          </p:nvPr>
        </p:nvGraphicFramePr>
        <p:xfrm>
          <a:off x="7253288" y="4375150"/>
          <a:ext cx="195262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7" name="Equation" r:id="rId9" imgW="228600" imgH="253800" progId="Equation.3">
                  <p:embed/>
                </p:oleObj>
              </mc:Choice>
              <mc:Fallback>
                <p:oleObj name="Equation" r:id="rId9" imgW="228600" imgH="2538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288" y="4375150"/>
                        <a:ext cx="195262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34" name="Rectangle 50"/>
          <p:cNvSpPr>
            <a:spLocks noChangeArrowheads="1"/>
          </p:cNvSpPr>
          <p:nvPr/>
        </p:nvSpPr>
        <p:spPr bwMode="auto">
          <a:xfrm>
            <a:off x="2209800" y="3810001"/>
            <a:ext cx="15176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en-US" altLang="zh-CN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zh-CN" altLang="en-US">
                <a:ea typeface="黑体" panose="02010609060101010101" pitchFamily="49" charset="-122"/>
              </a:rPr>
              <a:t>坐标面</a:t>
            </a:r>
          </a:p>
        </p:txBody>
      </p:sp>
      <p:sp>
        <p:nvSpPr>
          <p:cNvPr id="195635" name="Text Box 51"/>
          <p:cNvSpPr txBox="1">
            <a:spLocks noChangeArrowheads="1"/>
          </p:cNvSpPr>
          <p:nvPr/>
        </p:nvSpPr>
        <p:spPr bwMode="auto">
          <a:xfrm>
            <a:off x="2209800" y="4433888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卦限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八个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</p:txBody>
      </p:sp>
      <p:graphicFrame>
        <p:nvGraphicFramePr>
          <p:cNvPr id="195636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223873"/>
              </p:ext>
            </p:extLst>
          </p:nvPr>
        </p:nvGraphicFramePr>
        <p:xfrm>
          <a:off x="7424738" y="4303714"/>
          <a:ext cx="9318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8" name="Equation" r:id="rId11" imgW="927000" imgH="419040" progId="Equation.3">
                  <p:embed/>
                </p:oleObj>
              </mc:Choice>
              <mc:Fallback>
                <p:oleObj name="Equation" r:id="rId11" imgW="927000" imgH="41904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738" y="4303714"/>
                        <a:ext cx="9318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37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485923"/>
              </p:ext>
            </p:extLst>
          </p:nvPr>
        </p:nvGraphicFramePr>
        <p:xfrm>
          <a:off x="7391400" y="3505200"/>
          <a:ext cx="9461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9" name="Equation" r:id="rId13" imgW="939600" imgH="419040" progId="Equation.3">
                  <p:embed/>
                </p:oleObj>
              </mc:Choice>
              <mc:Fallback>
                <p:oleObj name="Equation" r:id="rId13" imgW="939600" imgH="41904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505200"/>
                        <a:ext cx="9461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38" name="Text Box 54"/>
          <p:cNvSpPr txBox="1">
            <a:spLocks noChangeArrowheads="1"/>
          </p:cNvSpPr>
          <p:nvPr/>
        </p:nvSpPr>
        <p:spPr bwMode="auto">
          <a:xfrm rot="20393981">
            <a:off x="6533510" y="3838725"/>
            <a:ext cx="9204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i="1">
                <a:solidFill>
                  <a:srgbClr val="EAEAE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zox</a:t>
            </a:r>
            <a:r>
              <a:rPr kumimoji="1" lang="zh-CN" altLang="en-US" sz="2400">
                <a:solidFill>
                  <a:srgbClr val="EAEAE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面</a:t>
            </a:r>
          </a:p>
        </p:txBody>
      </p:sp>
      <p:sp>
        <p:nvSpPr>
          <p:cNvPr id="195639" name="Text Box 55"/>
          <p:cNvSpPr txBox="1">
            <a:spLocks noChangeArrowheads="1"/>
          </p:cNvSpPr>
          <p:nvPr/>
        </p:nvSpPr>
        <p:spPr bwMode="auto">
          <a:xfrm>
            <a:off x="1342736" y="1139756"/>
            <a:ext cx="5372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空间直角坐标系的基本概念</a:t>
            </a:r>
          </a:p>
        </p:txBody>
      </p:sp>
      <p:grpSp>
        <p:nvGrpSpPr>
          <p:cNvPr id="195640" name="Group 56"/>
          <p:cNvGrpSpPr>
            <a:grpSpLocks/>
          </p:cNvGrpSpPr>
          <p:nvPr/>
        </p:nvGrpSpPr>
        <p:grpSpPr bwMode="auto">
          <a:xfrm>
            <a:off x="7742239" y="3733805"/>
            <a:ext cx="2376488" cy="461963"/>
            <a:chOff x="3917" y="2352"/>
            <a:chExt cx="1497" cy="291"/>
          </a:xfrm>
        </p:grpSpPr>
        <p:sp>
          <p:nvSpPr>
            <p:cNvPr id="195641" name="Line 57"/>
            <p:cNvSpPr>
              <a:spLocks noChangeShapeType="1"/>
            </p:cNvSpPr>
            <p:nvPr/>
          </p:nvSpPr>
          <p:spPr bwMode="auto">
            <a:xfrm flipH="1">
              <a:off x="3917" y="2500"/>
              <a:ext cx="128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5642" name="Text Box 58"/>
            <p:cNvSpPr txBox="1">
              <a:spLocks noChangeArrowheads="1"/>
            </p:cNvSpPr>
            <p:nvPr/>
          </p:nvSpPr>
          <p:spPr bwMode="auto">
            <a:xfrm>
              <a:off x="5222" y="2352"/>
              <a:ext cx="192" cy="291"/>
            </a:xfrm>
            <a:prstGeom prst="rect">
              <a:avLst/>
            </a:prstGeom>
            <a:solidFill>
              <a:srgbClr val="006699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400" b="1">
                  <a:solidFill>
                    <a:srgbClr val="EAEAEA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Ⅰ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D514-FF9B-44FF-B218-8EBC4D380FF8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61" name="Rectangle 833"/>
          <p:cNvSpPr txBox="1">
            <a:spLocks noChangeArrowheads="1"/>
          </p:cNvSpPr>
          <p:nvPr/>
        </p:nvSpPr>
        <p:spPr>
          <a:xfrm>
            <a:off x="823191" y="447676"/>
            <a:ext cx="3425536" cy="5699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三、</a:t>
            </a: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空间直角坐标系</a:t>
            </a:r>
          </a:p>
        </p:txBody>
      </p:sp>
      <p:sp>
        <p:nvSpPr>
          <p:cNvPr id="62" name="矩形 61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76" name="Group 68"/>
          <p:cNvGrpSpPr>
            <a:grpSpLocks/>
          </p:cNvGrpSpPr>
          <p:nvPr/>
        </p:nvGrpSpPr>
        <p:grpSpPr bwMode="auto">
          <a:xfrm>
            <a:off x="5019675" y="3552826"/>
            <a:ext cx="4159250" cy="2695575"/>
            <a:chOff x="2202" y="2238"/>
            <a:chExt cx="2620" cy="1698"/>
          </a:xfrm>
        </p:grpSpPr>
        <p:sp>
          <p:nvSpPr>
            <p:cNvPr id="196677" name="Line 69"/>
            <p:cNvSpPr>
              <a:spLocks noChangeShapeType="1"/>
            </p:cNvSpPr>
            <p:nvPr/>
          </p:nvSpPr>
          <p:spPr bwMode="auto">
            <a:xfrm rot="721836" flipH="1">
              <a:off x="2449" y="3262"/>
              <a:ext cx="531" cy="5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78" name="Line 70"/>
            <p:cNvSpPr>
              <a:spLocks noChangeShapeType="1"/>
            </p:cNvSpPr>
            <p:nvPr/>
          </p:nvSpPr>
          <p:spPr bwMode="auto">
            <a:xfrm flipV="1">
              <a:off x="3038" y="2324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79" name="Line 71"/>
            <p:cNvSpPr>
              <a:spLocks noChangeShapeType="1"/>
            </p:cNvSpPr>
            <p:nvPr/>
          </p:nvSpPr>
          <p:spPr bwMode="auto">
            <a:xfrm flipH="1">
              <a:off x="3038" y="3320"/>
              <a:ext cx="15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196680" name="Object 72"/>
            <p:cNvGraphicFramePr>
              <a:graphicFrameLocks noChangeAspect="1"/>
            </p:cNvGraphicFramePr>
            <p:nvPr/>
          </p:nvGraphicFramePr>
          <p:xfrm>
            <a:off x="2202" y="3700"/>
            <a:ext cx="21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78" name="Equation" r:id="rId3" imgW="126720" imgH="139680" progId="Equation.3">
                    <p:embed/>
                  </p:oleObj>
                </mc:Choice>
                <mc:Fallback>
                  <p:oleObj name="Equation" r:id="rId3" imgW="126720" imgH="13968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2" y="3700"/>
                          <a:ext cx="213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6681" name="Object 73"/>
            <p:cNvGraphicFramePr>
              <a:graphicFrameLocks noChangeAspect="1"/>
            </p:cNvGraphicFramePr>
            <p:nvPr/>
          </p:nvGraphicFramePr>
          <p:xfrm>
            <a:off x="4610" y="3202"/>
            <a:ext cx="21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79" name="Equation" r:id="rId5" imgW="139680" imgH="164880" progId="Equation.3">
                    <p:embed/>
                  </p:oleObj>
                </mc:Choice>
                <mc:Fallback>
                  <p:oleObj name="Equation" r:id="rId5" imgW="139680" imgH="16488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0" y="3202"/>
                          <a:ext cx="21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6682" name="Object 74"/>
            <p:cNvGraphicFramePr>
              <a:graphicFrameLocks noChangeAspect="1"/>
            </p:cNvGraphicFramePr>
            <p:nvPr/>
          </p:nvGraphicFramePr>
          <p:xfrm>
            <a:off x="3074" y="2238"/>
            <a:ext cx="18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0" name="Equation" r:id="rId7" imgW="126720" imgH="126720" progId="Equation.3">
                    <p:embed/>
                  </p:oleObj>
                </mc:Choice>
                <mc:Fallback>
                  <p:oleObj name="Equation" r:id="rId7" imgW="126720" imgH="12672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4" y="2238"/>
                          <a:ext cx="18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6683" name="Object 75"/>
            <p:cNvGraphicFramePr>
              <a:graphicFrameLocks noChangeAspect="1"/>
            </p:cNvGraphicFramePr>
            <p:nvPr/>
          </p:nvGraphicFramePr>
          <p:xfrm>
            <a:off x="2839" y="3201"/>
            <a:ext cx="185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1" name="Equation" r:id="rId9" imgW="126720" imgH="139680" progId="Equation.3">
                    <p:embed/>
                  </p:oleObj>
                </mc:Choice>
                <mc:Fallback>
                  <p:oleObj name="Equation" r:id="rId9" imgW="126720" imgH="13968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9" y="3201"/>
                          <a:ext cx="185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6684" name="Group 76"/>
          <p:cNvGrpSpPr>
            <a:grpSpLocks/>
          </p:cNvGrpSpPr>
          <p:nvPr/>
        </p:nvGrpSpPr>
        <p:grpSpPr bwMode="auto">
          <a:xfrm>
            <a:off x="5625492" y="4285112"/>
            <a:ext cx="2851150" cy="566786"/>
            <a:chOff x="2589" y="2688"/>
            <a:chExt cx="1796" cy="329"/>
          </a:xfrm>
        </p:grpSpPr>
        <p:sp>
          <p:nvSpPr>
            <p:cNvPr id="196685" name="AutoShape 77"/>
            <p:cNvSpPr>
              <a:spLocks noChangeArrowheads="1"/>
            </p:cNvSpPr>
            <p:nvPr/>
          </p:nvSpPr>
          <p:spPr bwMode="auto">
            <a:xfrm>
              <a:off x="2589" y="2732"/>
              <a:ext cx="1796" cy="285"/>
            </a:xfrm>
            <a:prstGeom prst="parallelogram">
              <a:avLst>
                <a:gd name="adj" fmla="val 158361"/>
              </a:avLst>
            </a:prstGeom>
            <a:solidFill>
              <a:srgbClr val="00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86" name="Line 78"/>
            <p:cNvSpPr>
              <a:spLocks noChangeShapeType="1"/>
            </p:cNvSpPr>
            <p:nvPr/>
          </p:nvSpPr>
          <p:spPr bwMode="auto">
            <a:xfrm flipH="1" flipV="1">
              <a:off x="3042" y="2688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687" name="Group 79"/>
          <p:cNvGrpSpPr>
            <a:grpSpLocks/>
          </p:cNvGrpSpPr>
          <p:nvPr/>
        </p:nvGrpSpPr>
        <p:grpSpPr bwMode="auto">
          <a:xfrm>
            <a:off x="5640388" y="4789489"/>
            <a:ext cx="2138362" cy="1011237"/>
            <a:chOff x="2593" y="3017"/>
            <a:chExt cx="1347" cy="637"/>
          </a:xfrm>
        </p:grpSpPr>
        <p:sp>
          <p:nvSpPr>
            <p:cNvPr id="196688" name="Rectangle 80"/>
            <p:cNvSpPr>
              <a:spLocks noChangeArrowheads="1"/>
            </p:cNvSpPr>
            <p:nvPr/>
          </p:nvSpPr>
          <p:spPr bwMode="auto">
            <a:xfrm>
              <a:off x="2593" y="3017"/>
              <a:ext cx="1347" cy="603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89" name="Line 81"/>
            <p:cNvSpPr>
              <a:spLocks noChangeShapeType="1"/>
            </p:cNvSpPr>
            <p:nvPr/>
          </p:nvSpPr>
          <p:spPr bwMode="auto">
            <a:xfrm flipH="1">
              <a:off x="3038" y="3320"/>
              <a:ext cx="8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90" name="Line 82"/>
            <p:cNvSpPr>
              <a:spLocks noChangeShapeType="1"/>
            </p:cNvSpPr>
            <p:nvPr/>
          </p:nvSpPr>
          <p:spPr bwMode="auto">
            <a:xfrm rot="721836" flipH="1">
              <a:off x="2625" y="3273"/>
              <a:ext cx="381" cy="3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91" name="Line 83"/>
            <p:cNvSpPr>
              <a:spLocks noChangeShapeType="1"/>
            </p:cNvSpPr>
            <p:nvPr/>
          </p:nvSpPr>
          <p:spPr bwMode="auto">
            <a:xfrm flipH="1" flipV="1">
              <a:off x="3042" y="3024"/>
              <a:ext cx="0" cy="2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692" name="Group 84"/>
          <p:cNvGrpSpPr>
            <a:grpSpLocks/>
          </p:cNvGrpSpPr>
          <p:nvPr/>
        </p:nvGrpSpPr>
        <p:grpSpPr bwMode="auto">
          <a:xfrm>
            <a:off x="7434264" y="4641851"/>
            <a:ext cx="1360487" cy="771525"/>
            <a:chOff x="3723" y="2924"/>
            <a:chExt cx="857" cy="486"/>
          </a:xfrm>
        </p:grpSpPr>
        <p:sp>
          <p:nvSpPr>
            <p:cNvPr id="196693" name="AutoShape 85"/>
            <p:cNvSpPr>
              <a:spLocks noChangeArrowheads="1"/>
            </p:cNvSpPr>
            <p:nvPr/>
          </p:nvSpPr>
          <p:spPr bwMode="auto">
            <a:xfrm rot="-2055135">
              <a:off x="3723" y="2924"/>
              <a:ext cx="857" cy="486"/>
            </a:xfrm>
            <a:prstGeom prst="parallelogram">
              <a:avLst>
                <a:gd name="adj" fmla="val 68984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6694" name="Line 86"/>
            <p:cNvSpPr>
              <a:spLocks noChangeShapeType="1"/>
            </p:cNvSpPr>
            <p:nvPr/>
          </p:nvSpPr>
          <p:spPr bwMode="auto">
            <a:xfrm flipH="1">
              <a:off x="3944" y="3320"/>
              <a:ext cx="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196695" name="Text Box 87"/>
          <p:cNvSpPr txBox="1">
            <a:spLocks noChangeArrowheads="1"/>
          </p:cNvSpPr>
          <p:nvPr/>
        </p:nvSpPr>
        <p:spPr bwMode="auto">
          <a:xfrm>
            <a:off x="8763000" y="108108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向径</a:t>
            </a:r>
          </a:p>
        </p:txBody>
      </p:sp>
      <p:sp>
        <p:nvSpPr>
          <p:cNvPr id="196696" name="Rectangle 88"/>
          <p:cNvSpPr>
            <a:spLocks noChangeArrowheads="1"/>
          </p:cNvSpPr>
          <p:nvPr/>
        </p:nvSpPr>
        <p:spPr bwMode="auto">
          <a:xfrm>
            <a:off x="1454150" y="518103"/>
            <a:ext cx="31940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ea typeface="黑体" panose="02010609060101010101" pitchFamily="49" charset="-122"/>
              </a:rPr>
              <a:t>在直角坐标系下</a:t>
            </a:r>
          </a:p>
        </p:txBody>
      </p:sp>
      <p:graphicFrame>
        <p:nvGraphicFramePr>
          <p:cNvPr id="196697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087097"/>
              </p:ext>
            </p:extLst>
          </p:nvPr>
        </p:nvGraphicFramePr>
        <p:xfrm>
          <a:off x="3409950" y="1111250"/>
          <a:ext cx="127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82" name="Equation" r:id="rId11" imgW="1269720" imgH="419040" progId="Equation.3">
                  <p:embed/>
                </p:oleObj>
              </mc:Choice>
              <mc:Fallback>
                <p:oleObj name="Equation" r:id="rId11" imgW="1269720" imgH="41904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1111250"/>
                        <a:ext cx="1270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98" name="Text Box 90"/>
          <p:cNvSpPr txBox="1">
            <a:spLocks noChangeArrowheads="1"/>
          </p:cNvSpPr>
          <p:nvPr/>
        </p:nvSpPr>
        <p:spPr bwMode="auto">
          <a:xfrm>
            <a:off x="5181600" y="2528888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坐标轴上的点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Q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R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196699" name="Text Box 91"/>
          <p:cNvSpPr txBox="1">
            <a:spLocks noChangeArrowheads="1"/>
          </p:cNvSpPr>
          <p:nvPr/>
        </p:nvSpPr>
        <p:spPr bwMode="auto">
          <a:xfrm>
            <a:off x="2362200" y="3062288"/>
            <a:ext cx="388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坐标面上的点 </a:t>
            </a:r>
            <a:r>
              <a:rPr kumimoji="1"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 , </a:t>
            </a:r>
            <a:r>
              <a:rPr kumimoji="1"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 , </a:t>
            </a:r>
            <a:r>
              <a:rPr kumimoji="1"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196700" name="Text Box 92"/>
          <p:cNvSpPr txBox="1">
            <a:spLocks noChangeArrowheads="1"/>
          </p:cNvSpPr>
          <p:nvPr/>
        </p:nvSpPr>
        <p:spPr bwMode="auto">
          <a:xfrm>
            <a:off x="2438400" y="1111251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点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</a:p>
        </p:txBody>
      </p:sp>
      <p:sp>
        <p:nvSpPr>
          <p:cNvPr id="196701" name="Text Box 93"/>
          <p:cNvSpPr txBox="1">
            <a:spLocks noChangeArrowheads="1"/>
          </p:cNvSpPr>
          <p:nvPr/>
        </p:nvSpPr>
        <p:spPr bwMode="auto">
          <a:xfrm>
            <a:off x="1454150" y="2071688"/>
            <a:ext cx="2584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特殊点的坐标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96702" name="Text Box 94"/>
          <p:cNvSpPr txBox="1">
            <a:spLocks noChangeArrowheads="1"/>
          </p:cNvSpPr>
          <p:nvPr/>
        </p:nvSpPr>
        <p:spPr bwMode="auto">
          <a:xfrm>
            <a:off x="4648200" y="1111251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有序数组</a:t>
            </a:r>
          </a:p>
        </p:txBody>
      </p:sp>
      <p:graphicFrame>
        <p:nvGraphicFramePr>
          <p:cNvPr id="196703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828589"/>
              </p:ext>
            </p:extLst>
          </p:nvPr>
        </p:nvGraphicFramePr>
        <p:xfrm>
          <a:off x="6140450" y="1111251"/>
          <a:ext cx="14033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83" name="Equation" r:id="rId13" imgW="507960" imgH="203040" progId="Equation.3">
                  <p:embed/>
                </p:oleObj>
              </mc:Choice>
              <mc:Fallback>
                <p:oleObj name="Equation" r:id="rId13" imgW="507960" imgH="203040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450" y="1111251"/>
                        <a:ext cx="14033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704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330491"/>
              </p:ext>
            </p:extLst>
          </p:nvPr>
        </p:nvGraphicFramePr>
        <p:xfrm>
          <a:off x="7526338" y="1092200"/>
          <a:ext cx="127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84" name="Equation" r:id="rId15" imgW="1269720" imgH="419040" progId="Equation.3">
                  <p:embed/>
                </p:oleObj>
              </mc:Choice>
              <mc:Fallback>
                <p:oleObj name="Equation" r:id="rId15" imgW="1269720" imgH="419040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1092200"/>
                        <a:ext cx="1270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6705" name="Group 97"/>
          <p:cNvGrpSpPr>
            <a:grpSpLocks/>
          </p:cNvGrpSpPr>
          <p:nvPr/>
        </p:nvGrpSpPr>
        <p:grpSpPr bwMode="auto">
          <a:xfrm>
            <a:off x="5508626" y="5718175"/>
            <a:ext cx="1300163" cy="501650"/>
            <a:chOff x="1728" y="3429"/>
            <a:chExt cx="963" cy="372"/>
          </a:xfrm>
        </p:grpSpPr>
        <p:graphicFrame>
          <p:nvGraphicFramePr>
            <p:cNvPr id="196706" name="Object 98"/>
            <p:cNvGraphicFramePr>
              <a:graphicFrameLocks noChangeAspect="1"/>
            </p:cNvGraphicFramePr>
            <p:nvPr/>
          </p:nvGraphicFramePr>
          <p:xfrm>
            <a:off x="1728" y="3456"/>
            <a:ext cx="963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5" name="Equation" r:id="rId17" imgW="558720" imgH="203040" progId="Equation.3">
                    <p:embed/>
                  </p:oleObj>
                </mc:Choice>
                <mc:Fallback>
                  <p:oleObj name="Equation" r:id="rId17" imgW="558720" imgH="203040" progId="Equation.3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3456"/>
                          <a:ext cx="963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07" name="Oval 99"/>
            <p:cNvSpPr>
              <a:spLocks noChangeArrowheads="1"/>
            </p:cNvSpPr>
            <p:nvPr/>
          </p:nvSpPr>
          <p:spPr bwMode="auto">
            <a:xfrm>
              <a:off x="1776" y="3429"/>
              <a:ext cx="57" cy="5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708" name="Group 100"/>
          <p:cNvGrpSpPr>
            <a:grpSpLocks/>
          </p:cNvGrpSpPr>
          <p:nvPr/>
        </p:nvGrpSpPr>
        <p:grpSpPr bwMode="auto">
          <a:xfrm>
            <a:off x="8259763" y="5237163"/>
            <a:ext cx="1320800" cy="552450"/>
            <a:chOff x="3744" y="3094"/>
            <a:chExt cx="979" cy="410"/>
          </a:xfrm>
        </p:grpSpPr>
        <p:graphicFrame>
          <p:nvGraphicFramePr>
            <p:cNvPr id="196709" name="Object 101"/>
            <p:cNvGraphicFramePr>
              <a:graphicFrameLocks noChangeAspect="1"/>
            </p:cNvGraphicFramePr>
            <p:nvPr/>
          </p:nvGraphicFramePr>
          <p:xfrm>
            <a:off x="3744" y="3175"/>
            <a:ext cx="979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6" name="Equation" r:id="rId19" imgW="596880" imgH="203040" progId="Equation.3">
                    <p:embed/>
                  </p:oleObj>
                </mc:Choice>
                <mc:Fallback>
                  <p:oleObj name="Equation" r:id="rId19" imgW="596880" imgH="203040" progId="Equation.3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175"/>
                          <a:ext cx="979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10" name="Oval 102"/>
            <p:cNvSpPr>
              <a:spLocks noChangeArrowheads="1"/>
            </p:cNvSpPr>
            <p:nvPr/>
          </p:nvSpPr>
          <p:spPr bwMode="auto">
            <a:xfrm>
              <a:off x="3840" y="3094"/>
              <a:ext cx="57" cy="5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711" name="Group 103"/>
          <p:cNvGrpSpPr>
            <a:grpSpLocks/>
          </p:cNvGrpSpPr>
          <p:nvPr/>
        </p:nvGrpSpPr>
        <p:grpSpPr bwMode="auto">
          <a:xfrm>
            <a:off x="5019675" y="4029076"/>
            <a:ext cx="1360488" cy="447675"/>
            <a:chOff x="1344" y="2199"/>
            <a:chExt cx="1008" cy="332"/>
          </a:xfrm>
        </p:grpSpPr>
        <p:graphicFrame>
          <p:nvGraphicFramePr>
            <p:cNvPr id="196712" name="Object 104"/>
            <p:cNvGraphicFramePr>
              <a:graphicFrameLocks noChangeAspect="1"/>
            </p:cNvGraphicFramePr>
            <p:nvPr/>
          </p:nvGraphicFramePr>
          <p:xfrm>
            <a:off x="1344" y="2199"/>
            <a:ext cx="939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7" name="Equation" r:id="rId21" imgW="571320" imgH="203040" progId="Equation.3">
                    <p:embed/>
                  </p:oleObj>
                </mc:Choice>
                <mc:Fallback>
                  <p:oleObj name="Equation" r:id="rId21" imgW="571320" imgH="203040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199"/>
                          <a:ext cx="939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13" name="Oval 105"/>
            <p:cNvSpPr>
              <a:spLocks noChangeArrowheads="1"/>
            </p:cNvSpPr>
            <p:nvPr/>
          </p:nvSpPr>
          <p:spPr bwMode="auto">
            <a:xfrm>
              <a:off x="2295" y="2400"/>
              <a:ext cx="57" cy="5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714" name="Group 106"/>
          <p:cNvGrpSpPr>
            <a:grpSpLocks/>
          </p:cNvGrpSpPr>
          <p:nvPr/>
        </p:nvGrpSpPr>
        <p:grpSpPr bwMode="auto">
          <a:xfrm>
            <a:off x="7351714" y="5688013"/>
            <a:ext cx="1398587" cy="520700"/>
            <a:chOff x="3072" y="3429"/>
            <a:chExt cx="1036" cy="385"/>
          </a:xfrm>
        </p:grpSpPr>
        <p:graphicFrame>
          <p:nvGraphicFramePr>
            <p:cNvPr id="196715" name="Object 107"/>
            <p:cNvGraphicFramePr>
              <a:graphicFrameLocks noChangeAspect="1"/>
            </p:cNvGraphicFramePr>
            <p:nvPr/>
          </p:nvGraphicFramePr>
          <p:xfrm>
            <a:off x="3072" y="3456"/>
            <a:ext cx="103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8" name="Equation" r:id="rId23" imgW="583920" imgH="203040" progId="Equation.3">
                    <p:embed/>
                  </p:oleObj>
                </mc:Choice>
                <mc:Fallback>
                  <p:oleObj name="Equation" r:id="rId23" imgW="583920" imgH="203040" progId="Equation.3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3456"/>
                          <a:ext cx="1036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16" name="Oval 108"/>
            <p:cNvSpPr>
              <a:spLocks noChangeArrowheads="1"/>
            </p:cNvSpPr>
            <p:nvPr/>
          </p:nvSpPr>
          <p:spPr bwMode="auto">
            <a:xfrm>
              <a:off x="3351" y="3429"/>
              <a:ext cx="57" cy="5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717" name="Group 109"/>
          <p:cNvGrpSpPr>
            <a:grpSpLocks/>
          </p:cNvGrpSpPr>
          <p:nvPr/>
        </p:nvGrpSpPr>
        <p:grpSpPr bwMode="auto">
          <a:xfrm>
            <a:off x="8396289" y="3956050"/>
            <a:ext cx="1444625" cy="482600"/>
            <a:chOff x="3831" y="2138"/>
            <a:chExt cx="1070" cy="358"/>
          </a:xfrm>
        </p:grpSpPr>
        <p:graphicFrame>
          <p:nvGraphicFramePr>
            <p:cNvPr id="196718" name="Object 110"/>
            <p:cNvGraphicFramePr>
              <a:graphicFrameLocks noChangeAspect="1"/>
            </p:cNvGraphicFramePr>
            <p:nvPr/>
          </p:nvGraphicFramePr>
          <p:xfrm>
            <a:off x="3840" y="2138"/>
            <a:ext cx="106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89" name="Equation" r:id="rId25" imgW="596880" imgH="203040" progId="Equation.3">
                    <p:embed/>
                  </p:oleObj>
                </mc:Choice>
                <mc:Fallback>
                  <p:oleObj name="Equation" r:id="rId25" imgW="596880" imgH="203040" progId="Equation.3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138"/>
                          <a:ext cx="1061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19" name="Oval 111"/>
            <p:cNvSpPr>
              <a:spLocks noChangeArrowheads="1"/>
            </p:cNvSpPr>
            <p:nvPr/>
          </p:nvSpPr>
          <p:spPr bwMode="auto">
            <a:xfrm>
              <a:off x="3831" y="2400"/>
              <a:ext cx="57" cy="5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720" name="Group 112"/>
          <p:cNvGrpSpPr>
            <a:grpSpLocks/>
          </p:cNvGrpSpPr>
          <p:nvPr/>
        </p:nvGrpSpPr>
        <p:grpSpPr bwMode="auto">
          <a:xfrm>
            <a:off x="4229101" y="4624389"/>
            <a:ext cx="1438275" cy="465137"/>
            <a:chOff x="758" y="2640"/>
            <a:chExt cx="1066" cy="345"/>
          </a:xfrm>
        </p:grpSpPr>
        <p:graphicFrame>
          <p:nvGraphicFramePr>
            <p:cNvPr id="196721" name="Object 113"/>
            <p:cNvGraphicFramePr>
              <a:graphicFrameLocks noChangeAspect="1"/>
            </p:cNvGraphicFramePr>
            <p:nvPr/>
          </p:nvGraphicFramePr>
          <p:xfrm>
            <a:off x="758" y="2640"/>
            <a:ext cx="101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90" name="Equation" r:id="rId27" imgW="596880" imgH="203040" progId="Equation.3">
                    <p:embed/>
                  </p:oleObj>
                </mc:Choice>
                <mc:Fallback>
                  <p:oleObj name="Equation" r:id="rId27" imgW="596880" imgH="203040" progId="Equation.3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" y="2640"/>
                          <a:ext cx="101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22" name="Oval 114"/>
            <p:cNvSpPr>
              <a:spLocks noChangeArrowheads="1"/>
            </p:cNvSpPr>
            <p:nvPr/>
          </p:nvSpPr>
          <p:spPr bwMode="auto">
            <a:xfrm>
              <a:off x="1767" y="2736"/>
              <a:ext cx="57" cy="5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196723" name="Line 115"/>
          <p:cNvSpPr>
            <a:spLocks noChangeShapeType="1"/>
          </p:cNvSpPr>
          <p:nvPr/>
        </p:nvSpPr>
        <p:spPr bwMode="auto">
          <a:xfrm flipV="1">
            <a:off x="6334126" y="4783139"/>
            <a:ext cx="1425575" cy="4905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96724" name="Text Box 116"/>
          <p:cNvSpPr txBox="1">
            <a:spLocks noChangeArrowheads="1"/>
          </p:cNvSpPr>
          <p:nvPr/>
        </p:nvSpPr>
        <p:spPr bwMode="auto">
          <a:xfrm>
            <a:off x="4572000" y="1614488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称为点</a:t>
            </a:r>
            <a:r>
              <a:rPr kumimoji="1" lang="zh-CN" altLang="en-US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坐标</a:t>
            </a:r>
            <a:r>
              <a:rPr kumimoji="1"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6725" name="Text Box 117"/>
          <p:cNvSpPr txBox="1">
            <a:spLocks noChangeArrowheads="1"/>
          </p:cNvSpPr>
          <p:nvPr/>
        </p:nvSpPr>
        <p:spPr bwMode="auto">
          <a:xfrm>
            <a:off x="2362200" y="2528888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原点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O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(0,0,0) ;</a:t>
            </a:r>
          </a:p>
        </p:txBody>
      </p:sp>
      <p:grpSp>
        <p:nvGrpSpPr>
          <p:cNvPr id="196729" name="Group 121"/>
          <p:cNvGrpSpPr>
            <a:grpSpLocks/>
          </p:cNvGrpSpPr>
          <p:nvPr/>
        </p:nvGrpSpPr>
        <p:grpSpPr bwMode="auto">
          <a:xfrm>
            <a:off x="6858000" y="4749800"/>
            <a:ext cx="230188" cy="279400"/>
            <a:chOff x="5123" y="793"/>
            <a:chExt cx="145" cy="176"/>
          </a:xfrm>
        </p:grpSpPr>
        <p:graphicFrame>
          <p:nvGraphicFramePr>
            <p:cNvPr id="196730" name="Object 122"/>
            <p:cNvGraphicFramePr>
              <a:graphicFrameLocks noChangeAspect="1"/>
            </p:cNvGraphicFramePr>
            <p:nvPr/>
          </p:nvGraphicFramePr>
          <p:xfrm>
            <a:off x="5136" y="823"/>
            <a:ext cx="129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91" name="Equation" r:id="rId29" imgW="203040" imgH="228600" progId="Equation.3">
                    <p:embed/>
                  </p:oleObj>
                </mc:Choice>
                <mc:Fallback>
                  <p:oleObj name="Equation" r:id="rId29" imgW="203040" imgH="228600" progId="Equation.3">
                    <p:embed/>
                    <p:pic>
                      <p:nvPicPr>
                        <p:cNvPr id="0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823"/>
                          <a:ext cx="129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31" name="Line 123"/>
            <p:cNvSpPr>
              <a:spLocks noChangeShapeType="1"/>
            </p:cNvSpPr>
            <p:nvPr/>
          </p:nvSpPr>
          <p:spPr bwMode="auto">
            <a:xfrm>
              <a:off x="5123" y="793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96739" name="Group 131"/>
          <p:cNvGrpSpPr>
            <a:grpSpLocks/>
          </p:cNvGrpSpPr>
          <p:nvPr/>
        </p:nvGrpSpPr>
        <p:grpSpPr bwMode="auto">
          <a:xfrm>
            <a:off x="7727950" y="4605338"/>
            <a:ext cx="635000" cy="387350"/>
            <a:chOff x="3360" y="2832"/>
            <a:chExt cx="470" cy="288"/>
          </a:xfrm>
        </p:grpSpPr>
        <p:graphicFrame>
          <p:nvGraphicFramePr>
            <p:cNvPr id="196740" name="Object 132"/>
            <p:cNvGraphicFramePr>
              <a:graphicFrameLocks noChangeAspect="1"/>
            </p:cNvGraphicFramePr>
            <p:nvPr/>
          </p:nvGraphicFramePr>
          <p:xfrm>
            <a:off x="3456" y="2832"/>
            <a:ext cx="37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92" name="Equation" r:id="rId31" imgW="203040" imgH="164880" progId="Equation.3">
                    <p:embed/>
                  </p:oleObj>
                </mc:Choice>
                <mc:Fallback>
                  <p:oleObj name="Equation" r:id="rId31" imgW="203040" imgH="164880" progId="Equation.3">
                    <p:embed/>
                    <p:pic>
                      <p:nvPicPr>
                        <p:cNvPr id="0" name="Object 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32"/>
                          <a:ext cx="37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741" name="Oval 133"/>
            <p:cNvSpPr>
              <a:spLocks noChangeArrowheads="1"/>
            </p:cNvSpPr>
            <p:nvPr/>
          </p:nvSpPr>
          <p:spPr bwMode="auto">
            <a:xfrm>
              <a:off x="3360" y="2928"/>
              <a:ext cx="57" cy="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83955-104F-4BFC-9A2F-3FBB042C78AE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437588" y="1078707"/>
                <a:ext cx="4222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88" y="1078707"/>
                <a:ext cx="422230" cy="461665"/>
              </a:xfrm>
              <a:prstGeom prst="rect">
                <a:avLst/>
              </a:prstGeom>
              <a:blipFill>
                <a:blip r:embed="rId33"/>
                <a:stretch>
                  <a:fillRect t="-17105" r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96" grpId="0" build="p" autoUpdateAnimBg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6438900" y="914401"/>
            <a:ext cx="152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坐标轴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</a:p>
        </p:txBody>
      </p:sp>
      <p:sp>
        <p:nvSpPr>
          <p:cNvPr id="197637" name="AutoShape 5"/>
          <p:cNvSpPr>
            <a:spLocks/>
          </p:cNvSpPr>
          <p:nvPr/>
        </p:nvSpPr>
        <p:spPr bwMode="auto">
          <a:xfrm>
            <a:off x="8115300" y="15240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7638" name="Object 6"/>
          <p:cNvGraphicFramePr>
            <a:graphicFrameLocks noChangeAspect="1"/>
          </p:cNvGraphicFramePr>
          <p:nvPr/>
        </p:nvGraphicFramePr>
        <p:xfrm>
          <a:off x="6896100" y="1752600"/>
          <a:ext cx="1092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0" name="Equation" r:id="rId3" imgW="1091880" imgH="444240" progId="Equation.3">
                  <p:embed/>
                </p:oleObj>
              </mc:Choice>
              <mc:Fallback>
                <p:oleObj name="Equation" r:id="rId3" imgW="1091880" imgH="444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1752600"/>
                        <a:ext cx="1092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8343900" y="1485900"/>
          <a:ext cx="8001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1" name="Equation" r:id="rId5" imgW="799920" imgH="876240" progId="Equation.3">
                  <p:embed/>
                </p:oleObj>
              </mc:Choice>
              <mc:Fallback>
                <p:oleObj name="Equation" r:id="rId5" imgW="799920" imgH="876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3900" y="1485900"/>
                        <a:ext cx="8001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0" name="AutoShape 8"/>
          <p:cNvSpPr>
            <a:spLocks/>
          </p:cNvSpPr>
          <p:nvPr/>
        </p:nvSpPr>
        <p:spPr bwMode="auto">
          <a:xfrm>
            <a:off x="8115300" y="26670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7641" name="Object 9"/>
          <p:cNvGraphicFramePr>
            <a:graphicFrameLocks noChangeAspect="1"/>
          </p:cNvGraphicFramePr>
          <p:nvPr/>
        </p:nvGraphicFramePr>
        <p:xfrm>
          <a:off x="8343900" y="2667000"/>
          <a:ext cx="7747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2" name="Equation" r:id="rId7" imgW="774360" imgH="876240" progId="Equation.3">
                  <p:embed/>
                </p:oleObj>
              </mc:Choice>
              <mc:Fallback>
                <p:oleObj name="Equation" r:id="rId7" imgW="774360" imgH="8762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3900" y="2667000"/>
                        <a:ext cx="7747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2" name="Object 10"/>
          <p:cNvGraphicFramePr>
            <a:graphicFrameLocks noChangeAspect="1"/>
          </p:cNvGraphicFramePr>
          <p:nvPr/>
        </p:nvGraphicFramePr>
        <p:xfrm>
          <a:off x="6896100" y="2895600"/>
          <a:ext cx="1117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3" name="Equation" r:id="rId9" imgW="1117440" imgH="444240" progId="Equation.3">
                  <p:embed/>
                </p:oleObj>
              </mc:Choice>
              <mc:Fallback>
                <p:oleObj name="Equation" r:id="rId9" imgW="1117440" imgH="4442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2895600"/>
                        <a:ext cx="1117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3" name="AutoShape 11"/>
          <p:cNvSpPr>
            <a:spLocks/>
          </p:cNvSpPr>
          <p:nvPr/>
        </p:nvSpPr>
        <p:spPr bwMode="auto">
          <a:xfrm>
            <a:off x="8115300" y="38862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6896100" y="4114800"/>
          <a:ext cx="1079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4" name="Equation" r:id="rId11" imgW="1079280" imgH="444240" progId="Equation.3">
                  <p:embed/>
                </p:oleObj>
              </mc:Choice>
              <mc:Fallback>
                <p:oleObj name="Equation" r:id="rId11" imgW="1079280" imgH="4442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4114800"/>
                        <a:ext cx="1079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5" name="Object 13"/>
          <p:cNvGraphicFramePr>
            <a:graphicFrameLocks noChangeAspect="1"/>
          </p:cNvGraphicFramePr>
          <p:nvPr/>
        </p:nvGraphicFramePr>
        <p:xfrm>
          <a:off x="8343900" y="3848100"/>
          <a:ext cx="800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5" name="Equation" r:id="rId13" imgW="799920" imgH="952200" progId="Equation.3">
                  <p:embed/>
                </p:oleObj>
              </mc:Choice>
              <mc:Fallback>
                <p:oleObj name="Equation" r:id="rId13" imgW="799920" imgH="952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3900" y="3848100"/>
                        <a:ext cx="800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6" name="Text Box 14"/>
          <p:cNvSpPr txBox="1">
            <a:spLocks noChangeArrowheads="1"/>
          </p:cNvSpPr>
          <p:nvPr/>
        </p:nvSpPr>
        <p:spPr bwMode="auto">
          <a:xfrm>
            <a:off x="2590800" y="3811588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坐标面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197647" name="Object 15"/>
          <p:cNvGraphicFramePr>
            <a:graphicFrameLocks noChangeAspect="1"/>
          </p:cNvGraphicFramePr>
          <p:nvPr/>
        </p:nvGraphicFramePr>
        <p:xfrm>
          <a:off x="3048000" y="4406900"/>
          <a:ext cx="952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6" name="Equation" r:id="rId15" imgW="952200" imgH="419040" progId="Equation.3">
                  <p:embed/>
                </p:oleObj>
              </mc:Choice>
              <mc:Fallback>
                <p:oleObj name="Equation" r:id="rId15" imgW="95220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06900"/>
                        <a:ext cx="952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8" name="Object 16"/>
          <p:cNvGraphicFramePr>
            <a:graphicFrameLocks noChangeAspect="1"/>
          </p:cNvGraphicFramePr>
          <p:nvPr/>
        </p:nvGraphicFramePr>
        <p:xfrm>
          <a:off x="4038601" y="4406900"/>
          <a:ext cx="12303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7" name="Equation" r:id="rId17" imgW="1231560" imgH="317160" progId="Equation.3">
                  <p:embed/>
                </p:oleObj>
              </mc:Choice>
              <mc:Fallback>
                <p:oleObj name="Equation" r:id="rId17" imgW="1231560" imgH="31716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4406900"/>
                        <a:ext cx="12303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9" name="Object 17"/>
          <p:cNvGraphicFramePr>
            <a:graphicFrameLocks noChangeAspect="1"/>
          </p:cNvGraphicFramePr>
          <p:nvPr/>
        </p:nvGraphicFramePr>
        <p:xfrm>
          <a:off x="3048000" y="4978400"/>
          <a:ext cx="952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8" name="Equation" r:id="rId19" imgW="952200" imgH="419040" progId="Equation.3">
                  <p:embed/>
                </p:oleObj>
              </mc:Choice>
              <mc:Fallback>
                <p:oleObj name="Equation" r:id="rId19" imgW="952200" imgH="419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978400"/>
                        <a:ext cx="952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0" name="Object 18"/>
          <p:cNvGraphicFramePr>
            <a:graphicFrameLocks noChangeAspect="1"/>
          </p:cNvGraphicFramePr>
          <p:nvPr/>
        </p:nvGraphicFramePr>
        <p:xfrm>
          <a:off x="4038600" y="5003800"/>
          <a:ext cx="1244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69" name="Equation" r:id="rId21" imgW="1244520" imgH="317160" progId="Equation.3">
                  <p:embed/>
                </p:oleObj>
              </mc:Choice>
              <mc:Fallback>
                <p:oleObj name="Equation" r:id="rId21" imgW="1244520" imgH="3171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003800"/>
                        <a:ext cx="1244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1" name="Object 19"/>
          <p:cNvGraphicFramePr>
            <a:graphicFrameLocks noChangeAspect="1"/>
          </p:cNvGraphicFramePr>
          <p:nvPr/>
        </p:nvGraphicFramePr>
        <p:xfrm>
          <a:off x="3048000" y="5511800"/>
          <a:ext cx="927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70" name="Equation" r:id="rId23" imgW="927000" imgH="419040" progId="Equation.3">
                  <p:embed/>
                </p:oleObj>
              </mc:Choice>
              <mc:Fallback>
                <p:oleObj name="Equation" r:id="rId23" imgW="927000" imgH="4190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511800"/>
                        <a:ext cx="927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2" name="Object 20"/>
          <p:cNvGraphicFramePr>
            <a:graphicFrameLocks noChangeAspect="1"/>
          </p:cNvGraphicFramePr>
          <p:nvPr/>
        </p:nvGraphicFramePr>
        <p:xfrm>
          <a:off x="4038600" y="5549900"/>
          <a:ext cx="127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71" name="Equation" r:id="rId25" imgW="1269720" imgH="393480" progId="Equation.3">
                  <p:embed/>
                </p:oleObj>
              </mc:Choice>
              <mc:Fallback>
                <p:oleObj name="Equation" r:id="rId25" imgW="1269720" imgH="3934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549900"/>
                        <a:ext cx="127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7660" name="Group 28"/>
          <p:cNvGrpSpPr>
            <a:grpSpLocks/>
          </p:cNvGrpSpPr>
          <p:nvPr/>
        </p:nvGrpSpPr>
        <p:grpSpPr bwMode="auto">
          <a:xfrm>
            <a:off x="2514600" y="609600"/>
            <a:ext cx="3702050" cy="2711450"/>
            <a:chOff x="624" y="384"/>
            <a:chExt cx="2332" cy="1708"/>
          </a:xfrm>
        </p:grpSpPr>
        <p:sp>
          <p:nvSpPr>
            <p:cNvPr id="197661" name="Line 29"/>
            <p:cNvSpPr>
              <a:spLocks noChangeShapeType="1"/>
            </p:cNvSpPr>
            <p:nvPr/>
          </p:nvSpPr>
          <p:spPr bwMode="auto">
            <a:xfrm>
              <a:off x="702" y="1575"/>
              <a:ext cx="122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2" name="AutoShape 30"/>
            <p:cNvSpPr>
              <a:spLocks noChangeArrowheads="1"/>
            </p:cNvSpPr>
            <p:nvPr/>
          </p:nvSpPr>
          <p:spPr bwMode="auto">
            <a:xfrm rot="20100000">
              <a:off x="1392" y="768"/>
              <a:ext cx="975" cy="1033"/>
            </a:xfrm>
            <a:prstGeom prst="parallelogram">
              <a:avLst>
                <a:gd name="adj" fmla="val 49120"/>
              </a:avLst>
            </a:prstGeom>
            <a:solidFill>
              <a:srgbClr val="3399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7663" name="Object 31"/>
            <p:cNvGraphicFramePr>
              <a:graphicFrameLocks noChangeAspect="1"/>
            </p:cNvGraphicFramePr>
            <p:nvPr/>
          </p:nvGraphicFramePr>
          <p:xfrm>
            <a:off x="624" y="1872"/>
            <a:ext cx="1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472" name="Equation" r:id="rId27" imgW="126720" imgH="139680" progId="Equation.3">
                    <p:embed/>
                  </p:oleObj>
                </mc:Choice>
                <mc:Fallback>
                  <p:oleObj name="Equation" r:id="rId27" imgW="126720" imgH="13968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872"/>
                          <a:ext cx="199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7664" name="Object 32"/>
            <p:cNvGraphicFramePr>
              <a:graphicFrameLocks noChangeAspect="1"/>
            </p:cNvGraphicFramePr>
            <p:nvPr/>
          </p:nvGraphicFramePr>
          <p:xfrm>
            <a:off x="2736" y="1386"/>
            <a:ext cx="22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473" name="Equation" r:id="rId29" imgW="139680" imgH="164880" progId="Equation.3">
                    <p:embed/>
                  </p:oleObj>
                </mc:Choice>
                <mc:Fallback>
                  <p:oleObj name="Equation" r:id="rId29" imgW="139680" imgH="1648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386"/>
                          <a:ext cx="22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7665" name="Object 33"/>
            <p:cNvGraphicFramePr>
              <a:graphicFrameLocks noChangeAspect="1"/>
            </p:cNvGraphicFramePr>
            <p:nvPr/>
          </p:nvGraphicFramePr>
          <p:xfrm>
            <a:off x="1721" y="384"/>
            <a:ext cx="199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474" name="Equation" r:id="rId31" imgW="126720" imgH="126720" progId="Equation.3">
                    <p:embed/>
                  </p:oleObj>
                </mc:Choice>
                <mc:Fallback>
                  <p:oleObj name="Equation" r:id="rId31" imgW="126720" imgH="12672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1" y="384"/>
                          <a:ext cx="199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7666" name="Rectangle 34"/>
            <p:cNvSpPr>
              <a:spLocks noChangeArrowheads="1"/>
            </p:cNvSpPr>
            <p:nvPr/>
          </p:nvSpPr>
          <p:spPr bwMode="auto">
            <a:xfrm>
              <a:off x="1065" y="1344"/>
              <a:ext cx="1258" cy="60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7" name="AutoShape 35"/>
            <p:cNvSpPr>
              <a:spLocks noChangeArrowheads="1"/>
            </p:cNvSpPr>
            <p:nvPr/>
          </p:nvSpPr>
          <p:spPr bwMode="auto">
            <a:xfrm>
              <a:off x="674" y="1191"/>
              <a:ext cx="1991" cy="384"/>
            </a:xfrm>
            <a:prstGeom prst="parallelogram">
              <a:avLst>
                <a:gd name="adj" fmla="val 196330"/>
              </a:avLst>
            </a:prstGeom>
            <a:solidFill>
              <a:srgbClr val="3366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8" name="Rectangle 36"/>
            <p:cNvSpPr>
              <a:spLocks noChangeArrowheads="1"/>
            </p:cNvSpPr>
            <p:nvPr/>
          </p:nvSpPr>
          <p:spPr bwMode="auto">
            <a:xfrm>
              <a:off x="1065" y="825"/>
              <a:ext cx="1258" cy="52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69" name="AutoShape 37"/>
            <p:cNvSpPr>
              <a:spLocks noChangeArrowheads="1"/>
            </p:cNvSpPr>
            <p:nvPr/>
          </p:nvSpPr>
          <p:spPr bwMode="auto">
            <a:xfrm rot="20100000">
              <a:off x="945" y="983"/>
              <a:ext cx="975" cy="1033"/>
            </a:xfrm>
            <a:prstGeom prst="parallelogram">
              <a:avLst>
                <a:gd name="adj" fmla="val 49120"/>
              </a:avLst>
            </a:prstGeom>
            <a:solidFill>
              <a:srgbClr val="33993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0" name="Line 38"/>
            <p:cNvSpPr>
              <a:spLocks noChangeShapeType="1"/>
            </p:cNvSpPr>
            <p:nvPr/>
          </p:nvSpPr>
          <p:spPr bwMode="auto">
            <a:xfrm flipV="1">
              <a:off x="1662" y="438"/>
              <a:ext cx="0" cy="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1" name="AutoShape 39"/>
            <p:cNvSpPr>
              <a:spLocks noChangeArrowheads="1"/>
            </p:cNvSpPr>
            <p:nvPr/>
          </p:nvSpPr>
          <p:spPr bwMode="auto">
            <a:xfrm flipH="1">
              <a:off x="1208" y="1344"/>
              <a:ext cx="472" cy="227"/>
            </a:xfrm>
            <a:prstGeom prst="rtTriangle">
              <a:avLst/>
            </a:prstGeom>
            <a:solidFill>
              <a:srgbClr val="33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2" name="Line 40"/>
            <p:cNvSpPr>
              <a:spLocks noChangeShapeType="1"/>
            </p:cNvSpPr>
            <p:nvPr/>
          </p:nvSpPr>
          <p:spPr bwMode="auto">
            <a:xfrm rot="357764" flipV="1">
              <a:off x="672" y="1292"/>
              <a:ext cx="960" cy="6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73" name="Line 41"/>
            <p:cNvSpPr>
              <a:spLocks noChangeShapeType="1"/>
            </p:cNvSpPr>
            <p:nvPr/>
          </p:nvSpPr>
          <p:spPr bwMode="auto">
            <a:xfrm>
              <a:off x="1200" y="1575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7674" name="Object 42"/>
            <p:cNvGraphicFramePr>
              <a:graphicFrameLocks noChangeAspect="1"/>
            </p:cNvGraphicFramePr>
            <p:nvPr/>
          </p:nvGraphicFramePr>
          <p:xfrm>
            <a:off x="1632" y="1384"/>
            <a:ext cx="115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475" name="Equation" r:id="rId33" imgW="228600" imgH="253800" progId="Equation.3">
                    <p:embed/>
                  </p:oleObj>
                </mc:Choice>
                <mc:Fallback>
                  <p:oleObj name="Equation" r:id="rId33" imgW="228600" imgH="2538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384"/>
                          <a:ext cx="115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7675" name="Line 43"/>
            <p:cNvSpPr>
              <a:spLocks noChangeShapeType="1"/>
            </p:cNvSpPr>
            <p:nvPr/>
          </p:nvSpPr>
          <p:spPr bwMode="auto">
            <a:xfrm>
              <a:off x="1645" y="1351"/>
              <a:ext cx="12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746B8-F020-4E84-9275-030018721417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8" name="矩形 37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07" name="Rectangle 151"/>
          <p:cNvSpPr>
            <a:spLocks noChangeArrowheads="1"/>
          </p:cNvSpPr>
          <p:nvPr/>
        </p:nvSpPr>
        <p:spPr bwMode="auto">
          <a:xfrm>
            <a:off x="1480342" y="376237"/>
            <a:ext cx="31940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336600">
                        <a:gamma/>
                        <a:shade val="46275"/>
                        <a:invGamma/>
                      </a:srgbClr>
                    </a:gs>
                    <a:gs pos="50000">
                      <a:srgbClr val="336600"/>
                    </a:gs>
                    <a:gs pos="100000">
                      <a:srgbClr val="3366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ea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chemeClr val="tx1"/>
                </a:solidFill>
                <a:ea typeface="黑体" panose="02010609060101010101" pitchFamily="49" charset="-122"/>
              </a:rPr>
              <a:t>向量的坐标表示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808" name="Text Box 152"/>
              <p:cNvSpPr txBox="1">
                <a:spLocks noChangeArrowheads="1"/>
              </p:cNvSpPr>
              <p:nvPr/>
            </p:nvSpPr>
            <p:spPr bwMode="auto">
              <a:xfrm>
                <a:off x="1823241" y="1010592"/>
                <a:ext cx="9565195" cy="878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在空间直角坐标系下，任意向量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en-US" altLang="zh-CN" sz="2400" i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可用向径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kumimoji="1" lang="en-US" altLang="zh-CN" sz="2400" i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表示，以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分别表示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altLang="zh-CN" sz="240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altLang="zh-CN" sz="240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轴上的单位向量。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8808" name="Text 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3241" y="1010592"/>
                <a:ext cx="9565195" cy="878189"/>
              </a:xfrm>
              <a:prstGeom prst="rect">
                <a:avLst/>
              </a:prstGeom>
              <a:blipFill>
                <a:blip r:embed="rId2"/>
                <a:stretch>
                  <a:fillRect l="-956" t="-2778" r="-1020" b="-159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809" name="Text Box 153"/>
              <p:cNvSpPr txBox="1">
                <a:spLocks noChangeArrowheads="1"/>
              </p:cNvSpPr>
              <p:nvPr/>
            </p:nvSpPr>
            <p:spPr bwMode="auto">
              <a:xfrm>
                <a:off x="1823240" y="1863873"/>
                <a:ext cx="513174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的坐标为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，则有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 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8809" name="Text 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3240" y="1863873"/>
                <a:ext cx="5131741" cy="461665"/>
              </a:xfrm>
              <a:prstGeom prst="rect">
                <a:avLst/>
              </a:prstGeom>
              <a:blipFill>
                <a:blip r:embed="rId3"/>
                <a:stretch>
                  <a:fillRect l="-1781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845" name="Text Box 189"/>
              <p:cNvSpPr txBox="1">
                <a:spLocks noChangeArrowheads="1"/>
              </p:cNvSpPr>
              <p:nvPr/>
            </p:nvSpPr>
            <p:spPr bwMode="auto">
              <a:xfrm>
                <a:off x="1823240" y="4921761"/>
                <a:ext cx="50292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>
                    <a:latin typeface="宋体" panose="02010600030101010101" pitchFamily="2" charset="-122"/>
                  </a:rPr>
                  <a:t>此式称为向量</a:t>
                </a:r>
                <a:r>
                  <a:rPr kumimoji="1" lang="zh-CN" altLang="en-US" sz="2400" i="1" dirty="0"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b="1" dirty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坐标分解式</a:t>
                </a:r>
                <a:r>
                  <a:rPr kumimoji="1" lang="zh-CN" altLang="en-US" sz="2400" dirty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,</a:t>
                </a:r>
              </a:p>
            </p:txBody>
          </p:sp>
        </mc:Choice>
        <mc:Fallback xmlns="">
          <p:sp>
            <p:nvSpPr>
              <p:cNvPr id="198845" name="Text 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3240" y="4921761"/>
                <a:ext cx="5029200" cy="461665"/>
              </a:xfrm>
              <a:prstGeom prst="rect">
                <a:avLst/>
              </a:prstGeom>
              <a:blipFill>
                <a:blip r:embed="rId4"/>
                <a:stretch>
                  <a:fillRect l="-1818" t="-17105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4E92-1BF1-432C-AC51-EED62704C181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01935" y="2385367"/>
                <a:ext cx="2432141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𝑂𝑀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935" y="2385367"/>
                <a:ext cx="2432141" cy="508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54244" y="2942795"/>
                <a:ext cx="2647328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𝑁𝑀</m:t>
                        </m:r>
                      </m:e>
                    </m:acc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44" y="2942795"/>
                <a:ext cx="2647328" cy="508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2449648" y="3473020"/>
                <a:ext cx="2548326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e>
                    </m:acc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48" y="3473020"/>
                <a:ext cx="2548326" cy="508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2449648" y="3996460"/>
                <a:ext cx="22221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48" y="3996460"/>
                <a:ext cx="2222147" cy="461665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32793" y="4491764"/>
                <a:ext cx="39285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3" y="4491764"/>
                <a:ext cx="3928576" cy="461665"/>
              </a:xfrm>
              <a:prstGeom prst="rect">
                <a:avLst/>
              </a:prstGeom>
              <a:blipFill>
                <a:blip r:embed="rId9"/>
                <a:stretch>
                  <a:fillRect t="-1710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23240" y="5397714"/>
                <a:ext cx="6423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沿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三个坐标轴方向的</a:t>
                </a:r>
                <a:r>
                  <a:rPr kumimoji="1" lang="zh-CN" altLang="en-US" sz="2400" b="1" dirty="0">
                    <a:solidFill>
                      <a:srgbClr val="ED7D31"/>
                    </a:solidFill>
                    <a:latin typeface="宋体" panose="02010600030101010101" pitchFamily="2" charset="-122"/>
                  </a:rPr>
                  <a:t>分向量</a:t>
                </a:r>
                <a:endParaRPr lang="zh-CN" altLang="en-US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5397714"/>
                <a:ext cx="6423425" cy="461665"/>
              </a:xfrm>
              <a:prstGeom prst="rect">
                <a:avLst/>
              </a:prstGeom>
              <a:blipFill>
                <a:blip r:embed="rId10"/>
                <a:stretch>
                  <a:fillRect t="-17105" r="-75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143"/>
              <p:cNvSpPr>
                <a:spLocks noChangeArrowheads="1"/>
              </p:cNvSpPr>
              <p:nvPr/>
            </p:nvSpPr>
            <p:spPr bwMode="auto">
              <a:xfrm>
                <a:off x="1823240" y="5895092"/>
                <a:ext cx="2116541" cy="416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dirty="0" smtClean="0">
                    <a:latin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𝑂𝑀</m:t>
                        </m:r>
                      </m:e>
                    </m:acc>
                  </m:oMath>
                </a14:m>
                <a:endParaRPr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6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3240" y="5895092"/>
                <a:ext cx="2116541" cy="416524"/>
              </a:xfrm>
              <a:prstGeom prst="rect">
                <a:avLst/>
              </a:prstGeom>
              <a:blipFill>
                <a:blip r:embed="rId11"/>
                <a:stretch>
                  <a:fillRect l="-8646" t="-16176" b="-397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4471381" y="5848925"/>
                <a:ext cx="5827364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实数三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381" y="5848925"/>
                <a:ext cx="5827364" cy="508857"/>
              </a:xfrm>
              <a:prstGeom prst="rect">
                <a:avLst/>
              </a:prstGeom>
              <a:blipFill>
                <a:blip r:embed="rId12"/>
                <a:stretch>
                  <a:fillRect t="-3571" r="-628" b="-22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8079510" y="1795213"/>
            <a:ext cx="3550672" cy="2597795"/>
            <a:chOff x="8079510" y="1795213"/>
            <a:chExt cx="3550672" cy="2597795"/>
          </a:xfrm>
        </p:grpSpPr>
        <p:grpSp>
          <p:nvGrpSpPr>
            <p:cNvPr id="198945" name="Group 289"/>
            <p:cNvGrpSpPr>
              <a:grpSpLocks/>
            </p:cNvGrpSpPr>
            <p:nvPr/>
          </p:nvGrpSpPr>
          <p:grpSpPr bwMode="auto">
            <a:xfrm>
              <a:off x="8327230" y="1965720"/>
              <a:ext cx="3224213" cy="2427288"/>
              <a:chOff x="1041" y="155"/>
              <a:chExt cx="2031" cy="1529"/>
            </a:xfrm>
          </p:grpSpPr>
          <p:sp>
            <p:nvSpPr>
              <p:cNvPr id="198947" name="Freeform 291"/>
              <p:cNvSpPr>
                <a:spLocks/>
              </p:cNvSpPr>
              <p:nvPr/>
            </p:nvSpPr>
            <p:spPr bwMode="auto">
              <a:xfrm>
                <a:off x="1195" y="461"/>
                <a:ext cx="1536" cy="374"/>
              </a:xfrm>
              <a:custGeom>
                <a:avLst/>
                <a:gdLst>
                  <a:gd name="T0" fmla="*/ 432 w 1488"/>
                  <a:gd name="T1" fmla="*/ 0 h 384"/>
                  <a:gd name="T2" fmla="*/ 1488 w 1488"/>
                  <a:gd name="T3" fmla="*/ 0 h 384"/>
                  <a:gd name="T4" fmla="*/ 1104 w 1488"/>
                  <a:gd name="T5" fmla="*/ 384 h 384"/>
                  <a:gd name="T6" fmla="*/ 0 w 1488"/>
                  <a:gd name="T7" fmla="*/ 384 h 384"/>
                  <a:gd name="T8" fmla="*/ 432 w 1488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8" h="384">
                    <a:moveTo>
                      <a:pt x="432" y="0"/>
                    </a:moveTo>
                    <a:lnTo>
                      <a:pt x="1488" y="0"/>
                    </a:lnTo>
                    <a:lnTo>
                      <a:pt x="1104" y="384"/>
                    </a:lnTo>
                    <a:lnTo>
                      <a:pt x="0" y="384"/>
                    </a:lnTo>
                    <a:lnTo>
                      <a:pt x="43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FF66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48" name="Freeform 292"/>
              <p:cNvSpPr>
                <a:spLocks/>
              </p:cNvSpPr>
              <p:nvPr/>
            </p:nvSpPr>
            <p:spPr bwMode="auto">
              <a:xfrm>
                <a:off x="2347" y="461"/>
                <a:ext cx="432" cy="888"/>
              </a:xfrm>
              <a:custGeom>
                <a:avLst/>
                <a:gdLst>
                  <a:gd name="T0" fmla="*/ 0 w 432"/>
                  <a:gd name="T1" fmla="*/ 384 h 912"/>
                  <a:gd name="T2" fmla="*/ 432 w 432"/>
                  <a:gd name="T3" fmla="*/ 0 h 912"/>
                  <a:gd name="T4" fmla="*/ 432 w 432"/>
                  <a:gd name="T5" fmla="*/ 576 h 912"/>
                  <a:gd name="T6" fmla="*/ 0 w 432"/>
                  <a:gd name="T7" fmla="*/ 912 h 912"/>
                  <a:gd name="T8" fmla="*/ 0 w 432"/>
                  <a:gd name="T9" fmla="*/ 38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912">
                    <a:moveTo>
                      <a:pt x="0" y="384"/>
                    </a:moveTo>
                    <a:lnTo>
                      <a:pt x="432" y="0"/>
                    </a:lnTo>
                    <a:lnTo>
                      <a:pt x="432" y="576"/>
                    </a:lnTo>
                    <a:lnTo>
                      <a:pt x="0" y="912"/>
                    </a:lnTo>
                    <a:lnTo>
                      <a:pt x="0" y="38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66"/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49" name="Freeform 293"/>
              <p:cNvSpPr>
                <a:spLocks/>
              </p:cNvSpPr>
              <p:nvPr/>
            </p:nvSpPr>
            <p:spPr bwMode="auto">
              <a:xfrm>
                <a:off x="1243" y="788"/>
                <a:ext cx="1104" cy="608"/>
              </a:xfrm>
              <a:custGeom>
                <a:avLst/>
                <a:gdLst>
                  <a:gd name="T0" fmla="*/ 0 w 1104"/>
                  <a:gd name="T1" fmla="*/ 576 h 576"/>
                  <a:gd name="T2" fmla="*/ 0 w 1104"/>
                  <a:gd name="T3" fmla="*/ 0 h 576"/>
                  <a:gd name="T4" fmla="*/ 1104 w 1104"/>
                  <a:gd name="T5" fmla="*/ 0 h 576"/>
                  <a:gd name="T6" fmla="*/ 1104 w 1104"/>
                  <a:gd name="T7" fmla="*/ 576 h 576"/>
                  <a:gd name="T8" fmla="*/ 0 w 1104"/>
                  <a:gd name="T9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4" h="576">
                    <a:moveTo>
                      <a:pt x="0" y="576"/>
                    </a:moveTo>
                    <a:lnTo>
                      <a:pt x="0" y="0"/>
                    </a:lnTo>
                    <a:lnTo>
                      <a:pt x="1104" y="0"/>
                    </a:lnTo>
                    <a:lnTo>
                      <a:pt x="1104" y="576"/>
                    </a:lnTo>
                    <a:lnTo>
                      <a:pt x="0" y="57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00"/>
                  </a:gs>
                  <a:gs pos="100000">
                    <a:srgbClr val="FFFF66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0" name="Line 294"/>
              <p:cNvSpPr>
                <a:spLocks noChangeShapeType="1"/>
              </p:cNvSpPr>
              <p:nvPr/>
            </p:nvSpPr>
            <p:spPr bwMode="auto">
              <a:xfrm>
                <a:off x="1670" y="997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1" name="Line 295"/>
              <p:cNvSpPr>
                <a:spLocks noChangeShapeType="1"/>
              </p:cNvSpPr>
              <p:nvPr/>
            </p:nvSpPr>
            <p:spPr bwMode="auto">
              <a:xfrm flipH="1">
                <a:off x="1046" y="997"/>
                <a:ext cx="624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2" name="Line 296"/>
              <p:cNvSpPr>
                <a:spLocks noChangeShapeType="1"/>
              </p:cNvSpPr>
              <p:nvPr/>
            </p:nvSpPr>
            <p:spPr bwMode="auto">
              <a:xfrm>
                <a:off x="2342" y="810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3" name="Line 297"/>
              <p:cNvSpPr>
                <a:spLocks noChangeShapeType="1"/>
              </p:cNvSpPr>
              <p:nvPr/>
            </p:nvSpPr>
            <p:spPr bwMode="auto">
              <a:xfrm>
                <a:off x="1238" y="810"/>
                <a:ext cx="110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4" name="Line 298"/>
              <p:cNvSpPr>
                <a:spLocks noChangeShapeType="1"/>
              </p:cNvSpPr>
              <p:nvPr/>
            </p:nvSpPr>
            <p:spPr bwMode="auto">
              <a:xfrm>
                <a:off x="2774" y="436"/>
                <a:ext cx="0" cy="5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5" name="Line 299"/>
              <p:cNvSpPr>
                <a:spLocks noChangeShapeType="1"/>
              </p:cNvSpPr>
              <p:nvPr/>
            </p:nvSpPr>
            <p:spPr bwMode="auto">
              <a:xfrm>
                <a:off x="1238" y="810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6" name="Line 300"/>
              <p:cNvSpPr>
                <a:spLocks noChangeShapeType="1"/>
              </p:cNvSpPr>
              <p:nvPr/>
            </p:nvSpPr>
            <p:spPr bwMode="auto">
              <a:xfrm>
                <a:off x="1238" y="1370"/>
                <a:ext cx="110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7" name="Line 301"/>
              <p:cNvSpPr>
                <a:spLocks noChangeShapeType="1"/>
              </p:cNvSpPr>
              <p:nvPr/>
            </p:nvSpPr>
            <p:spPr bwMode="auto">
              <a:xfrm flipH="1">
                <a:off x="2342" y="997"/>
                <a:ext cx="432" cy="37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8" name="Line 302"/>
              <p:cNvSpPr>
                <a:spLocks noChangeShapeType="1"/>
              </p:cNvSpPr>
              <p:nvPr/>
            </p:nvSpPr>
            <p:spPr bwMode="auto">
              <a:xfrm flipH="1">
                <a:off x="1238" y="436"/>
                <a:ext cx="432" cy="37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59" name="Line 303"/>
              <p:cNvSpPr>
                <a:spLocks noChangeShapeType="1"/>
              </p:cNvSpPr>
              <p:nvPr/>
            </p:nvSpPr>
            <p:spPr bwMode="auto">
              <a:xfrm flipH="1">
                <a:off x="2342" y="436"/>
                <a:ext cx="432" cy="37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960" name="Text Box 304"/>
              <p:cNvSpPr txBox="1">
                <a:spLocks noChangeArrowheads="1"/>
              </p:cNvSpPr>
              <p:nvPr/>
            </p:nvSpPr>
            <p:spPr bwMode="auto">
              <a:xfrm>
                <a:off x="1132" y="139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98961" name="Text Box 305"/>
              <p:cNvSpPr txBox="1">
                <a:spLocks noChangeArrowheads="1"/>
              </p:cNvSpPr>
              <p:nvPr/>
            </p:nvSpPr>
            <p:spPr bwMode="auto">
              <a:xfrm>
                <a:off x="2092" y="555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198962" name="Text Box 306"/>
              <p:cNvSpPr txBox="1">
                <a:spLocks noChangeArrowheads="1"/>
              </p:cNvSpPr>
              <p:nvPr/>
            </p:nvSpPr>
            <p:spPr bwMode="auto">
              <a:xfrm>
                <a:off x="2716" y="1022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98965" name="Text Box 309"/>
              <p:cNvSpPr txBox="1">
                <a:spLocks noChangeArrowheads="1"/>
              </p:cNvSpPr>
              <p:nvPr/>
            </p:nvSpPr>
            <p:spPr bwMode="auto">
              <a:xfrm>
                <a:off x="1612" y="102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198966" name="Text Box 310"/>
              <p:cNvSpPr txBox="1">
                <a:spLocks noChangeArrowheads="1"/>
              </p:cNvSpPr>
              <p:nvPr/>
            </p:nvSpPr>
            <p:spPr bwMode="auto">
              <a:xfrm>
                <a:off x="1416" y="22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98967" name="Line 311"/>
              <p:cNvSpPr>
                <a:spLocks noChangeShapeType="1"/>
              </p:cNvSpPr>
              <p:nvPr/>
            </p:nvSpPr>
            <p:spPr bwMode="auto">
              <a:xfrm>
                <a:off x="1675" y="445"/>
                <a:ext cx="110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68" name="Line 312"/>
              <p:cNvSpPr>
                <a:spLocks noChangeShapeType="1"/>
              </p:cNvSpPr>
              <p:nvPr/>
            </p:nvSpPr>
            <p:spPr bwMode="auto">
              <a:xfrm flipV="1">
                <a:off x="1675" y="843"/>
                <a:ext cx="672" cy="14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69" name="Text Box 313"/>
              <p:cNvSpPr txBox="1">
                <a:spLocks noChangeArrowheads="1"/>
              </p:cNvSpPr>
              <p:nvPr/>
            </p:nvSpPr>
            <p:spPr bwMode="auto">
              <a:xfrm>
                <a:off x="2241" y="132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198970" name="Text Box 314"/>
              <p:cNvSpPr txBox="1">
                <a:spLocks noChangeArrowheads="1"/>
              </p:cNvSpPr>
              <p:nvPr/>
            </p:nvSpPr>
            <p:spPr bwMode="auto">
              <a:xfrm>
                <a:off x="2817" y="29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198971" name="Text Box 315"/>
              <p:cNvSpPr txBox="1">
                <a:spLocks noChangeArrowheads="1"/>
              </p:cNvSpPr>
              <p:nvPr/>
            </p:nvSpPr>
            <p:spPr bwMode="auto">
              <a:xfrm>
                <a:off x="1041" y="62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latin typeface="Times New Roman" panose="02020603050405020304" pitchFamily="18" charset="0"/>
                  </a:rPr>
                  <a:t>H</a:t>
                </a:r>
              </a:p>
            </p:txBody>
          </p:sp>
          <p:sp>
            <p:nvSpPr>
              <p:cNvPr id="198972" name="Line 316"/>
              <p:cNvSpPr>
                <a:spLocks noChangeShapeType="1"/>
              </p:cNvSpPr>
              <p:nvPr/>
            </p:nvSpPr>
            <p:spPr bwMode="auto">
              <a:xfrm rot="1006047" flipH="1">
                <a:off x="1523" y="978"/>
                <a:ext cx="115" cy="192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73" name="Line 317"/>
              <p:cNvSpPr>
                <a:spLocks noChangeShapeType="1"/>
              </p:cNvSpPr>
              <p:nvPr/>
            </p:nvSpPr>
            <p:spPr bwMode="auto">
              <a:xfrm flipV="1">
                <a:off x="1662" y="714"/>
                <a:ext cx="0" cy="29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74" name="Line 318"/>
              <p:cNvSpPr>
                <a:spLocks noChangeShapeType="1"/>
              </p:cNvSpPr>
              <p:nvPr/>
            </p:nvSpPr>
            <p:spPr bwMode="auto">
              <a:xfrm>
                <a:off x="1662" y="994"/>
                <a:ext cx="269" cy="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79" name="Line 323"/>
              <p:cNvSpPr>
                <a:spLocks noChangeShapeType="1"/>
              </p:cNvSpPr>
              <p:nvPr/>
            </p:nvSpPr>
            <p:spPr bwMode="auto">
              <a:xfrm>
                <a:off x="1662" y="1004"/>
                <a:ext cx="691" cy="38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80" name="Line 324"/>
              <p:cNvSpPr>
                <a:spLocks noChangeShapeType="1"/>
              </p:cNvSpPr>
              <p:nvPr/>
            </p:nvSpPr>
            <p:spPr bwMode="auto">
              <a:xfrm>
                <a:off x="1678" y="435"/>
                <a:ext cx="691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198981" name="Line 325"/>
              <p:cNvSpPr>
                <a:spLocks noChangeShapeType="1"/>
              </p:cNvSpPr>
              <p:nvPr/>
            </p:nvSpPr>
            <p:spPr bwMode="auto">
              <a:xfrm flipV="1">
                <a:off x="1670" y="155"/>
                <a:ext cx="0" cy="8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942330" y="3095374"/>
                  <a:ext cx="3834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330" y="3095374"/>
                  <a:ext cx="383438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9383255" y="3207261"/>
                  <a:ext cx="3898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3255" y="3207261"/>
                  <a:ext cx="389850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563"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8952705" y="2725295"/>
                  <a:ext cx="4571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2705" y="2725295"/>
                  <a:ext cx="457176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9893321" y="3049337"/>
                  <a:ext cx="4222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3321" y="3049337"/>
                  <a:ext cx="422231" cy="461665"/>
                </a:xfrm>
                <a:prstGeom prst="rect">
                  <a:avLst/>
                </a:prstGeom>
                <a:blipFill>
                  <a:blip r:embed="rId16"/>
                  <a:stretch>
                    <a:fillRect t="-17105" r="-318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8079510" y="3697831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510" y="3697831"/>
                  <a:ext cx="442429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1183778" y="2828925"/>
                  <a:ext cx="4464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778" y="2828925"/>
                  <a:ext cx="446404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9309893" y="1795213"/>
                  <a:ext cx="4239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9893" y="1795213"/>
                  <a:ext cx="42396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矩形 95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9685" name="Text Box 5"/>
              <p:cNvSpPr txBox="1">
                <a:spLocks noChangeArrowheads="1"/>
              </p:cNvSpPr>
              <p:nvPr/>
            </p:nvSpPr>
            <p:spPr bwMode="auto">
              <a:xfrm>
                <a:off x="1466271" y="1043364"/>
                <a:ext cx="9543473" cy="517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l-GR" altLang="zh-CN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为实数，则</a:t>
                </a:r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968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6271" y="1043364"/>
                <a:ext cx="9543473" cy="517257"/>
              </a:xfrm>
              <a:prstGeom prst="rect">
                <a:avLst/>
              </a:prstGeom>
              <a:blipFill>
                <a:blip r:embed="rId2"/>
                <a:stretch>
                  <a:fillRect l="-1022" t="-9412" b="-152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707" name="Text Box 27"/>
          <p:cNvSpPr txBox="1">
            <a:spLocks noChangeArrowheads="1"/>
          </p:cNvSpPr>
          <p:nvPr/>
        </p:nvSpPr>
        <p:spPr bwMode="auto">
          <a:xfrm>
            <a:off x="1466271" y="2793555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平行向量对应坐标成比例</a:t>
            </a:r>
            <a:r>
              <a:rPr kumimoji="1" lang="en-US" altLang="zh-CN" sz="2400" dirty="0"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A0B1-EF25-4BBA-B920-0E0922804821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1" name="Rectangle 833"/>
          <p:cNvSpPr txBox="1">
            <a:spLocks noChangeArrowheads="1"/>
          </p:cNvSpPr>
          <p:nvPr/>
        </p:nvSpPr>
        <p:spPr>
          <a:xfrm>
            <a:off x="823190" y="447676"/>
            <a:ext cx="5023427" cy="5699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四、</a:t>
            </a: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利用坐标作向量的线性运算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47252" y="1633538"/>
                <a:ext cx="4899996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52" y="1633538"/>
                <a:ext cx="4899996" cy="517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47252" y="2092773"/>
                <a:ext cx="2973571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52" y="2092773"/>
                <a:ext cx="2973571" cy="51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50746" y="3308243"/>
                <a:ext cx="5382884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nor/>
                      </m:rPr>
                      <a:rPr kumimoji="1"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46" y="3308243"/>
                <a:ext cx="5382884" cy="49084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09192" y="4989581"/>
                <a:ext cx="8205773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92" y="4989581"/>
                <a:ext cx="8205773" cy="517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09192" y="4462758"/>
                <a:ext cx="25437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400" dirty="0" smtClean="0"/>
                  <a:t>(</a:t>
                </a:r>
                <a:r>
                  <a:rPr lang="zh-CN" altLang="en-US" sz="2400" dirty="0" smtClean="0"/>
                  <a:t>定值</a:t>
                </a:r>
                <a:r>
                  <a:rPr lang="en-US" altLang="zh-CN" sz="2400" dirty="0" smtClean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92" y="4462758"/>
                <a:ext cx="2543710" cy="461665"/>
              </a:xfrm>
              <a:prstGeom prst="rect">
                <a:avLst/>
              </a:prstGeom>
              <a:blipFill>
                <a:blip r:embed="rId7"/>
                <a:stretch>
                  <a:fillRect l="-718" t="-14474" r="-287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8496071" y="2982773"/>
            <a:ext cx="3070648" cy="1902706"/>
            <a:chOff x="8313191" y="1955537"/>
            <a:chExt cx="3070648" cy="1902706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8319247" y="2627960"/>
              <a:ext cx="555812" cy="796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8319247" y="3418990"/>
              <a:ext cx="1755363" cy="5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8431178" y="2430876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1178" y="2430876"/>
                  <a:ext cx="46038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9686377" y="3396578"/>
                  <a:ext cx="4571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377" y="3396578"/>
                  <a:ext cx="45717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/>
            <p:nvPr/>
          </p:nvCxnSpPr>
          <p:spPr>
            <a:xfrm flipV="1">
              <a:off x="8319247" y="2351401"/>
              <a:ext cx="744071" cy="1073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8691282" y="1997151"/>
                  <a:ext cx="6286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282" y="1997151"/>
                  <a:ext cx="62869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0452263" y="3308243"/>
                  <a:ext cx="6286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2263" y="3308243"/>
                  <a:ext cx="62869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/>
            <p:cNvCxnSpPr/>
            <p:nvPr/>
          </p:nvCxnSpPr>
          <p:spPr>
            <a:xfrm flipV="1">
              <a:off x="8313191" y="3406326"/>
              <a:ext cx="2339788" cy="27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endCxn id="12" idx="3"/>
            </p:cNvCxnSpPr>
            <p:nvPr/>
          </p:nvCxnSpPr>
          <p:spPr>
            <a:xfrm flipH="1" flipV="1">
              <a:off x="8891560" y="2661709"/>
              <a:ext cx="1183050" cy="76280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 flipV="1">
              <a:off x="8449792" y="1955537"/>
              <a:ext cx="2744127" cy="1795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8313191" y="2972601"/>
              <a:ext cx="1761419" cy="4605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9774359" y="2447760"/>
                  <a:ext cx="16094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359" y="2447760"/>
                  <a:ext cx="160948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直接箭头连接符 8"/>
          <p:cNvCxnSpPr/>
          <p:nvPr/>
        </p:nvCxnSpPr>
        <p:spPr>
          <a:xfrm flipH="1" flipV="1">
            <a:off x="10243449" y="4016721"/>
            <a:ext cx="592411" cy="40709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63967" y="5610940"/>
                <a:ext cx="42810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967" y="5610940"/>
                <a:ext cx="4281044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1477963" y="457200"/>
            <a:ext cx="91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2</a:t>
            </a:r>
            <a:endParaRPr lang="en-US" altLang="zh-CN" sz="2400" dirty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2095501" y="514212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dirty="0" smtClean="0">
                <a:latin typeface="宋体" panose="02010600030101010101" pitchFamily="2" charset="-122"/>
              </a:rPr>
              <a:t>求解</a:t>
            </a:r>
            <a:r>
              <a:rPr kumimoji="1" lang="zh-CN" altLang="en-US" sz="2400" dirty="0">
                <a:latin typeface="宋体" panose="02010600030101010101" pitchFamily="2" charset="-122"/>
              </a:rPr>
              <a:t>以向量为未知元的线性方程组</a:t>
            </a:r>
          </a:p>
        </p:txBody>
      </p:sp>
      <p:sp>
        <p:nvSpPr>
          <p:cNvPr id="200714" name="Text Box 10"/>
          <p:cNvSpPr txBox="1">
            <a:spLocks noChangeArrowheads="1"/>
          </p:cNvSpPr>
          <p:nvPr/>
        </p:nvSpPr>
        <p:spPr bwMode="auto">
          <a:xfrm>
            <a:off x="1477963" y="2497932"/>
            <a:ext cx="6735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F55-7C04-46B3-946F-8387801B249F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468688" y="1005458"/>
                <a:ext cx="2184637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688" y="1005458"/>
                <a:ext cx="2184637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95501" y="1778015"/>
                <a:ext cx="4884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2,1,2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1" y="1778015"/>
                <a:ext cx="4884671" cy="461665"/>
              </a:xfrm>
              <a:prstGeom prst="rect">
                <a:avLst/>
              </a:prstGeom>
              <a:blipFill>
                <a:blip r:embed="rId3"/>
                <a:stretch>
                  <a:fillRect l="-1998" t="-14667" r="-99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95501" y="2343630"/>
                <a:ext cx="2165400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1" y="2343630"/>
                <a:ext cx="2165400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649355" y="2343630"/>
                <a:ext cx="26206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10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355" y="2343630"/>
                <a:ext cx="2620654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477962" y="3147947"/>
            <a:ext cx="67358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400" b="1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3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95501" y="3200539"/>
                <a:ext cx="9182099" cy="878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已知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两点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及实数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≠−1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，在直线上求一点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1" y="3200539"/>
                <a:ext cx="9182099" cy="878189"/>
              </a:xfrm>
              <a:prstGeom prst="rect">
                <a:avLst/>
              </a:prstGeom>
              <a:blipFill>
                <a:blip r:embed="rId6"/>
                <a:stretch>
                  <a:fillRect l="-1062" t="-7639" r="-332" b="-13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477963" y="4142986"/>
            <a:ext cx="6735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04926" y="4148386"/>
                <a:ext cx="2453300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𝐴𝑀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926" y="4148386"/>
                <a:ext cx="2453300" cy="508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932660" y="4138548"/>
                <a:ext cx="2472151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𝑂𝐵</m:t>
                          </m:r>
                        </m:e>
                      </m:acc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660" y="4138548"/>
                <a:ext cx="2472151" cy="508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12171" y="5261124"/>
                <a:ext cx="5440977" cy="698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𝑂𝑀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𝑂𝐵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𝑂𝐴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71" y="5261124"/>
                <a:ext cx="5440977" cy="6980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51545" y="4752267"/>
                <a:ext cx="3509807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e>
                      </m:acc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𝑂𝐴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𝑂𝐵</m:t>
                          </m:r>
                        </m:e>
                      </m:acc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45" y="4752267"/>
                <a:ext cx="3509807" cy="5088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779245" y="4095623"/>
                <a:ext cx="1769651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𝐴𝑀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245" y="4095623"/>
                <a:ext cx="1769651" cy="5088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8773176" y="499639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向径的作用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4" grpId="0" build="p" autoUpdateAnimBg="0"/>
      <p:bldP spid="5" grpId="0"/>
      <p:bldP spid="23" grpId="0"/>
      <p:bldP spid="24" grpId="0"/>
      <p:bldP spid="6" grpId="0"/>
      <p:bldP spid="26" grpId="0" build="p" autoUpdateAnimBg="0"/>
      <p:bldP spid="8" grpId="0"/>
      <p:bldP spid="29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1477963" y="1038225"/>
            <a:ext cx="6013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panose="02010600030101010101" pitchFamily="2" charset="-122"/>
              </a:rPr>
              <a:t>1. 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向量的模与两点间的距离公式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482-81AC-4797-8681-5F0FA9DDD03E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67" name="Rectangle 833"/>
          <p:cNvSpPr txBox="1">
            <a:spLocks noChangeArrowheads="1"/>
          </p:cNvSpPr>
          <p:nvPr/>
        </p:nvSpPr>
        <p:spPr>
          <a:xfrm>
            <a:off x="823190" y="447676"/>
            <a:ext cx="5023427" cy="5699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五、</a:t>
            </a: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向量的模、方向角、投影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8"/>
              <p:cNvSpPr txBox="1">
                <a:spLocks noChangeArrowheads="1"/>
              </p:cNvSpPr>
              <p:nvPr/>
            </p:nvSpPr>
            <p:spPr bwMode="auto">
              <a:xfrm>
                <a:off x="1960859" y="1546869"/>
                <a:ext cx="4905454" cy="508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，作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𝑂𝑀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则有</a:t>
                </a:r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0859" y="1546869"/>
                <a:ext cx="4905454" cy="508857"/>
              </a:xfrm>
              <a:prstGeom prst="rect">
                <a:avLst/>
              </a:prstGeom>
              <a:blipFill>
                <a:blip r:embed="rId2"/>
                <a:stretch>
                  <a:fillRect l="-1990" t="-3614" b="-240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94313" y="2125980"/>
                <a:ext cx="2946639" cy="549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13" y="2125980"/>
                <a:ext cx="2946639" cy="54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60859" y="2784062"/>
                <a:ext cx="455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对两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859" y="2784062"/>
                <a:ext cx="4553619" cy="461665"/>
              </a:xfrm>
              <a:prstGeom prst="rect">
                <a:avLst/>
              </a:prstGeom>
              <a:blipFill>
                <a:blip r:embed="rId4"/>
                <a:stretch>
                  <a:fillRect l="-2142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90126" y="3321204"/>
                <a:ext cx="6028766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26" y="3321204"/>
                <a:ext cx="6028766" cy="508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60859" y="3980332"/>
                <a:ext cx="6286336" cy="561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859" y="3980332"/>
                <a:ext cx="6286336" cy="5617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 Box 24"/>
          <p:cNvSpPr txBox="1">
            <a:spLocks noChangeArrowheads="1"/>
          </p:cNvSpPr>
          <p:nvPr/>
        </p:nvSpPr>
        <p:spPr bwMode="auto">
          <a:xfrm>
            <a:off x="1548968" y="4633874"/>
            <a:ext cx="121920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思考</a:t>
            </a:r>
            <a:r>
              <a:rPr kumimoji="1"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:</a:t>
            </a:r>
            <a:endParaRPr kumimoji="1" lang="en-US" altLang="zh-CN" sz="240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74" name="Text Box 25"/>
          <p:cNvSpPr txBox="1">
            <a:spLocks noChangeArrowheads="1"/>
          </p:cNvSpPr>
          <p:nvPr/>
        </p:nvSpPr>
        <p:spPr bwMode="auto">
          <a:xfrm>
            <a:off x="2290126" y="4658803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宋体" panose="02010600030101010101" pitchFamily="2" charset="-122"/>
              </a:rPr>
              <a:t>   (1) </a:t>
            </a:r>
            <a:r>
              <a:rPr kumimoji="1" lang="zh-CN" altLang="en-US" sz="2400" dirty="0">
                <a:latin typeface="宋体" panose="02010600030101010101" pitchFamily="2" charset="-122"/>
              </a:rPr>
              <a:t>如何求在</a:t>
            </a:r>
            <a:r>
              <a:rPr kumimoji="1" lang="zh-CN" altLang="en-US" sz="2400" i="1" dirty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400" i="1" dirty="0" err="1">
                <a:solidFill>
                  <a:schemeClr val="accent2"/>
                </a:solidFill>
                <a:latin typeface="宋体" panose="02010600030101010101" pitchFamily="2" charset="-122"/>
              </a:rPr>
              <a:t>xoy</a:t>
            </a:r>
            <a:r>
              <a:rPr kumimoji="1" lang="en-US" altLang="zh-CN" sz="2400" dirty="0">
                <a:solidFill>
                  <a:schemeClr val="accent2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面上与</a:t>
            </a:r>
            <a:r>
              <a:rPr kumimoji="1" lang="en-US" altLang="zh-CN" sz="2400" i="1" dirty="0">
                <a:solidFill>
                  <a:schemeClr val="accent2"/>
                </a:solidFill>
                <a:latin typeface="宋体" panose="02010600030101010101" pitchFamily="2" charset="-122"/>
              </a:rPr>
              <a:t>A</a:t>
            </a:r>
            <a:r>
              <a:rPr kumimoji="1" lang="en-US" altLang="zh-CN" sz="2400" dirty="0">
                <a:solidFill>
                  <a:schemeClr val="accent2"/>
                </a:solidFill>
                <a:latin typeface="宋体" panose="02010600030101010101" pitchFamily="2" charset="-122"/>
              </a:rPr>
              <a:t> , </a:t>
            </a:r>
            <a:r>
              <a:rPr kumimoji="1" lang="en-US" altLang="zh-CN" sz="2400" i="1" dirty="0">
                <a:solidFill>
                  <a:schemeClr val="accent2"/>
                </a:solidFill>
                <a:latin typeface="宋体" panose="02010600030101010101" pitchFamily="2" charset="-122"/>
              </a:rPr>
              <a:t>B</a:t>
            </a: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等距离之点的轨迹方程</a:t>
            </a:r>
            <a:r>
              <a:rPr kumimoji="1" lang="en-US" altLang="zh-CN" sz="2400" dirty="0">
                <a:latin typeface="宋体" panose="02010600030101010101" pitchFamily="2" charset="-122"/>
              </a:rPr>
              <a:t>?</a:t>
            </a:r>
          </a:p>
        </p:txBody>
      </p:sp>
      <p:sp>
        <p:nvSpPr>
          <p:cNvPr id="75" name="Text Box 26"/>
          <p:cNvSpPr txBox="1">
            <a:spLocks noChangeArrowheads="1"/>
          </p:cNvSpPr>
          <p:nvPr/>
        </p:nvSpPr>
        <p:spPr bwMode="auto">
          <a:xfrm>
            <a:off x="2768168" y="5276694"/>
            <a:ext cx="784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宋体" panose="02010600030101010101" pitchFamily="2" charset="-122"/>
              </a:rPr>
              <a:t>(2) </a:t>
            </a:r>
            <a:r>
              <a:rPr kumimoji="1" lang="zh-CN" altLang="en-US" sz="2400" dirty="0">
                <a:latin typeface="宋体" panose="02010600030101010101" pitchFamily="2" charset="-122"/>
              </a:rPr>
              <a:t>如何求在空间与</a:t>
            </a:r>
            <a:r>
              <a:rPr kumimoji="1" lang="en-US" altLang="zh-CN" sz="2400" i="1" dirty="0">
                <a:solidFill>
                  <a:schemeClr val="accent2"/>
                </a:solidFill>
                <a:latin typeface="宋体" panose="02010600030101010101" pitchFamily="2" charset="-122"/>
              </a:rPr>
              <a:t>A</a:t>
            </a:r>
            <a:r>
              <a:rPr kumimoji="1" lang="en-US" altLang="zh-CN" sz="2400" dirty="0">
                <a:solidFill>
                  <a:schemeClr val="accent2"/>
                </a:solidFill>
                <a:latin typeface="宋体" panose="02010600030101010101" pitchFamily="2" charset="-122"/>
              </a:rPr>
              <a:t> , </a:t>
            </a:r>
            <a:r>
              <a:rPr kumimoji="1" lang="en-US" altLang="zh-CN" sz="2400" i="1" dirty="0">
                <a:solidFill>
                  <a:schemeClr val="accent2"/>
                </a:solidFill>
                <a:latin typeface="宋体" panose="02010600030101010101" pitchFamily="2" charset="-122"/>
              </a:rPr>
              <a:t>B</a:t>
            </a: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等距离之点的轨迹方程 </a:t>
            </a:r>
            <a:r>
              <a:rPr kumimoji="1" lang="en-US" altLang="zh-CN" sz="2400" dirty="0">
                <a:latin typeface="宋体" panose="02010600030101010101" pitchFamily="2" charset="-122"/>
              </a:rPr>
              <a:t>?</a:t>
            </a:r>
          </a:p>
        </p:txBody>
      </p:sp>
      <p:sp>
        <p:nvSpPr>
          <p:cNvPr id="76" name="矩形 75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7" name="Text Box 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508683" y="1143432"/>
            <a:ext cx="673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 向量及其线性运算</a:t>
            </a:r>
          </a:p>
        </p:txBody>
      </p:sp>
      <p:sp>
        <p:nvSpPr>
          <p:cNvPr id="241668" name="Rectangle 4">
            <a:hlinkClick r:id="rId3" action="ppaction://hlinkpres?slideindex=1&amp;slidetitle=幻灯片 1"/>
          </p:cNvPr>
          <p:cNvSpPr>
            <a:spLocks noChangeArrowheads="1"/>
          </p:cNvSpPr>
          <p:nvPr/>
        </p:nvSpPr>
        <p:spPr bwMode="auto">
          <a:xfrm>
            <a:off x="2508683" y="1860839"/>
            <a:ext cx="7042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 数量积  向量积  *混合积</a:t>
            </a:r>
          </a:p>
        </p:txBody>
      </p:sp>
      <p:sp>
        <p:nvSpPr>
          <p:cNvPr id="241669" name="Text Box 5">
            <a:hlinkClick r:id="rId4" action="ppaction://hlinkpres?slideindex=1&amp;slidetitle=幻灯片 1"/>
          </p:cNvPr>
          <p:cNvSpPr txBox="1">
            <a:spLocks noChangeArrowheads="1"/>
          </p:cNvSpPr>
          <p:nvPr/>
        </p:nvSpPr>
        <p:spPr bwMode="auto">
          <a:xfrm>
            <a:off x="2521383" y="2575214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 曲面及其方程</a:t>
            </a:r>
          </a:p>
        </p:txBody>
      </p:sp>
      <p:sp>
        <p:nvSpPr>
          <p:cNvPr id="241670" name="Text Box 6">
            <a:hlinkClick r:id="rId4" action="ppaction://hlinkpres?slideindex=1&amp;slidetitle=幻灯片 1"/>
          </p:cNvPr>
          <p:cNvSpPr txBox="1">
            <a:spLocks noChangeArrowheads="1"/>
          </p:cNvSpPr>
          <p:nvPr/>
        </p:nvSpPr>
        <p:spPr bwMode="auto">
          <a:xfrm>
            <a:off x="2495983" y="3289588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 空间曲线及其方程</a:t>
            </a:r>
          </a:p>
        </p:txBody>
      </p:sp>
      <p:sp>
        <p:nvSpPr>
          <p:cNvPr id="241671" name="Text Box 7">
            <a:hlinkClick r:id="rId4" action="ppaction://hlinkpres?slideindex=1&amp;slidetitle=幻灯片 1"/>
          </p:cNvPr>
          <p:cNvSpPr txBox="1">
            <a:spLocks noChangeArrowheads="1"/>
          </p:cNvSpPr>
          <p:nvPr/>
        </p:nvSpPr>
        <p:spPr bwMode="auto">
          <a:xfrm>
            <a:off x="2508683" y="3937288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第五节  平面及其方程</a:t>
            </a:r>
          </a:p>
        </p:txBody>
      </p:sp>
      <p:sp>
        <p:nvSpPr>
          <p:cNvPr id="241672" name="Text Box 8">
            <a:hlinkClick r:id="rId4" action="ppaction://hlinkpres?slideindex=1&amp;slidetitle=幻灯片 1"/>
          </p:cNvPr>
          <p:cNvSpPr txBox="1">
            <a:spLocks noChangeArrowheads="1"/>
          </p:cNvSpPr>
          <p:nvPr/>
        </p:nvSpPr>
        <p:spPr bwMode="auto">
          <a:xfrm>
            <a:off x="2508683" y="4648488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第六节  空间直线及其方程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883B-EAB2-493D-9E10-F1CBE7BFFB09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9" name="Text Box 8">
            <a:hlinkClick r:id="rId4" action="ppaction://hlinkpres?slideindex=1&amp;slidetitle=幻灯片 1"/>
          </p:cNvPr>
          <p:cNvSpPr txBox="1">
            <a:spLocks noChangeArrowheads="1"/>
          </p:cNvSpPr>
          <p:nvPr/>
        </p:nvSpPr>
        <p:spPr bwMode="auto">
          <a:xfrm>
            <a:off x="2495983" y="5359688"/>
            <a:ext cx="6400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第七节  一元向量值函数</a:t>
            </a:r>
            <a:endParaRPr kumimoji="1" lang="zh-CN" altLang="en-US" sz="32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1509209" y="463551"/>
            <a:ext cx="7251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ea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chemeClr val="tx1"/>
                </a:solidFill>
                <a:ea typeface="黑体" panose="02010609060101010101" pitchFamily="49" charset="-122"/>
              </a:rPr>
              <a:t>方向角与方向余弦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今后要用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!)</a:t>
            </a:r>
            <a:endParaRPr lang="en-US" altLang="zh-CN" sz="2400" dirty="0"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911" name="Text Box 15"/>
              <p:cNvSpPr txBox="1">
                <a:spLocks noChangeArrowheads="1"/>
              </p:cNvSpPr>
              <p:nvPr/>
            </p:nvSpPr>
            <p:spPr bwMode="auto">
              <a:xfrm>
                <a:off x="1862492" y="1045289"/>
                <a:ext cx="8842453" cy="878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设有两非零向量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任取空间一点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作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𝐴𝑀𝐵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0≤</m:t>
                        </m:r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为向量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b="1" dirty="0" smtClean="0">
                    <a:solidFill>
                      <a:srgbClr val="ED7D31"/>
                    </a:solidFill>
                    <a:latin typeface="宋体" panose="02010600030101010101" pitchFamily="2" charset="-122"/>
                  </a:rPr>
                  <a:t>夹角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。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8911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2492" y="1045289"/>
                <a:ext cx="8842453" cy="878189"/>
              </a:xfrm>
              <a:prstGeom prst="rect">
                <a:avLst/>
              </a:prstGeom>
              <a:blipFill>
                <a:blip r:embed="rId3"/>
                <a:stretch>
                  <a:fillRect l="-1103" t="-2069" b="-124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958" name="Text Box 62"/>
              <p:cNvSpPr txBox="1">
                <a:spLocks noChangeArrowheads="1"/>
              </p:cNvSpPr>
              <p:nvPr/>
            </p:nvSpPr>
            <p:spPr bwMode="auto">
              <a:xfrm>
                <a:off x="1862492" y="1968354"/>
                <a:ext cx="3260380" cy="510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zh-CN" altLang="en-US" sz="2400" dirty="0">
                    <a:latin typeface="宋体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e>
                    </m:d>
                  </m:oMath>
                </a14:m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8958" name="Text 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2492" y="1968354"/>
                <a:ext cx="3260380" cy="510974"/>
              </a:xfrm>
              <a:prstGeom prst="rect">
                <a:avLst/>
              </a:prstGeom>
              <a:blipFill>
                <a:blip r:embed="rId4"/>
                <a:stretch>
                  <a:fillRect l="-2996" t="-9524" b="-1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3A77-EEB2-4D61-84D3-2705BB953C95}" type="datetime11">
              <a:rPr lang="zh-CN" altLang="en-US" smtClean="0"/>
              <a:t>09:02:23</a:t>
            </a:fld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8812502" y="1705840"/>
            <a:ext cx="1780678" cy="1150939"/>
            <a:chOff x="8293887" y="2860673"/>
            <a:chExt cx="1780678" cy="1150939"/>
          </a:xfrm>
        </p:grpSpPr>
        <p:grpSp>
          <p:nvGrpSpPr>
            <p:cNvPr id="208920" name="Group 24"/>
            <p:cNvGrpSpPr>
              <a:grpSpLocks/>
            </p:cNvGrpSpPr>
            <p:nvPr/>
          </p:nvGrpSpPr>
          <p:grpSpPr bwMode="auto">
            <a:xfrm>
              <a:off x="8701377" y="2860673"/>
              <a:ext cx="1093788" cy="622300"/>
              <a:chOff x="4543" y="1392"/>
              <a:chExt cx="689" cy="392"/>
            </a:xfrm>
          </p:grpSpPr>
          <p:sp>
            <p:nvSpPr>
              <p:cNvPr id="208921" name="Line 25"/>
              <p:cNvSpPr>
                <a:spLocks noChangeShapeType="1"/>
              </p:cNvSpPr>
              <p:nvPr/>
            </p:nvSpPr>
            <p:spPr bwMode="auto">
              <a:xfrm flipV="1">
                <a:off x="4543" y="1496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8923" name="Object 27"/>
                  <p:cNvGraphicFramePr>
                    <a:graphicFrameLocks noChangeAspect="1"/>
                  </p:cNvGraphicFramePr>
                  <p:nvPr/>
                </p:nvGraphicFramePr>
                <p:xfrm>
                  <a:off x="5056" y="1392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659" name="Equation" r:id="rId5" imgW="279360" imgH="304560" progId="Equation.3">
                          <p:embed/>
                        </p:oleObj>
                      </mc:Choice>
                      <mc:Fallback>
                        <p:oleObj name="Equation" r:id="rId5" imgW="279360" imgH="304560" progId="Equation.3">
                          <p:embed/>
                          <p:pic>
                            <p:nvPicPr>
                              <p:cNvPr id="0" name="Object 2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056" y="1392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08923" name="Object 27"/>
                  <p:cNvGraphicFramePr>
                    <a:graphicFrameLocks noChangeAspect="1"/>
                  </p:cNvGraphicFramePr>
                  <p:nvPr/>
                </p:nvGraphicFramePr>
                <p:xfrm>
                  <a:off x="5056" y="1392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267" name="Equation" r:id="rId7" imgW="279360" imgH="304560" progId="Equation.3">
                          <p:embed/>
                        </p:oleObj>
                      </mc:Choice>
                      <mc:Fallback>
                        <p:oleObj name="Equation" r:id="rId7" imgW="279360" imgH="304560" progId="Equation.3">
                          <p:embed/>
                          <p:pic>
                            <p:nvPicPr>
                              <p:cNvPr id="0" name="Object 2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056" y="1392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208924" name="Group 28"/>
            <p:cNvGrpSpPr>
              <a:grpSpLocks/>
            </p:cNvGrpSpPr>
            <p:nvPr/>
          </p:nvGrpSpPr>
          <p:grpSpPr bwMode="auto">
            <a:xfrm>
              <a:off x="8701378" y="3490912"/>
              <a:ext cx="1373187" cy="520700"/>
              <a:chOff x="4543" y="1784"/>
              <a:chExt cx="865" cy="328"/>
            </a:xfrm>
          </p:grpSpPr>
          <p:sp>
            <p:nvSpPr>
              <p:cNvPr id="208925" name="Line 29"/>
              <p:cNvSpPr>
                <a:spLocks noChangeShapeType="1"/>
              </p:cNvSpPr>
              <p:nvPr/>
            </p:nvSpPr>
            <p:spPr bwMode="auto">
              <a:xfrm>
                <a:off x="4543" y="1784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8926" name="Object 30"/>
                  <p:cNvGraphicFramePr>
                    <a:graphicFrameLocks noChangeAspect="1"/>
                  </p:cNvGraphicFramePr>
                  <p:nvPr/>
                </p:nvGraphicFramePr>
                <p:xfrm>
                  <a:off x="5232" y="1920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660" name="Equation" r:id="rId9" imgW="279360" imgH="304560" progId="Equation.3">
                          <p:embed/>
                        </p:oleObj>
                      </mc:Choice>
                      <mc:Fallback>
                        <p:oleObj name="Equation" r:id="rId9" imgW="279360" imgH="304560" progId="Equation.3">
                          <p:embed/>
                          <p:pic>
                            <p:nvPicPr>
                              <p:cNvPr id="0" name="Object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32" y="1920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08926" name="Object 30"/>
                  <p:cNvGraphicFramePr>
                    <a:graphicFrameLocks noChangeAspect="1"/>
                  </p:cNvGraphicFramePr>
                  <p:nvPr/>
                </p:nvGraphicFramePr>
                <p:xfrm>
                  <a:off x="5232" y="1920"/>
                  <a:ext cx="176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268" name="Equation" r:id="rId11" imgW="279360" imgH="304560" progId="Equation.3">
                          <p:embed/>
                        </p:oleObj>
                      </mc:Choice>
                      <mc:Fallback>
                        <p:oleObj name="Equation" r:id="rId11" imgW="279360" imgH="304560" progId="Equation.3">
                          <p:embed/>
                          <p:pic>
                            <p:nvPicPr>
                              <p:cNvPr id="0" name="Object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32" y="1920"/>
                                <a:ext cx="176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208928" name="Group 32"/>
            <p:cNvGrpSpPr>
              <a:grpSpLocks/>
            </p:cNvGrpSpPr>
            <p:nvPr/>
          </p:nvGrpSpPr>
          <p:grpSpPr bwMode="auto">
            <a:xfrm>
              <a:off x="8728365" y="3325812"/>
              <a:ext cx="582613" cy="317500"/>
              <a:chOff x="4560" y="1680"/>
              <a:chExt cx="367" cy="200"/>
            </a:xfrm>
          </p:grpSpPr>
          <p:sp>
            <p:nvSpPr>
              <p:cNvPr id="208929" name="Arc 33"/>
              <p:cNvSpPr>
                <a:spLocks/>
              </p:cNvSpPr>
              <p:nvPr/>
            </p:nvSpPr>
            <p:spPr bwMode="auto">
              <a:xfrm>
                <a:off x="4560" y="1699"/>
                <a:ext cx="175" cy="144"/>
              </a:xfrm>
              <a:custGeom>
                <a:avLst/>
                <a:gdLst>
                  <a:gd name="G0" fmla="+- 0 0 0"/>
                  <a:gd name="G1" fmla="+- 8263 0 0"/>
                  <a:gd name="G2" fmla="+- 21600 0 0"/>
                  <a:gd name="T0" fmla="*/ 19957 w 21600"/>
                  <a:gd name="T1" fmla="*/ 0 h 17815"/>
                  <a:gd name="T2" fmla="*/ 19373 w 21600"/>
                  <a:gd name="T3" fmla="*/ 17815 h 17815"/>
                  <a:gd name="T4" fmla="*/ 0 w 21600"/>
                  <a:gd name="T5" fmla="*/ 8263 h 17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7815" fill="none" extrusionOk="0">
                    <a:moveTo>
                      <a:pt x="19957" y="-1"/>
                    </a:moveTo>
                    <a:cubicBezTo>
                      <a:pt x="21041" y="2619"/>
                      <a:pt x="21600" y="5427"/>
                      <a:pt x="21600" y="8263"/>
                    </a:cubicBezTo>
                    <a:cubicBezTo>
                      <a:pt x="21600" y="11575"/>
                      <a:pt x="20838" y="14843"/>
                      <a:pt x="19373" y="17815"/>
                    </a:cubicBezTo>
                  </a:path>
                  <a:path w="21600" h="17815" stroke="0" extrusionOk="0">
                    <a:moveTo>
                      <a:pt x="19957" y="-1"/>
                    </a:moveTo>
                    <a:cubicBezTo>
                      <a:pt x="21041" y="2619"/>
                      <a:pt x="21600" y="5427"/>
                      <a:pt x="21600" y="8263"/>
                    </a:cubicBezTo>
                    <a:cubicBezTo>
                      <a:pt x="21600" y="11575"/>
                      <a:pt x="20838" y="14843"/>
                      <a:pt x="19373" y="17815"/>
                    </a:cubicBezTo>
                    <a:lnTo>
                      <a:pt x="0" y="8263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8930" name="Object 34"/>
                  <p:cNvGraphicFramePr>
                    <a:graphicFrameLocks noChangeAspect="1"/>
                  </p:cNvGraphicFramePr>
                  <p:nvPr/>
                </p:nvGraphicFramePr>
                <p:xfrm>
                  <a:off x="4759" y="1680"/>
                  <a:ext cx="168" cy="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661" name="Equation" r:id="rId13" imgW="266400" imgH="317160" progId="Equation.3">
                          <p:embed/>
                        </p:oleObj>
                      </mc:Choice>
                      <mc:Fallback>
                        <p:oleObj name="Equation" r:id="rId13" imgW="266400" imgH="317160" progId="Equation.3">
                          <p:embed/>
                          <p:pic>
                            <p:nvPicPr>
                              <p:cNvPr id="0" name="Object 3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759" y="1680"/>
                                <a:ext cx="168" cy="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08930" name="Object 34"/>
                  <p:cNvGraphicFramePr>
                    <a:graphicFrameLocks noChangeAspect="1"/>
                  </p:cNvGraphicFramePr>
                  <p:nvPr/>
                </p:nvGraphicFramePr>
                <p:xfrm>
                  <a:off x="4759" y="1680"/>
                  <a:ext cx="168" cy="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269" name="Equation" r:id="rId15" imgW="266400" imgH="317160" progId="Equation.3">
                          <p:embed/>
                        </p:oleObj>
                      </mc:Choice>
                      <mc:Fallback>
                        <p:oleObj name="Equation" r:id="rId15" imgW="266400" imgH="317160" progId="Equation.3">
                          <p:embed/>
                          <p:pic>
                            <p:nvPicPr>
                              <p:cNvPr id="0" name="Object 3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grayscl/>
                                <a:biLevel thresh="50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759" y="1680"/>
                                <a:ext cx="168" cy="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8293887" y="3319130"/>
                  <a:ext cx="5384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3887" y="3319130"/>
                  <a:ext cx="538417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62490" y="2765268"/>
                <a:ext cx="88424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给定非零向量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m:rPr>
                        <m:nor/>
                      </m:rPr>
                      <a:rPr lang="en-US" altLang="zh-CN" sz="2400" b="1" dirty="0">
                        <a:solidFill>
                          <a:prstClr val="black"/>
                        </a:solidFill>
                      </a:rPr>
                      <m:t>,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m:rPr>
                        <m:nor/>
                      </m:rPr>
                      <a:rPr lang="en-US" altLang="zh-CN" sz="2400" b="1" dirty="0">
                        <a:solidFill>
                          <a:prstClr val="black"/>
                        </a:solidFill>
                      </a:rPr>
                      <m:t>,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的夹角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400" dirty="0" smtClean="0"/>
                  <a:t>为向量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的</a:t>
                </a:r>
                <a:r>
                  <a:rPr kumimoji="1" lang="zh-CN" altLang="en-US" sz="2400" b="1" dirty="0" smtClean="0">
                    <a:solidFill>
                      <a:srgbClr val="ED7D31"/>
                    </a:solidFill>
                    <a:latin typeface="宋体" panose="02010600030101010101" pitchFamily="2" charset="-122"/>
                  </a:rPr>
                  <a:t>方向角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。</a:t>
                </a:r>
                <a:r>
                  <a:rPr lang="zh-CN" altLang="en-US" sz="2400" dirty="0"/>
                  <a:t>方向角的余弦称为向量的</a:t>
                </a:r>
                <a:r>
                  <a:rPr kumimoji="1" lang="zh-CN" altLang="en-US" sz="2400" b="1" dirty="0" smtClean="0">
                    <a:solidFill>
                      <a:srgbClr val="ED7D31"/>
                    </a:solidFill>
                    <a:latin typeface="宋体" panose="02010600030101010101" pitchFamily="2" charset="-122"/>
                  </a:rPr>
                  <a:t>方向余弦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90" y="2765268"/>
                <a:ext cx="8842455" cy="830997"/>
              </a:xfrm>
              <a:prstGeom prst="rect">
                <a:avLst/>
              </a:prstGeom>
              <a:blipFill>
                <a:blip r:embed="rId20"/>
                <a:stretch>
                  <a:fillRect l="-1103" t="-9559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84565" y="3602699"/>
                <a:ext cx="1594667" cy="622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65" y="3602699"/>
                <a:ext cx="1594667" cy="6225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8870742" y="3698569"/>
            <a:ext cx="2374900" cy="2008188"/>
            <a:chOff x="8870742" y="3698569"/>
            <a:chExt cx="2374900" cy="2008188"/>
          </a:xfrm>
        </p:grpSpPr>
        <p:grpSp>
          <p:nvGrpSpPr>
            <p:cNvPr id="208900" name="Group 4"/>
            <p:cNvGrpSpPr>
              <a:grpSpLocks/>
            </p:cNvGrpSpPr>
            <p:nvPr/>
          </p:nvGrpSpPr>
          <p:grpSpPr bwMode="auto">
            <a:xfrm>
              <a:off x="8870742" y="3698569"/>
              <a:ext cx="2374900" cy="2008188"/>
              <a:chOff x="4032" y="2640"/>
              <a:chExt cx="1496" cy="126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890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4261" y="3352"/>
                  <a:ext cx="134" cy="15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662" name="Equation" r:id="rId22" imgW="215640" imgH="241200" progId="Equation.3">
                          <p:embed/>
                        </p:oleObj>
                      </mc:Choice>
                      <mc:Fallback>
                        <p:oleObj name="Equation" r:id="rId22" imgW="215640" imgH="241200" progId="Equation.3">
                          <p:embed/>
                          <p:pic>
                            <p:nvPicPr>
                              <p:cNvPr id="0" name="Object 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3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1" y="3352"/>
                                <a:ext cx="134" cy="15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0890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4261" y="3352"/>
                  <a:ext cx="134" cy="15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09270" name="Equation" r:id="rId24" imgW="215640" imgH="241200" progId="Equation.3">
                          <p:embed/>
                        </p:oleObj>
                      </mc:Choice>
                      <mc:Fallback>
                        <p:oleObj name="Equation" r:id="rId24" imgW="215640" imgH="241200" progId="Equation.3">
                          <p:embed/>
                          <p:pic>
                            <p:nvPicPr>
                              <p:cNvPr id="0" name="Object 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1" y="3352"/>
                                <a:ext cx="134" cy="15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grpSp>
            <p:nvGrpSpPr>
              <p:cNvPr id="208902" name="Group 6"/>
              <p:cNvGrpSpPr>
                <a:grpSpLocks/>
              </p:cNvGrpSpPr>
              <p:nvPr/>
            </p:nvGrpSpPr>
            <p:grpSpPr bwMode="auto">
              <a:xfrm>
                <a:off x="4032" y="2640"/>
                <a:ext cx="1496" cy="1265"/>
                <a:chOff x="4032" y="2640"/>
                <a:chExt cx="1496" cy="1265"/>
              </a:xfrm>
            </p:grpSpPr>
            <p:sp>
              <p:nvSpPr>
                <p:cNvPr id="20890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4409" y="2640"/>
                  <a:ext cx="0" cy="7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08904" name="Object 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376" y="3504"/>
                    <a:ext cx="152" cy="2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663" name="Equation" r:id="rId26" imgW="241200" imgH="317160" progId="Equation.3">
                            <p:embed/>
                          </p:oleObj>
                        </mc:Choice>
                        <mc:Fallback>
                          <p:oleObj name="Equation" r:id="rId26" imgW="241200" imgH="317160" progId="Equation.3">
                            <p:embed/>
                            <p:pic>
                              <p:nvPicPr>
                                <p:cNvPr id="0" name="Object 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7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376" y="3504"/>
                                  <a:ext cx="152" cy="20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08904" name="Object 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376" y="3504"/>
                    <a:ext cx="152" cy="2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271" name="Equation" r:id="rId28" imgW="241200" imgH="317160" progId="Equation.3">
                            <p:embed/>
                          </p:oleObj>
                        </mc:Choice>
                        <mc:Fallback>
                          <p:oleObj name="Equation" r:id="rId28" imgW="241200" imgH="317160" progId="Equation.3">
                            <p:embed/>
                            <p:pic>
                              <p:nvPicPr>
                                <p:cNvPr id="0" name="Object 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9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376" y="3504"/>
                                  <a:ext cx="152" cy="20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08905" name="Object 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224" y="2688"/>
                    <a:ext cx="136" cy="13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664" name="Equation" r:id="rId30" imgW="215640" imgH="215640" progId="Equation.3">
                            <p:embed/>
                          </p:oleObj>
                        </mc:Choice>
                        <mc:Fallback>
                          <p:oleObj name="Equation" r:id="rId30" imgW="215640" imgH="215640" progId="Equation.3">
                            <p:embed/>
                            <p:pic>
                              <p:nvPicPr>
                                <p:cNvPr id="0" name="Object 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1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224" y="2688"/>
                                  <a:ext cx="136" cy="13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08905" name="Object 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224" y="2688"/>
                    <a:ext cx="136" cy="13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272" name="Equation" r:id="rId32" imgW="215640" imgH="215640" progId="Equation.3">
                            <p:embed/>
                          </p:oleObj>
                        </mc:Choice>
                        <mc:Fallback>
                          <p:oleObj name="Equation" r:id="rId32" imgW="215640" imgH="215640" progId="Equation.3">
                            <p:embed/>
                            <p:pic>
                              <p:nvPicPr>
                                <p:cNvPr id="0" name="Object 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224" y="2688"/>
                                  <a:ext cx="136" cy="13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208906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409" y="3439"/>
                  <a:ext cx="111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208907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4032" y="3439"/>
                  <a:ext cx="377" cy="42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08908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42" y="3752"/>
                    <a:ext cx="145" cy="15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665" name="Equation" r:id="rId34" imgW="228600" imgH="241200" progId="Equation.3">
                            <p:embed/>
                          </p:oleObj>
                        </mc:Choice>
                        <mc:Fallback>
                          <p:oleObj name="Equation" r:id="rId34" imgW="228600" imgH="241200" progId="Equation.3">
                            <p:embed/>
                            <p:pic>
                              <p:nvPicPr>
                                <p:cNvPr id="0" name="Object 1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5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142" y="3752"/>
                                  <a:ext cx="145" cy="15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08908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42" y="3752"/>
                    <a:ext cx="145" cy="15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09273" name="Equation" r:id="rId36" imgW="228600" imgH="241200" progId="Equation.3">
                            <p:embed/>
                          </p:oleObj>
                        </mc:Choice>
                        <mc:Fallback>
                          <p:oleObj name="Equation" r:id="rId36" imgW="228600" imgH="241200" progId="Equation.3">
                            <p:embed/>
                            <p:pic>
                              <p:nvPicPr>
                                <p:cNvPr id="0" name="Object 1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142" y="3752"/>
                                  <a:ext cx="145" cy="15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</p:grpSp>
        <p:sp>
          <p:nvSpPr>
            <p:cNvPr id="208909" name="AutoShape 13"/>
            <p:cNvSpPr>
              <a:spLocks noChangeArrowheads="1"/>
            </p:cNvSpPr>
            <p:nvPr/>
          </p:nvSpPr>
          <p:spPr bwMode="auto">
            <a:xfrm>
              <a:off x="9175543" y="4147832"/>
              <a:ext cx="1744663" cy="1147762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folHlink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66CC">
                      <a:alpha val="50000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8941" name="Arc 45"/>
            <p:cNvSpPr>
              <a:spLocks/>
            </p:cNvSpPr>
            <p:nvPr/>
          </p:nvSpPr>
          <p:spPr bwMode="auto">
            <a:xfrm>
              <a:off x="9400844" y="4851091"/>
              <a:ext cx="277813" cy="239712"/>
            </a:xfrm>
            <a:custGeom>
              <a:avLst/>
              <a:gdLst>
                <a:gd name="G0" fmla="+- 13640 0 0"/>
                <a:gd name="G1" fmla="+- 9040 0 0"/>
                <a:gd name="G2" fmla="+- 21600 0 0"/>
                <a:gd name="T0" fmla="*/ 33258 w 35240"/>
                <a:gd name="T1" fmla="*/ 0 h 30640"/>
                <a:gd name="T2" fmla="*/ 0 w 35240"/>
                <a:gd name="T3" fmla="*/ 25788 h 30640"/>
                <a:gd name="T4" fmla="*/ 13640 w 35240"/>
                <a:gd name="T5" fmla="*/ 9040 h 30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240" h="30640" fill="none" extrusionOk="0">
                  <a:moveTo>
                    <a:pt x="33257" y="0"/>
                  </a:moveTo>
                  <a:cubicBezTo>
                    <a:pt x="34563" y="2834"/>
                    <a:pt x="35240" y="5918"/>
                    <a:pt x="35240" y="9040"/>
                  </a:cubicBezTo>
                  <a:cubicBezTo>
                    <a:pt x="35240" y="20969"/>
                    <a:pt x="25569" y="30640"/>
                    <a:pt x="13640" y="30640"/>
                  </a:cubicBezTo>
                  <a:cubicBezTo>
                    <a:pt x="8670" y="30639"/>
                    <a:pt x="3853" y="28926"/>
                    <a:pt x="-1" y="25788"/>
                  </a:cubicBezTo>
                </a:path>
                <a:path w="35240" h="30640" stroke="0" extrusionOk="0">
                  <a:moveTo>
                    <a:pt x="33257" y="0"/>
                  </a:moveTo>
                  <a:cubicBezTo>
                    <a:pt x="34563" y="2834"/>
                    <a:pt x="35240" y="5918"/>
                    <a:pt x="35240" y="9040"/>
                  </a:cubicBezTo>
                  <a:cubicBezTo>
                    <a:pt x="35240" y="20969"/>
                    <a:pt x="25569" y="30640"/>
                    <a:pt x="13640" y="30640"/>
                  </a:cubicBezTo>
                  <a:cubicBezTo>
                    <a:pt x="8670" y="30639"/>
                    <a:pt x="3853" y="28926"/>
                    <a:pt x="-1" y="25788"/>
                  </a:cubicBezTo>
                  <a:lnTo>
                    <a:pt x="13640" y="9040"/>
                  </a:lnTo>
                  <a:close/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8943" name="Line 47"/>
            <p:cNvSpPr>
              <a:spLocks noChangeShapeType="1"/>
            </p:cNvSpPr>
            <p:nvPr/>
          </p:nvSpPr>
          <p:spPr bwMode="auto">
            <a:xfrm flipV="1">
              <a:off x="9478756" y="4411358"/>
              <a:ext cx="1144587" cy="555625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8946" name="Arc 50"/>
            <p:cNvSpPr>
              <a:spLocks/>
            </p:cNvSpPr>
            <p:nvPr/>
          </p:nvSpPr>
          <p:spPr bwMode="auto">
            <a:xfrm>
              <a:off x="9739106" y="4754256"/>
              <a:ext cx="171450" cy="207963"/>
            </a:xfrm>
            <a:custGeom>
              <a:avLst/>
              <a:gdLst>
                <a:gd name="G0" fmla="+- 0 0 0"/>
                <a:gd name="G1" fmla="+- 12030 0 0"/>
                <a:gd name="G2" fmla="+- 21600 0 0"/>
                <a:gd name="T0" fmla="*/ 17940 w 21600"/>
                <a:gd name="T1" fmla="*/ 0 h 26312"/>
                <a:gd name="T2" fmla="*/ 16205 w 21600"/>
                <a:gd name="T3" fmla="*/ 26312 h 26312"/>
                <a:gd name="T4" fmla="*/ 0 w 21600"/>
                <a:gd name="T5" fmla="*/ 12030 h 26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6312" fill="none" extrusionOk="0">
                  <a:moveTo>
                    <a:pt x="17939" y="0"/>
                  </a:moveTo>
                  <a:cubicBezTo>
                    <a:pt x="20325" y="3558"/>
                    <a:pt x="21600" y="7745"/>
                    <a:pt x="21600" y="12030"/>
                  </a:cubicBezTo>
                  <a:cubicBezTo>
                    <a:pt x="21600" y="17288"/>
                    <a:pt x="19681" y="22366"/>
                    <a:pt x="16204" y="26311"/>
                  </a:cubicBezTo>
                </a:path>
                <a:path w="21600" h="26312" stroke="0" extrusionOk="0">
                  <a:moveTo>
                    <a:pt x="17939" y="0"/>
                  </a:moveTo>
                  <a:cubicBezTo>
                    <a:pt x="20325" y="3558"/>
                    <a:pt x="21600" y="7745"/>
                    <a:pt x="21600" y="12030"/>
                  </a:cubicBezTo>
                  <a:cubicBezTo>
                    <a:pt x="21600" y="17288"/>
                    <a:pt x="19681" y="22366"/>
                    <a:pt x="16204" y="26311"/>
                  </a:cubicBezTo>
                  <a:lnTo>
                    <a:pt x="0" y="1203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8948" name="Arc 52"/>
            <p:cNvSpPr>
              <a:spLocks/>
            </p:cNvSpPr>
            <p:nvPr/>
          </p:nvSpPr>
          <p:spPr bwMode="auto">
            <a:xfrm>
              <a:off x="9477173" y="4711394"/>
              <a:ext cx="239713" cy="2825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8242"/>
                <a:gd name="T1" fmla="*/ 0 h 21600"/>
                <a:gd name="T2" fmla="*/ 18242 w 18242"/>
                <a:gd name="T3" fmla="*/ 10034 h 21600"/>
                <a:gd name="T4" fmla="*/ 0 w 1824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242" h="21600" fill="none" extrusionOk="0">
                  <a:moveTo>
                    <a:pt x="0" y="0"/>
                  </a:moveTo>
                  <a:cubicBezTo>
                    <a:pt x="7397" y="0"/>
                    <a:pt x="14281" y="3785"/>
                    <a:pt x="18242" y="10033"/>
                  </a:cubicBezTo>
                </a:path>
                <a:path w="18242" h="21600" stroke="0" extrusionOk="0">
                  <a:moveTo>
                    <a:pt x="0" y="0"/>
                  </a:moveTo>
                  <a:cubicBezTo>
                    <a:pt x="7397" y="0"/>
                    <a:pt x="14281" y="3785"/>
                    <a:pt x="18242" y="1003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0290828" y="4085560"/>
                  <a:ext cx="4222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8" y="4085560"/>
                  <a:ext cx="422231" cy="461665"/>
                </a:xfrm>
                <a:prstGeom prst="rect">
                  <a:avLst/>
                </a:prstGeom>
                <a:blipFill>
                  <a:blip r:embed="rId38"/>
                  <a:stretch>
                    <a:fillRect t="-17105"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9501263" y="4841867"/>
                  <a:ext cx="4632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263" y="4841867"/>
                  <a:ext cx="463268" cy="46166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9964135" y="4574855"/>
                  <a:ext cx="4648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135" y="4574855"/>
                  <a:ext cx="464871" cy="461665"/>
                </a:xfrm>
                <a:prstGeom prst="rect">
                  <a:avLst/>
                </a:prstGeom>
                <a:blipFill>
                  <a:blip r:embed="rId40"/>
                  <a:stretch>
                    <a:fillRect l="-2632"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9504928" y="4334509"/>
                  <a:ext cx="4397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928" y="4334509"/>
                  <a:ext cx="439799" cy="461665"/>
                </a:xfrm>
                <a:prstGeom prst="rect">
                  <a:avLst/>
                </a:prstGeom>
                <a:blipFill>
                  <a:blip r:embed="rId4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4034357" y="3601371"/>
                <a:ext cx="1594667" cy="622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357" y="3601371"/>
                <a:ext cx="1594667" cy="62254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5956463" y="3600787"/>
                <a:ext cx="1594667" cy="622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63" y="3600787"/>
                <a:ext cx="1594667" cy="6225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70078" y="4292591"/>
                <a:ext cx="38863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78" y="4292591"/>
                <a:ext cx="3886385" cy="461665"/>
              </a:xfrm>
              <a:prstGeom prst="rect">
                <a:avLst/>
              </a:prstGeom>
              <a:blipFill>
                <a:blip r:embed="rId4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31208" y="4774304"/>
                <a:ext cx="6273320" cy="69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（方向）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208" y="4774304"/>
                <a:ext cx="6273320" cy="692434"/>
              </a:xfrm>
              <a:prstGeom prst="rect">
                <a:avLst/>
              </a:prstGeom>
              <a:blipFill>
                <a:blip r:embed="rId45"/>
                <a:stretch>
                  <a:fillRect r="-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2112378" y="546386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很重要！！！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98484" y="5640082"/>
            <a:ext cx="2510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0000FF"/>
                </a:solidFill>
              </a:rPr>
              <a:t>（二维？</a:t>
            </a:r>
            <a:r>
              <a:rPr lang="en-US" altLang="zh-CN" sz="2400" dirty="0" smtClean="0">
                <a:solidFill>
                  <a:srgbClr val="0000FF"/>
                </a:solidFill>
              </a:rPr>
              <a:t>n</a:t>
            </a:r>
            <a:r>
              <a:rPr lang="zh-CN" altLang="en-US" sz="2400" dirty="0" smtClean="0">
                <a:solidFill>
                  <a:srgbClr val="0000FF"/>
                </a:solidFill>
              </a:rPr>
              <a:t>维？）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1" grpId="0" build="p" autoUpdateAnimBg="0"/>
      <p:bldP spid="208958" grpId="0"/>
      <p:bldP spid="8" grpId="0"/>
      <p:bldP spid="9" grpId="0"/>
      <p:bldP spid="83" grpId="0"/>
      <p:bldP spid="84" grpId="0"/>
      <p:bldP spid="15" grpId="0"/>
      <p:bldP spid="16" grpId="0"/>
      <p:bldP spid="1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1452995" y="442915"/>
            <a:ext cx="75912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accent2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7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10953" name="Text Box 9"/>
          <p:cNvSpPr txBox="1">
            <a:spLocks noChangeArrowheads="1"/>
          </p:cNvSpPr>
          <p:nvPr/>
        </p:nvSpPr>
        <p:spPr bwMode="auto">
          <a:xfrm>
            <a:off x="1452995" y="1172164"/>
            <a:ext cx="771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B76FC-9B97-49FA-87AA-12456E8E49FC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25652" y="480444"/>
                <a:ext cx="9879371" cy="527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已知两点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，计算向量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的模、方向余弦和方向角。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652" y="480444"/>
                <a:ext cx="9879371" cy="527260"/>
              </a:xfrm>
              <a:prstGeom prst="rect">
                <a:avLst/>
              </a:prstGeom>
              <a:blipFill>
                <a:blip r:embed="rId2"/>
                <a:stretch>
                  <a:fillRect l="-988" t="-5814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03716" y="1148567"/>
                <a:ext cx="2698752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−1,1,−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716" y="1148567"/>
                <a:ext cx="2698752" cy="53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819360" y="1148566"/>
                <a:ext cx="3284489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1+1+2</m:t>
                          </m:r>
                        </m:e>
                      </m:ra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60" y="1148566"/>
                <a:ext cx="3284489" cy="538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03716" y="1786228"/>
                <a:ext cx="5825890" cy="759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716" y="1786228"/>
                <a:ext cx="5825890" cy="75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12121" y="2664690"/>
                <a:ext cx="3526415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21" y="2664690"/>
                <a:ext cx="3526415" cy="616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452995" y="3281205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>
                <a:solidFill>
                  <a:srgbClr val="ED7D31"/>
                </a:solidFill>
                <a:ea typeface="黑体" panose="02010609060101010101" pitchFamily="49" charset="-122"/>
              </a:rPr>
              <a:t>8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12120" y="3281204"/>
                <a:ext cx="9407225" cy="95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位于第一卦限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向径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轴的夹角分别是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，且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 </a:t>
                </a:r>
              </a:p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求点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的坐标。</a:t>
                </a:r>
                <a:endParaRPr lang="en-US" altLang="zh-CN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20" y="3281204"/>
                <a:ext cx="9407225" cy="953466"/>
              </a:xfrm>
              <a:prstGeom prst="rect">
                <a:avLst/>
              </a:prstGeom>
              <a:blipFill>
                <a:blip r:embed="rId7"/>
                <a:stretch>
                  <a:fillRect l="-1037" t="-3185" r="-2592" b="-11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1452995" y="4229043"/>
            <a:ext cx="771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12119" y="4089518"/>
                <a:ext cx="6420219" cy="12023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sz="2400" dirty="0" smtClean="0">
                        <a:latin typeface="宋体" panose="02010600030101010101" pitchFamily="2" charset="-122"/>
                      </a:rPr>
                      <m:t>因点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上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半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空间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所以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ra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19" y="4089518"/>
                <a:ext cx="6420219" cy="1202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24520" y="5215969"/>
                <a:ext cx="7514173" cy="760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𝑂𝐴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𝑂𝐴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20" y="5215969"/>
                <a:ext cx="7514173" cy="7600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3" grpId="0" autoUpdateAnimBg="0"/>
      <p:bldP spid="4" grpId="0"/>
      <p:bldP spid="37" grpId="0"/>
      <p:bldP spid="6" grpId="0"/>
      <p:bldP spid="7" grpId="0"/>
      <p:bldP spid="8" grpId="0"/>
      <p:bldP spid="9" grpId="0"/>
      <p:bldP spid="43" grpId="0" autoUpdateAnimBg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" name="Rectangle 44"/>
          <p:cNvSpPr>
            <a:spLocks noChangeArrowheads="1"/>
          </p:cNvSpPr>
          <p:nvPr/>
        </p:nvSpPr>
        <p:spPr bwMode="auto">
          <a:xfrm>
            <a:off x="1612611" y="500641"/>
            <a:ext cx="29238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向量在轴上的</a:t>
            </a: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投影</a:t>
            </a:r>
            <a:endParaRPr kumimoji="1"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972875" y="1916534"/>
            <a:ext cx="3573967" cy="2026808"/>
            <a:chOff x="6958013" y="2255838"/>
            <a:chExt cx="4922837" cy="2771775"/>
          </a:xfrm>
        </p:grpSpPr>
        <p:sp>
          <p:nvSpPr>
            <p:cNvPr id="4" name="椭圆 3"/>
            <p:cNvSpPr/>
            <p:nvPr/>
          </p:nvSpPr>
          <p:spPr>
            <a:xfrm>
              <a:off x="7482840" y="3497580"/>
              <a:ext cx="88530" cy="7623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0163658" y="2925738"/>
              <a:ext cx="88530" cy="76230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300913" y="2333625"/>
              <a:ext cx="1008062" cy="2693988"/>
              <a:chOff x="7300913" y="2333625"/>
              <a:chExt cx="1008062" cy="2693988"/>
            </a:xfrm>
          </p:grpSpPr>
          <p:sp>
            <p:nvSpPr>
              <p:cNvPr id="7" name="Freeform 183"/>
              <p:cNvSpPr>
                <a:spLocks/>
              </p:cNvSpPr>
              <p:nvPr/>
            </p:nvSpPr>
            <p:spPr bwMode="auto">
              <a:xfrm>
                <a:off x="7300913" y="2333625"/>
                <a:ext cx="1008062" cy="2693988"/>
              </a:xfrm>
              <a:custGeom>
                <a:avLst/>
                <a:gdLst>
                  <a:gd name="T0" fmla="*/ 0 w 635"/>
                  <a:gd name="T1" fmla="*/ 1697 h 1697"/>
                  <a:gd name="T2" fmla="*/ 0 w 635"/>
                  <a:gd name="T3" fmla="*/ 531 h 1697"/>
                  <a:gd name="T4" fmla="*/ 635 w 635"/>
                  <a:gd name="T5" fmla="*/ 0 h 1697"/>
                  <a:gd name="T6" fmla="*/ 635 w 635"/>
                  <a:gd name="T7" fmla="*/ 1189 h 1697"/>
                  <a:gd name="T8" fmla="*/ 0 w 635"/>
                  <a:gd name="T9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1697">
                    <a:moveTo>
                      <a:pt x="0" y="1697"/>
                    </a:moveTo>
                    <a:lnTo>
                      <a:pt x="0" y="531"/>
                    </a:lnTo>
                    <a:lnTo>
                      <a:pt x="635" y="0"/>
                    </a:lnTo>
                    <a:lnTo>
                      <a:pt x="635" y="1189"/>
                    </a:lnTo>
                    <a:lnTo>
                      <a:pt x="0" y="169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Freeform 184"/>
              <p:cNvSpPr>
                <a:spLocks/>
              </p:cNvSpPr>
              <p:nvPr/>
            </p:nvSpPr>
            <p:spPr bwMode="auto">
              <a:xfrm>
                <a:off x="7300913" y="2333625"/>
                <a:ext cx="1008062" cy="2693988"/>
              </a:xfrm>
              <a:custGeom>
                <a:avLst/>
                <a:gdLst>
                  <a:gd name="T0" fmla="*/ 0 w 635"/>
                  <a:gd name="T1" fmla="*/ 1697 h 1697"/>
                  <a:gd name="T2" fmla="*/ 0 w 635"/>
                  <a:gd name="T3" fmla="*/ 531 h 1697"/>
                  <a:gd name="T4" fmla="*/ 635 w 635"/>
                  <a:gd name="T5" fmla="*/ 0 h 1697"/>
                  <a:gd name="T6" fmla="*/ 635 w 635"/>
                  <a:gd name="T7" fmla="*/ 1189 h 1697"/>
                  <a:gd name="T8" fmla="*/ 0 w 635"/>
                  <a:gd name="T9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1697">
                    <a:moveTo>
                      <a:pt x="0" y="1697"/>
                    </a:moveTo>
                    <a:lnTo>
                      <a:pt x="0" y="531"/>
                    </a:lnTo>
                    <a:lnTo>
                      <a:pt x="635" y="0"/>
                    </a:lnTo>
                    <a:lnTo>
                      <a:pt x="635" y="1189"/>
                    </a:lnTo>
                    <a:lnTo>
                      <a:pt x="0" y="1697"/>
                    </a:lnTo>
                    <a:close/>
                  </a:path>
                </a:pathLst>
              </a:custGeom>
              <a:noFill/>
              <a:ln w="1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510713" y="2255838"/>
              <a:ext cx="1009650" cy="2701925"/>
              <a:chOff x="9510713" y="2255838"/>
              <a:chExt cx="1009650" cy="2701925"/>
            </a:xfrm>
          </p:grpSpPr>
          <p:sp>
            <p:nvSpPr>
              <p:cNvPr id="10" name="Freeform 185"/>
              <p:cNvSpPr>
                <a:spLocks/>
              </p:cNvSpPr>
              <p:nvPr/>
            </p:nvSpPr>
            <p:spPr bwMode="auto">
              <a:xfrm>
                <a:off x="9510713" y="2255838"/>
                <a:ext cx="1009650" cy="2701925"/>
              </a:xfrm>
              <a:custGeom>
                <a:avLst/>
                <a:gdLst>
                  <a:gd name="T0" fmla="*/ 0 w 636"/>
                  <a:gd name="T1" fmla="*/ 1702 h 1702"/>
                  <a:gd name="T2" fmla="*/ 636 w 636"/>
                  <a:gd name="T3" fmla="*/ 1133 h 1702"/>
                  <a:gd name="T4" fmla="*/ 636 w 636"/>
                  <a:gd name="T5" fmla="*/ 0 h 1702"/>
                  <a:gd name="T6" fmla="*/ 0 w 636"/>
                  <a:gd name="T7" fmla="*/ 536 h 1702"/>
                  <a:gd name="T8" fmla="*/ 0 w 636"/>
                  <a:gd name="T9" fmla="*/ 1702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1702">
                    <a:moveTo>
                      <a:pt x="0" y="1702"/>
                    </a:moveTo>
                    <a:lnTo>
                      <a:pt x="636" y="1133"/>
                    </a:lnTo>
                    <a:lnTo>
                      <a:pt x="636" y="0"/>
                    </a:lnTo>
                    <a:lnTo>
                      <a:pt x="0" y="536"/>
                    </a:lnTo>
                    <a:lnTo>
                      <a:pt x="0" y="170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" name="Freeform 186"/>
              <p:cNvSpPr>
                <a:spLocks/>
              </p:cNvSpPr>
              <p:nvPr/>
            </p:nvSpPr>
            <p:spPr bwMode="auto">
              <a:xfrm>
                <a:off x="9510713" y="2255838"/>
                <a:ext cx="1009650" cy="2701925"/>
              </a:xfrm>
              <a:custGeom>
                <a:avLst/>
                <a:gdLst>
                  <a:gd name="T0" fmla="*/ 0 w 636"/>
                  <a:gd name="T1" fmla="*/ 1702 h 1702"/>
                  <a:gd name="T2" fmla="*/ 636 w 636"/>
                  <a:gd name="T3" fmla="*/ 1133 h 1702"/>
                  <a:gd name="T4" fmla="*/ 636 w 636"/>
                  <a:gd name="T5" fmla="*/ 0 h 1702"/>
                  <a:gd name="T6" fmla="*/ 0 w 636"/>
                  <a:gd name="T7" fmla="*/ 536 h 1702"/>
                  <a:gd name="T8" fmla="*/ 0 w 636"/>
                  <a:gd name="T9" fmla="*/ 1702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1702">
                    <a:moveTo>
                      <a:pt x="0" y="1702"/>
                    </a:moveTo>
                    <a:lnTo>
                      <a:pt x="636" y="1133"/>
                    </a:lnTo>
                    <a:lnTo>
                      <a:pt x="636" y="0"/>
                    </a:lnTo>
                    <a:lnTo>
                      <a:pt x="0" y="536"/>
                    </a:lnTo>
                    <a:lnTo>
                      <a:pt x="0" y="1702"/>
                    </a:lnTo>
                    <a:close/>
                  </a:path>
                </a:pathLst>
              </a:custGeom>
              <a:noFill/>
              <a:ln w="1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958013" y="4019550"/>
              <a:ext cx="4641849" cy="69850"/>
              <a:chOff x="6958013" y="4019550"/>
              <a:chExt cx="4641849" cy="69850"/>
            </a:xfrm>
          </p:grpSpPr>
          <p:sp>
            <p:nvSpPr>
              <p:cNvPr id="13" name="Line 187"/>
              <p:cNvSpPr>
                <a:spLocks noChangeShapeType="1"/>
              </p:cNvSpPr>
              <p:nvPr/>
            </p:nvSpPr>
            <p:spPr bwMode="auto">
              <a:xfrm>
                <a:off x="6958013" y="4054475"/>
                <a:ext cx="4535487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Freeform 188"/>
              <p:cNvSpPr>
                <a:spLocks/>
              </p:cNvSpPr>
              <p:nvPr/>
            </p:nvSpPr>
            <p:spPr bwMode="auto">
              <a:xfrm>
                <a:off x="11468100" y="4019550"/>
                <a:ext cx="131762" cy="69850"/>
              </a:xfrm>
              <a:custGeom>
                <a:avLst/>
                <a:gdLst>
                  <a:gd name="T0" fmla="*/ 0 w 83"/>
                  <a:gd name="T1" fmla="*/ 44 h 44"/>
                  <a:gd name="T2" fmla="*/ 83 w 83"/>
                  <a:gd name="T3" fmla="*/ 22 h 44"/>
                  <a:gd name="T4" fmla="*/ 0 w 83"/>
                  <a:gd name="T5" fmla="*/ 0 h 44"/>
                  <a:gd name="T6" fmla="*/ 0 w 83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44">
                    <a:moveTo>
                      <a:pt x="0" y="44"/>
                    </a:moveTo>
                    <a:lnTo>
                      <a:pt x="83" y="22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5" name="Line 190"/>
            <p:cNvSpPr>
              <a:spLocks noChangeShapeType="1"/>
            </p:cNvSpPr>
            <p:nvPr/>
          </p:nvSpPr>
          <p:spPr bwMode="auto">
            <a:xfrm>
              <a:off x="7615238" y="4062413"/>
              <a:ext cx="0" cy="0"/>
            </a:xfrm>
            <a:prstGeom prst="line">
              <a:avLst/>
            </a:prstGeom>
            <a:noFill/>
            <a:ln w="6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Rectangle 192"/>
            <p:cNvSpPr>
              <a:spLocks noChangeArrowheads="1"/>
            </p:cNvSpPr>
            <p:nvPr/>
          </p:nvSpPr>
          <p:spPr bwMode="auto">
            <a:xfrm>
              <a:off x="7467600" y="3063875"/>
              <a:ext cx="315912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642225" y="4106863"/>
              <a:ext cx="815975" cy="447675"/>
              <a:chOff x="7642225" y="4106863"/>
              <a:chExt cx="815975" cy="447675"/>
            </a:xfrm>
          </p:grpSpPr>
          <p:sp>
            <p:nvSpPr>
              <p:cNvPr id="18" name="Rectangle 193"/>
              <p:cNvSpPr>
                <a:spLocks noChangeArrowheads="1"/>
              </p:cNvSpPr>
              <p:nvPr/>
            </p:nvSpPr>
            <p:spPr bwMode="auto">
              <a:xfrm>
                <a:off x="7642225" y="4106863"/>
                <a:ext cx="315912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500" i="1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A</a:t>
                </a:r>
                <a:endParaRPr lang="zh-CN" altLang="zh-CN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9" name="Rectangle 194"/>
              <p:cNvSpPr>
                <a:spLocks noChangeArrowheads="1"/>
              </p:cNvSpPr>
              <p:nvPr/>
            </p:nvSpPr>
            <p:spPr bwMode="auto">
              <a:xfrm>
                <a:off x="7835900" y="4106863"/>
                <a:ext cx="622300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2500">
                    <a:solidFill>
                      <a:srgbClr val="000000"/>
                    </a:solidFill>
                    <a:latin typeface="Adobe 宋体 Std L" pitchFamily="18" charset="-122"/>
                    <a:ea typeface="Adobe 宋体 Std L" pitchFamily="18" charset="-122"/>
                    <a:cs typeface="宋体" pitchFamily="2" charset="-122"/>
                  </a:rPr>
                  <a:t>＇</a:t>
                </a:r>
                <a:endParaRPr lang="zh-CN" altLang="en-US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756775" y="4124325"/>
              <a:ext cx="815975" cy="447675"/>
              <a:chOff x="9756775" y="4124325"/>
              <a:chExt cx="815975" cy="447675"/>
            </a:xfrm>
          </p:grpSpPr>
          <p:sp>
            <p:nvSpPr>
              <p:cNvPr id="21" name="Rectangle 195"/>
              <p:cNvSpPr>
                <a:spLocks noChangeArrowheads="1"/>
              </p:cNvSpPr>
              <p:nvPr/>
            </p:nvSpPr>
            <p:spPr bwMode="auto">
              <a:xfrm>
                <a:off x="9756775" y="4124325"/>
                <a:ext cx="315912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500" i="1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B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2" name="Rectangle 196"/>
              <p:cNvSpPr>
                <a:spLocks noChangeArrowheads="1"/>
              </p:cNvSpPr>
              <p:nvPr/>
            </p:nvSpPr>
            <p:spPr bwMode="auto">
              <a:xfrm>
                <a:off x="9950450" y="4124325"/>
                <a:ext cx="622300" cy="44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2500" dirty="0">
                    <a:solidFill>
                      <a:srgbClr val="000000"/>
                    </a:solidFill>
                    <a:latin typeface="Adobe 宋体 Std L" pitchFamily="18" charset="-122"/>
                    <a:ea typeface="Adobe 宋体 Std L" pitchFamily="18" charset="-122"/>
                    <a:cs typeface="宋体" pitchFamily="2" charset="-122"/>
                  </a:rPr>
                  <a:t>＇</a:t>
                </a:r>
                <a:endParaRPr lang="zh-CN" altLang="en-US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sp>
          <p:nvSpPr>
            <p:cNvPr id="23" name="Rectangle 197"/>
            <p:cNvSpPr>
              <a:spLocks noChangeArrowheads="1"/>
            </p:cNvSpPr>
            <p:nvPr/>
          </p:nvSpPr>
          <p:spPr bwMode="auto">
            <a:xfrm>
              <a:off x="10194925" y="2562225"/>
              <a:ext cx="315912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B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4" name="Rectangle 198"/>
            <p:cNvSpPr>
              <a:spLocks noChangeArrowheads="1"/>
            </p:cNvSpPr>
            <p:nvPr/>
          </p:nvSpPr>
          <p:spPr bwMode="auto">
            <a:xfrm>
              <a:off x="11599863" y="3827463"/>
              <a:ext cx="280987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u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529448" y="2940050"/>
              <a:ext cx="2692464" cy="585778"/>
              <a:chOff x="7529448" y="2940050"/>
              <a:chExt cx="2692464" cy="585778"/>
            </a:xfrm>
          </p:grpSpPr>
          <p:sp>
            <p:nvSpPr>
              <p:cNvPr id="26" name="Freeform 191"/>
              <p:cNvSpPr>
                <a:spLocks/>
              </p:cNvSpPr>
              <p:nvPr/>
            </p:nvSpPr>
            <p:spPr bwMode="auto">
              <a:xfrm>
                <a:off x="10090150" y="2940050"/>
                <a:ext cx="131762" cy="69850"/>
              </a:xfrm>
              <a:custGeom>
                <a:avLst/>
                <a:gdLst>
                  <a:gd name="T0" fmla="*/ 5 w 83"/>
                  <a:gd name="T1" fmla="*/ 44 h 44"/>
                  <a:gd name="T2" fmla="*/ 83 w 83"/>
                  <a:gd name="T3" fmla="*/ 5 h 44"/>
                  <a:gd name="T4" fmla="*/ 0 w 83"/>
                  <a:gd name="T5" fmla="*/ 0 h 44"/>
                  <a:gd name="T6" fmla="*/ 5 w 83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44">
                    <a:moveTo>
                      <a:pt x="5" y="44"/>
                    </a:moveTo>
                    <a:lnTo>
                      <a:pt x="83" y="5"/>
                    </a:lnTo>
                    <a:lnTo>
                      <a:pt x="0" y="0"/>
                    </a:lnTo>
                    <a:lnTo>
                      <a:pt x="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 flipV="1">
                <a:off x="7529448" y="2963853"/>
                <a:ext cx="2589212" cy="56197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28" name="直接连接符 27"/>
            <p:cNvCxnSpPr/>
            <p:nvPr/>
          </p:nvCxnSpPr>
          <p:spPr>
            <a:xfrm>
              <a:off x="7527105" y="3546252"/>
              <a:ext cx="0" cy="52546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>
              <a:off x="10199662" y="2968060"/>
              <a:ext cx="4788" cy="109273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0" name="椭圆 29"/>
            <p:cNvSpPr/>
            <p:nvPr/>
          </p:nvSpPr>
          <p:spPr>
            <a:xfrm>
              <a:off x="7495540" y="3512344"/>
              <a:ext cx="67816" cy="6781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165754" y="2934152"/>
              <a:ext cx="67816" cy="6781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974102" y="991023"/>
                <a:ext cx="9493998" cy="926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如果向量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 的始点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 smtClean="0"/>
                  <a:t> 与终点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 smtClean="0"/>
                  <a:t> 在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 smtClean="0"/>
                  <a:t>轴上的投影分别为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 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轴</m:t>
                    </m:r>
                  </m:oMath>
                </a14:m>
                <a:r>
                  <a:rPr lang="zh-CN" altLang="en-US" sz="2400" dirty="0" smtClean="0"/>
                  <a:t>的正向单位向量为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sub>
                    </m:sSub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，则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数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 smtClean="0"/>
                  <a:t>称为向量在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 smtClean="0"/>
                  <a:t>轴上的投影。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02" y="991023"/>
                <a:ext cx="9493998" cy="926536"/>
              </a:xfrm>
              <a:prstGeom prst="rect">
                <a:avLst/>
              </a:prstGeom>
              <a:blipFill>
                <a:blip r:embed="rId2"/>
                <a:stretch>
                  <a:fillRect l="-1028" t="-2632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991218" y="3052242"/>
                <a:ext cx="232826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18" y="3052242"/>
                <a:ext cx="2328265" cy="517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974102" y="1890070"/>
                <a:ext cx="3042371" cy="5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Prj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02" y="1890070"/>
                <a:ext cx="3042371" cy="586571"/>
              </a:xfrm>
              <a:prstGeom prst="rect">
                <a:avLst/>
              </a:prstGeom>
              <a:blipFill>
                <a:blip r:embed="rId4"/>
                <a:stretch>
                  <a:fillRect l="-3206" t="-3125"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005946" y="3513347"/>
                <a:ext cx="17978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46" y="3513347"/>
                <a:ext cx="1797800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005946" y="4061044"/>
                <a:ext cx="1816459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46" y="4061044"/>
                <a:ext cx="1816459" cy="490840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000651" y="4577703"/>
                <a:ext cx="1767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51" y="4577703"/>
                <a:ext cx="176785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973721" y="2466118"/>
                <a:ext cx="4635756" cy="667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𝐴𝐵</m:t>
                                      </m:r>
                                    </m:e>
                                  </m:acc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2400" dirty="0">
                                          <a:solidFill>
                                            <a:prstClr val="black"/>
                                          </a:solidFill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21" y="2466118"/>
                <a:ext cx="4635756" cy="6671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组合 88"/>
          <p:cNvGrpSpPr/>
          <p:nvPr/>
        </p:nvGrpSpPr>
        <p:grpSpPr>
          <a:xfrm>
            <a:off x="7970982" y="4285673"/>
            <a:ext cx="3761147" cy="2244955"/>
            <a:chOff x="6599238" y="3067050"/>
            <a:chExt cx="4550873" cy="2663826"/>
          </a:xfrm>
        </p:grpSpPr>
        <p:sp>
          <p:nvSpPr>
            <p:cNvPr id="44" name="Freeform 245"/>
            <p:cNvSpPr>
              <a:spLocks/>
            </p:cNvSpPr>
            <p:nvPr/>
          </p:nvSpPr>
          <p:spPr bwMode="auto">
            <a:xfrm>
              <a:off x="6902451" y="3151188"/>
              <a:ext cx="962025" cy="2579688"/>
            </a:xfrm>
            <a:custGeom>
              <a:avLst/>
              <a:gdLst>
                <a:gd name="T0" fmla="*/ 0 w 606"/>
                <a:gd name="T1" fmla="*/ 1625 h 1625"/>
                <a:gd name="T2" fmla="*/ 0 w 606"/>
                <a:gd name="T3" fmla="*/ 505 h 1625"/>
                <a:gd name="T4" fmla="*/ 606 w 606"/>
                <a:gd name="T5" fmla="*/ 0 h 1625"/>
                <a:gd name="T6" fmla="*/ 606 w 606"/>
                <a:gd name="T7" fmla="*/ 1142 h 1625"/>
                <a:gd name="T8" fmla="*/ 0 w 606"/>
                <a:gd name="T9" fmla="*/ 1625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1625">
                  <a:moveTo>
                    <a:pt x="0" y="1625"/>
                  </a:moveTo>
                  <a:lnTo>
                    <a:pt x="0" y="505"/>
                  </a:lnTo>
                  <a:lnTo>
                    <a:pt x="606" y="0"/>
                  </a:lnTo>
                  <a:lnTo>
                    <a:pt x="606" y="1142"/>
                  </a:lnTo>
                  <a:lnTo>
                    <a:pt x="0" y="1625"/>
                  </a:lnTo>
                  <a:close/>
                </a:path>
              </a:pathLst>
            </a:custGeom>
            <a:solidFill>
              <a:srgbClr val="BFBFBF"/>
            </a:solidFill>
            <a:ln w="16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Freeform 246"/>
            <p:cNvSpPr>
              <a:spLocks/>
            </p:cNvSpPr>
            <p:nvPr/>
          </p:nvSpPr>
          <p:spPr bwMode="auto">
            <a:xfrm>
              <a:off x="8656638" y="3067050"/>
              <a:ext cx="977900" cy="2597150"/>
            </a:xfrm>
            <a:custGeom>
              <a:avLst/>
              <a:gdLst>
                <a:gd name="T0" fmla="*/ 0 w 616"/>
                <a:gd name="T1" fmla="*/ 1636 h 1636"/>
                <a:gd name="T2" fmla="*/ 616 w 616"/>
                <a:gd name="T3" fmla="*/ 1089 h 1636"/>
                <a:gd name="T4" fmla="*/ 616 w 616"/>
                <a:gd name="T5" fmla="*/ 0 h 1636"/>
                <a:gd name="T6" fmla="*/ 0 w 616"/>
                <a:gd name="T7" fmla="*/ 515 h 1636"/>
                <a:gd name="T8" fmla="*/ 0 w 616"/>
                <a:gd name="T9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1636">
                  <a:moveTo>
                    <a:pt x="0" y="1636"/>
                  </a:moveTo>
                  <a:lnTo>
                    <a:pt x="616" y="1089"/>
                  </a:lnTo>
                  <a:lnTo>
                    <a:pt x="616" y="0"/>
                  </a:lnTo>
                  <a:lnTo>
                    <a:pt x="0" y="515"/>
                  </a:lnTo>
                  <a:lnTo>
                    <a:pt x="0" y="1636"/>
                  </a:lnTo>
                  <a:close/>
                </a:path>
              </a:pathLst>
            </a:custGeom>
            <a:solidFill>
              <a:srgbClr val="BFBFBF"/>
            </a:solidFill>
            <a:ln w="16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6599238" y="4760913"/>
              <a:ext cx="4148138" cy="68263"/>
              <a:chOff x="6599238" y="4760913"/>
              <a:chExt cx="4148138" cy="68263"/>
            </a:xfrm>
          </p:grpSpPr>
          <p:sp>
            <p:nvSpPr>
              <p:cNvPr id="47" name="Line 247"/>
              <p:cNvSpPr>
                <a:spLocks noChangeShapeType="1"/>
              </p:cNvSpPr>
              <p:nvPr/>
            </p:nvSpPr>
            <p:spPr bwMode="auto">
              <a:xfrm>
                <a:off x="6599238" y="4795838"/>
                <a:ext cx="4046538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8" name="Freeform 248"/>
              <p:cNvSpPr>
                <a:spLocks/>
              </p:cNvSpPr>
              <p:nvPr/>
            </p:nvSpPr>
            <p:spPr bwMode="auto">
              <a:xfrm>
                <a:off x="10621963" y="4760913"/>
                <a:ext cx="125413" cy="68263"/>
              </a:xfrm>
              <a:custGeom>
                <a:avLst/>
                <a:gdLst>
                  <a:gd name="T0" fmla="*/ 0 w 79"/>
                  <a:gd name="T1" fmla="*/ 43 h 43"/>
                  <a:gd name="T2" fmla="*/ 79 w 79"/>
                  <a:gd name="T3" fmla="*/ 22 h 43"/>
                  <a:gd name="T4" fmla="*/ 0 w 79"/>
                  <a:gd name="T5" fmla="*/ 0 h 43"/>
                  <a:gd name="T6" fmla="*/ 0 w 79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43">
                    <a:moveTo>
                      <a:pt x="0" y="43"/>
                    </a:moveTo>
                    <a:lnTo>
                      <a:pt x="79" y="22"/>
                    </a:lnTo>
                    <a:lnTo>
                      <a:pt x="0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616701" y="4332288"/>
              <a:ext cx="4114800" cy="66675"/>
              <a:chOff x="6616701" y="4332288"/>
              <a:chExt cx="4114800" cy="66675"/>
            </a:xfrm>
          </p:grpSpPr>
          <p:sp>
            <p:nvSpPr>
              <p:cNvPr id="50" name="Line 249"/>
              <p:cNvSpPr>
                <a:spLocks noChangeShapeType="1"/>
              </p:cNvSpPr>
              <p:nvPr/>
            </p:nvSpPr>
            <p:spPr bwMode="auto">
              <a:xfrm>
                <a:off x="6616701" y="4365625"/>
                <a:ext cx="100013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" name="Line 250"/>
              <p:cNvSpPr>
                <a:spLocks noChangeShapeType="1"/>
              </p:cNvSpPr>
              <p:nvPr/>
            </p:nvSpPr>
            <p:spPr bwMode="auto">
              <a:xfrm>
                <a:off x="6818313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Line 251"/>
              <p:cNvSpPr>
                <a:spLocks noChangeShapeType="1"/>
              </p:cNvSpPr>
              <p:nvPr/>
            </p:nvSpPr>
            <p:spPr bwMode="auto">
              <a:xfrm>
                <a:off x="7021513" y="4365625"/>
                <a:ext cx="100013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3" name="Line 252"/>
              <p:cNvSpPr>
                <a:spLocks noChangeShapeType="1"/>
              </p:cNvSpPr>
              <p:nvPr/>
            </p:nvSpPr>
            <p:spPr bwMode="auto">
              <a:xfrm>
                <a:off x="7223126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4" name="Line 253"/>
              <p:cNvSpPr>
                <a:spLocks noChangeShapeType="1"/>
              </p:cNvSpPr>
              <p:nvPr/>
            </p:nvSpPr>
            <p:spPr bwMode="auto">
              <a:xfrm>
                <a:off x="7426326" y="4365625"/>
                <a:ext cx="100013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5" name="Line 254"/>
              <p:cNvSpPr>
                <a:spLocks noChangeShapeType="1"/>
              </p:cNvSpPr>
              <p:nvPr/>
            </p:nvSpPr>
            <p:spPr bwMode="auto">
              <a:xfrm>
                <a:off x="7627938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6" name="Line 255"/>
              <p:cNvSpPr>
                <a:spLocks noChangeShapeType="1"/>
              </p:cNvSpPr>
              <p:nvPr/>
            </p:nvSpPr>
            <p:spPr bwMode="auto">
              <a:xfrm>
                <a:off x="7829551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Line 256"/>
              <p:cNvSpPr>
                <a:spLocks noChangeShapeType="1"/>
              </p:cNvSpPr>
              <p:nvPr/>
            </p:nvSpPr>
            <p:spPr bwMode="auto">
              <a:xfrm>
                <a:off x="8032751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Line 257"/>
              <p:cNvSpPr>
                <a:spLocks noChangeShapeType="1"/>
              </p:cNvSpPr>
              <p:nvPr/>
            </p:nvSpPr>
            <p:spPr bwMode="auto">
              <a:xfrm>
                <a:off x="8234363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Line 258"/>
              <p:cNvSpPr>
                <a:spLocks noChangeShapeType="1"/>
              </p:cNvSpPr>
              <p:nvPr/>
            </p:nvSpPr>
            <p:spPr bwMode="auto">
              <a:xfrm>
                <a:off x="8437563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0" name="Line 259"/>
              <p:cNvSpPr>
                <a:spLocks noChangeShapeType="1"/>
              </p:cNvSpPr>
              <p:nvPr/>
            </p:nvSpPr>
            <p:spPr bwMode="auto">
              <a:xfrm>
                <a:off x="8639176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1" name="Line 260"/>
              <p:cNvSpPr>
                <a:spLocks noChangeShapeType="1"/>
              </p:cNvSpPr>
              <p:nvPr/>
            </p:nvSpPr>
            <p:spPr bwMode="auto">
              <a:xfrm>
                <a:off x="8842376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Line 261"/>
              <p:cNvSpPr>
                <a:spLocks noChangeShapeType="1"/>
              </p:cNvSpPr>
              <p:nvPr/>
            </p:nvSpPr>
            <p:spPr bwMode="auto">
              <a:xfrm>
                <a:off x="9043988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3" name="Line 262"/>
              <p:cNvSpPr>
                <a:spLocks noChangeShapeType="1"/>
              </p:cNvSpPr>
              <p:nvPr/>
            </p:nvSpPr>
            <p:spPr bwMode="auto">
              <a:xfrm>
                <a:off x="9247188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4" name="Line 263"/>
              <p:cNvSpPr>
                <a:spLocks noChangeShapeType="1"/>
              </p:cNvSpPr>
              <p:nvPr/>
            </p:nvSpPr>
            <p:spPr bwMode="auto">
              <a:xfrm>
                <a:off x="9448801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5" name="Line 264"/>
              <p:cNvSpPr>
                <a:spLocks noChangeShapeType="1"/>
              </p:cNvSpPr>
              <p:nvPr/>
            </p:nvSpPr>
            <p:spPr bwMode="auto">
              <a:xfrm>
                <a:off x="9652001" y="4365625"/>
                <a:ext cx="100013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6" name="Line 265"/>
              <p:cNvSpPr>
                <a:spLocks noChangeShapeType="1"/>
              </p:cNvSpPr>
              <p:nvPr/>
            </p:nvSpPr>
            <p:spPr bwMode="auto">
              <a:xfrm>
                <a:off x="9853613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7" name="Line 266"/>
              <p:cNvSpPr>
                <a:spLocks noChangeShapeType="1"/>
              </p:cNvSpPr>
              <p:nvPr/>
            </p:nvSpPr>
            <p:spPr bwMode="auto">
              <a:xfrm>
                <a:off x="10056813" y="4365625"/>
                <a:ext cx="100013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Line 267"/>
              <p:cNvSpPr>
                <a:spLocks noChangeShapeType="1"/>
              </p:cNvSpPr>
              <p:nvPr/>
            </p:nvSpPr>
            <p:spPr bwMode="auto">
              <a:xfrm>
                <a:off x="10258426" y="4365625"/>
                <a:ext cx="1016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9" name="Line 268"/>
              <p:cNvSpPr>
                <a:spLocks noChangeShapeType="1"/>
              </p:cNvSpPr>
              <p:nvPr/>
            </p:nvSpPr>
            <p:spPr bwMode="auto">
              <a:xfrm>
                <a:off x="10461626" y="4365625"/>
                <a:ext cx="100013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0" name="Freeform 269"/>
              <p:cNvSpPr>
                <a:spLocks/>
              </p:cNvSpPr>
              <p:nvPr/>
            </p:nvSpPr>
            <p:spPr bwMode="auto">
              <a:xfrm>
                <a:off x="10604501" y="4332288"/>
                <a:ext cx="127000" cy="66675"/>
              </a:xfrm>
              <a:custGeom>
                <a:avLst/>
                <a:gdLst>
                  <a:gd name="T0" fmla="*/ 0 w 80"/>
                  <a:gd name="T1" fmla="*/ 42 h 42"/>
                  <a:gd name="T2" fmla="*/ 80 w 80"/>
                  <a:gd name="T3" fmla="*/ 21 h 42"/>
                  <a:gd name="T4" fmla="*/ 0 w 80"/>
                  <a:gd name="T5" fmla="*/ 0 h 42"/>
                  <a:gd name="T6" fmla="*/ 0 w 80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2">
                    <a:moveTo>
                      <a:pt x="0" y="42"/>
                    </a:moveTo>
                    <a:lnTo>
                      <a:pt x="80" y="21"/>
                    </a:lnTo>
                    <a:lnTo>
                      <a:pt x="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71" name="Rectangle 270"/>
            <p:cNvSpPr>
              <a:spLocks noChangeArrowheads="1"/>
            </p:cNvSpPr>
            <p:nvPr/>
          </p:nvSpPr>
          <p:spPr bwMode="auto">
            <a:xfrm>
              <a:off x="7223126" y="3967480"/>
              <a:ext cx="303213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400" i="1" dirty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dirty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7256463" y="4846638"/>
              <a:ext cx="784226" cy="430213"/>
              <a:chOff x="7256463" y="4846638"/>
              <a:chExt cx="784226" cy="430213"/>
            </a:xfrm>
          </p:grpSpPr>
          <p:sp>
            <p:nvSpPr>
              <p:cNvPr id="73" name="Rectangle 271"/>
              <p:cNvSpPr>
                <a:spLocks noChangeArrowheads="1"/>
              </p:cNvSpPr>
              <p:nvPr/>
            </p:nvSpPr>
            <p:spPr bwMode="auto">
              <a:xfrm>
                <a:off x="7256463" y="4846638"/>
                <a:ext cx="303213" cy="430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400" i="1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A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74" name="Rectangle 272"/>
              <p:cNvSpPr>
                <a:spLocks noChangeArrowheads="1"/>
              </p:cNvSpPr>
              <p:nvPr/>
            </p:nvSpPr>
            <p:spPr bwMode="auto">
              <a:xfrm>
                <a:off x="7442201" y="4846638"/>
                <a:ext cx="598488" cy="430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Adobe 宋体 Std L" pitchFamily="18" charset="-122"/>
                    <a:ea typeface="Adobe 宋体 Std L" pitchFamily="18" charset="-122"/>
                    <a:cs typeface="宋体" pitchFamily="2" charset="-122"/>
                  </a:rPr>
                  <a:t>＇</a:t>
                </a:r>
                <a:endParaRPr lang="zh-CN" altLang="en-US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8893176" y="4872038"/>
              <a:ext cx="784225" cy="430213"/>
              <a:chOff x="8893176" y="4872038"/>
              <a:chExt cx="784225" cy="430213"/>
            </a:xfrm>
          </p:grpSpPr>
          <p:sp>
            <p:nvSpPr>
              <p:cNvPr id="76" name="Rectangle 273"/>
              <p:cNvSpPr>
                <a:spLocks noChangeArrowheads="1"/>
              </p:cNvSpPr>
              <p:nvPr/>
            </p:nvSpPr>
            <p:spPr bwMode="auto">
              <a:xfrm>
                <a:off x="8893176" y="4872038"/>
                <a:ext cx="303213" cy="430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400" i="1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B</a:t>
                </a:r>
                <a:endParaRPr lang="zh-CN" altLang="zh-CN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77" name="Rectangle 274"/>
              <p:cNvSpPr>
                <a:spLocks noChangeArrowheads="1"/>
              </p:cNvSpPr>
              <p:nvPr/>
            </p:nvSpPr>
            <p:spPr bwMode="auto">
              <a:xfrm>
                <a:off x="9078913" y="4872038"/>
                <a:ext cx="598488" cy="430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Adobe 宋体 Std L" pitchFamily="18" charset="-122"/>
                    <a:ea typeface="Adobe 宋体 Std L" pitchFamily="18" charset="-122"/>
                    <a:cs typeface="宋体" pitchFamily="2" charset="-122"/>
                  </a:rPr>
                  <a:t>＇</a:t>
                </a:r>
                <a:endParaRPr lang="zh-CN" altLang="en-US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0739438" y="4164013"/>
              <a:ext cx="410673" cy="430213"/>
              <a:chOff x="10739438" y="4164013"/>
              <a:chExt cx="410673" cy="430213"/>
            </a:xfrm>
          </p:grpSpPr>
          <p:sp>
            <p:nvSpPr>
              <p:cNvPr id="79" name="Rectangle 275"/>
              <p:cNvSpPr>
                <a:spLocks noChangeArrowheads="1"/>
              </p:cNvSpPr>
              <p:nvPr/>
            </p:nvSpPr>
            <p:spPr bwMode="auto">
              <a:xfrm>
                <a:off x="10739438" y="4164013"/>
                <a:ext cx="269875" cy="430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400" i="1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u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80" name="Rectangle 276"/>
              <p:cNvSpPr>
                <a:spLocks noChangeArrowheads="1"/>
              </p:cNvSpPr>
              <p:nvPr/>
            </p:nvSpPr>
            <p:spPr bwMode="auto">
              <a:xfrm>
                <a:off x="10919279" y="4164013"/>
                <a:ext cx="23083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Adobe 宋体 Std L" pitchFamily="18" charset="-122"/>
                    <a:ea typeface="Adobe 宋体 Std L" pitchFamily="18" charset="-122"/>
                    <a:cs typeface="宋体" pitchFamily="2" charset="-122"/>
                  </a:rPr>
                  <a:t>＇</a:t>
                </a:r>
                <a:endParaRPr lang="zh-CN" altLang="en-US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sp>
          <p:nvSpPr>
            <p:cNvPr id="81" name="Rectangle 277"/>
            <p:cNvSpPr>
              <a:spLocks noChangeArrowheads="1"/>
            </p:cNvSpPr>
            <p:nvPr/>
          </p:nvSpPr>
          <p:spPr bwMode="auto">
            <a:xfrm>
              <a:off x="9372601" y="3581400"/>
              <a:ext cx="303213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4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B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82" name="Rectangle 278"/>
            <p:cNvSpPr>
              <a:spLocks noChangeArrowheads="1"/>
            </p:cNvSpPr>
            <p:nvPr/>
          </p:nvSpPr>
          <p:spPr bwMode="auto">
            <a:xfrm>
              <a:off x="10772776" y="4576763"/>
              <a:ext cx="269875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4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u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83" name="Freeform 281"/>
            <p:cNvSpPr>
              <a:spLocks/>
            </p:cNvSpPr>
            <p:nvPr/>
          </p:nvSpPr>
          <p:spPr bwMode="auto">
            <a:xfrm>
              <a:off x="9036051" y="3749675"/>
              <a:ext cx="312738" cy="1046163"/>
            </a:xfrm>
            <a:custGeom>
              <a:avLst/>
              <a:gdLst>
                <a:gd name="T0" fmla="*/ 197 w 197"/>
                <a:gd name="T1" fmla="*/ 0 h 659"/>
                <a:gd name="T2" fmla="*/ 0 w 197"/>
                <a:gd name="T3" fmla="*/ 388 h 659"/>
                <a:gd name="T4" fmla="*/ 0 w 197"/>
                <a:gd name="T5" fmla="*/ 659 h 659"/>
                <a:gd name="T6" fmla="*/ 197 w 197"/>
                <a:gd name="T7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659">
                  <a:moveTo>
                    <a:pt x="197" y="0"/>
                  </a:moveTo>
                  <a:lnTo>
                    <a:pt x="0" y="388"/>
                  </a:lnTo>
                  <a:lnTo>
                    <a:pt x="0" y="659"/>
                  </a:lnTo>
                  <a:lnTo>
                    <a:pt x="197" y="0"/>
                  </a:lnTo>
                  <a:close/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Freeform 282"/>
            <p:cNvSpPr>
              <a:spLocks noEditPoints="1"/>
            </p:cNvSpPr>
            <p:nvPr/>
          </p:nvSpPr>
          <p:spPr bwMode="auto">
            <a:xfrm>
              <a:off x="8193088" y="4121150"/>
              <a:ext cx="142875" cy="219075"/>
            </a:xfrm>
            <a:custGeom>
              <a:avLst/>
              <a:gdLst>
                <a:gd name="T0" fmla="*/ 37 w 90"/>
                <a:gd name="T1" fmla="*/ 16 h 138"/>
                <a:gd name="T2" fmla="*/ 37 w 90"/>
                <a:gd name="T3" fmla="*/ 16 h 138"/>
                <a:gd name="T4" fmla="*/ 26 w 90"/>
                <a:gd name="T5" fmla="*/ 26 h 138"/>
                <a:gd name="T6" fmla="*/ 16 w 90"/>
                <a:gd name="T7" fmla="*/ 42 h 138"/>
                <a:gd name="T8" fmla="*/ 16 w 90"/>
                <a:gd name="T9" fmla="*/ 42 h 138"/>
                <a:gd name="T10" fmla="*/ 5 w 90"/>
                <a:gd name="T11" fmla="*/ 74 h 138"/>
                <a:gd name="T12" fmla="*/ 5 w 90"/>
                <a:gd name="T13" fmla="*/ 74 h 138"/>
                <a:gd name="T14" fmla="*/ 0 w 90"/>
                <a:gd name="T15" fmla="*/ 101 h 138"/>
                <a:gd name="T16" fmla="*/ 0 w 90"/>
                <a:gd name="T17" fmla="*/ 101 h 138"/>
                <a:gd name="T18" fmla="*/ 5 w 90"/>
                <a:gd name="T19" fmla="*/ 117 h 138"/>
                <a:gd name="T20" fmla="*/ 10 w 90"/>
                <a:gd name="T21" fmla="*/ 127 h 138"/>
                <a:gd name="T22" fmla="*/ 10 w 90"/>
                <a:gd name="T23" fmla="*/ 127 h 138"/>
                <a:gd name="T24" fmla="*/ 16 w 90"/>
                <a:gd name="T25" fmla="*/ 133 h 138"/>
                <a:gd name="T26" fmla="*/ 26 w 90"/>
                <a:gd name="T27" fmla="*/ 138 h 138"/>
                <a:gd name="T28" fmla="*/ 26 w 90"/>
                <a:gd name="T29" fmla="*/ 138 h 138"/>
                <a:gd name="T30" fmla="*/ 42 w 90"/>
                <a:gd name="T31" fmla="*/ 133 h 138"/>
                <a:gd name="T32" fmla="*/ 53 w 90"/>
                <a:gd name="T33" fmla="*/ 122 h 138"/>
                <a:gd name="T34" fmla="*/ 53 w 90"/>
                <a:gd name="T35" fmla="*/ 122 h 138"/>
                <a:gd name="T36" fmla="*/ 69 w 90"/>
                <a:gd name="T37" fmla="*/ 106 h 138"/>
                <a:gd name="T38" fmla="*/ 80 w 90"/>
                <a:gd name="T39" fmla="*/ 85 h 138"/>
                <a:gd name="T40" fmla="*/ 80 w 90"/>
                <a:gd name="T41" fmla="*/ 85 h 138"/>
                <a:gd name="T42" fmla="*/ 85 w 90"/>
                <a:gd name="T43" fmla="*/ 58 h 138"/>
                <a:gd name="T44" fmla="*/ 90 w 90"/>
                <a:gd name="T45" fmla="*/ 37 h 138"/>
                <a:gd name="T46" fmla="*/ 90 w 90"/>
                <a:gd name="T47" fmla="*/ 37 h 138"/>
                <a:gd name="T48" fmla="*/ 90 w 90"/>
                <a:gd name="T49" fmla="*/ 21 h 138"/>
                <a:gd name="T50" fmla="*/ 85 w 90"/>
                <a:gd name="T51" fmla="*/ 10 h 138"/>
                <a:gd name="T52" fmla="*/ 74 w 90"/>
                <a:gd name="T53" fmla="*/ 5 h 138"/>
                <a:gd name="T54" fmla="*/ 64 w 90"/>
                <a:gd name="T55" fmla="*/ 0 h 138"/>
                <a:gd name="T56" fmla="*/ 64 w 90"/>
                <a:gd name="T57" fmla="*/ 0 h 138"/>
                <a:gd name="T58" fmla="*/ 53 w 90"/>
                <a:gd name="T59" fmla="*/ 5 h 138"/>
                <a:gd name="T60" fmla="*/ 37 w 90"/>
                <a:gd name="T61" fmla="*/ 16 h 138"/>
                <a:gd name="T62" fmla="*/ 37 w 90"/>
                <a:gd name="T63" fmla="*/ 16 h 138"/>
                <a:gd name="T64" fmla="*/ 26 w 90"/>
                <a:gd name="T65" fmla="*/ 63 h 138"/>
                <a:gd name="T66" fmla="*/ 26 w 90"/>
                <a:gd name="T67" fmla="*/ 63 h 138"/>
                <a:gd name="T68" fmla="*/ 42 w 90"/>
                <a:gd name="T69" fmla="*/ 21 h 138"/>
                <a:gd name="T70" fmla="*/ 42 w 90"/>
                <a:gd name="T71" fmla="*/ 21 h 138"/>
                <a:gd name="T72" fmla="*/ 53 w 90"/>
                <a:gd name="T73" fmla="*/ 10 h 138"/>
                <a:gd name="T74" fmla="*/ 64 w 90"/>
                <a:gd name="T75" fmla="*/ 5 h 138"/>
                <a:gd name="T76" fmla="*/ 64 w 90"/>
                <a:gd name="T77" fmla="*/ 5 h 138"/>
                <a:gd name="T78" fmla="*/ 74 w 90"/>
                <a:gd name="T79" fmla="*/ 10 h 138"/>
                <a:gd name="T80" fmla="*/ 74 w 90"/>
                <a:gd name="T81" fmla="*/ 26 h 138"/>
                <a:gd name="T82" fmla="*/ 74 w 90"/>
                <a:gd name="T83" fmla="*/ 26 h 138"/>
                <a:gd name="T84" fmla="*/ 69 w 90"/>
                <a:gd name="T85" fmla="*/ 63 h 138"/>
                <a:gd name="T86" fmla="*/ 26 w 90"/>
                <a:gd name="T87" fmla="*/ 63 h 138"/>
                <a:gd name="T88" fmla="*/ 26 w 90"/>
                <a:gd name="T89" fmla="*/ 63 h 138"/>
                <a:gd name="T90" fmla="*/ 69 w 90"/>
                <a:gd name="T91" fmla="*/ 69 h 138"/>
                <a:gd name="T92" fmla="*/ 69 w 90"/>
                <a:gd name="T93" fmla="*/ 69 h 138"/>
                <a:gd name="T94" fmla="*/ 53 w 90"/>
                <a:gd name="T95" fmla="*/ 106 h 138"/>
                <a:gd name="T96" fmla="*/ 53 w 90"/>
                <a:gd name="T97" fmla="*/ 106 h 138"/>
                <a:gd name="T98" fmla="*/ 42 w 90"/>
                <a:gd name="T99" fmla="*/ 127 h 138"/>
                <a:gd name="T100" fmla="*/ 42 w 90"/>
                <a:gd name="T101" fmla="*/ 127 h 138"/>
                <a:gd name="T102" fmla="*/ 32 w 90"/>
                <a:gd name="T103" fmla="*/ 133 h 138"/>
                <a:gd name="T104" fmla="*/ 32 w 90"/>
                <a:gd name="T105" fmla="*/ 133 h 138"/>
                <a:gd name="T106" fmla="*/ 21 w 90"/>
                <a:gd name="T107" fmla="*/ 133 h 138"/>
                <a:gd name="T108" fmla="*/ 16 w 90"/>
                <a:gd name="T109" fmla="*/ 127 h 138"/>
                <a:gd name="T110" fmla="*/ 16 w 90"/>
                <a:gd name="T111" fmla="*/ 127 h 138"/>
                <a:gd name="T112" fmla="*/ 16 w 90"/>
                <a:gd name="T113" fmla="*/ 111 h 138"/>
                <a:gd name="T114" fmla="*/ 16 w 90"/>
                <a:gd name="T115" fmla="*/ 111 h 138"/>
                <a:gd name="T116" fmla="*/ 21 w 90"/>
                <a:gd name="T117" fmla="*/ 69 h 138"/>
                <a:gd name="T118" fmla="*/ 69 w 90"/>
                <a:gd name="T119" fmla="*/ 69 h 138"/>
                <a:gd name="T120" fmla="*/ 69 w 90"/>
                <a:gd name="T121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138">
                  <a:moveTo>
                    <a:pt x="37" y="16"/>
                  </a:moveTo>
                  <a:lnTo>
                    <a:pt x="37" y="16"/>
                  </a:lnTo>
                  <a:lnTo>
                    <a:pt x="26" y="26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5" y="117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6" y="133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42" y="133"/>
                  </a:lnTo>
                  <a:lnTo>
                    <a:pt x="53" y="122"/>
                  </a:lnTo>
                  <a:lnTo>
                    <a:pt x="53" y="122"/>
                  </a:lnTo>
                  <a:lnTo>
                    <a:pt x="69" y="106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85" y="58"/>
                  </a:lnTo>
                  <a:lnTo>
                    <a:pt x="90" y="37"/>
                  </a:lnTo>
                  <a:lnTo>
                    <a:pt x="90" y="37"/>
                  </a:lnTo>
                  <a:lnTo>
                    <a:pt x="90" y="21"/>
                  </a:lnTo>
                  <a:lnTo>
                    <a:pt x="85" y="10"/>
                  </a:lnTo>
                  <a:lnTo>
                    <a:pt x="74" y="5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3" y="5"/>
                  </a:lnTo>
                  <a:lnTo>
                    <a:pt x="37" y="16"/>
                  </a:lnTo>
                  <a:lnTo>
                    <a:pt x="37" y="16"/>
                  </a:lnTo>
                  <a:close/>
                  <a:moveTo>
                    <a:pt x="26" y="63"/>
                  </a:moveTo>
                  <a:lnTo>
                    <a:pt x="26" y="63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3" y="10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74" y="10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69" y="63"/>
                  </a:lnTo>
                  <a:lnTo>
                    <a:pt x="26" y="63"/>
                  </a:lnTo>
                  <a:lnTo>
                    <a:pt x="26" y="63"/>
                  </a:lnTo>
                  <a:close/>
                  <a:moveTo>
                    <a:pt x="69" y="69"/>
                  </a:moveTo>
                  <a:lnTo>
                    <a:pt x="69" y="69"/>
                  </a:lnTo>
                  <a:lnTo>
                    <a:pt x="53" y="106"/>
                  </a:lnTo>
                  <a:lnTo>
                    <a:pt x="53" y="106"/>
                  </a:lnTo>
                  <a:lnTo>
                    <a:pt x="42" y="127"/>
                  </a:lnTo>
                  <a:lnTo>
                    <a:pt x="42" y="127"/>
                  </a:lnTo>
                  <a:lnTo>
                    <a:pt x="32" y="133"/>
                  </a:lnTo>
                  <a:lnTo>
                    <a:pt x="32" y="133"/>
                  </a:lnTo>
                  <a:lnTo>
                    <a:pt x="21" y="133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1"/>
                  </a:lnTo>
                  <a:lnTo>
                    <a:pt x="16" y="111"/>
                  </a:lnTo>
                  <a:lnTo>
                    <a:pt x="21" y="69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7426326" y="4365625"/>
              <a:ext cx="0" cy="4302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86" name="组合 85"/>
            <p:cNvGrpSpPr/>
            <p:nvPr/>
          </p:nvGrpSpPr>
          <p:grpSpPr>
            <a:xfrm>
              <a:off x="7420771" y="3746500"/>
              <a:ext cx="1955800" cy="623887"/>
              <a:chOff x="7426326" y="3741738"/>
              <a:chExt cx="1955800" cy="623887"/>
            </a:xfrm>
          </p:grpSpPr>
          <p:sp>
            <p:nvSpPr>
              <p:cNvPr id="87" name="Freeform 280"/>
              <p:cNvSpPr>
                <a:spLocks/>
              </p:cNvSpPr>
              <p:nvPr/>
            </p:nvSpPr>
            <p:spPr bwMode="auto">
              <a:xfrm>
                <a:off x="9247188" y="3741738"/>
                <a:ext cx="134938" cy="66675"/>
              </a:xfrm>
              <a:custGeom>
                <a:avLst/>
                <a:gdLst>
                  <a:gd name="T0" fmla="*/ 10 w 85"/>
                  <a:gd name="T1" fmla="*/ 42 h 42"/>
                  <a:gd name="T2" fmla="*/ 85 w 85"/>
                  <a:gd name="T3" fmla="*/ 0 h 42"/>
                  <a:gd name="T4" fmla="*/ 0 w 85"/>
                  <a:gd name="T5" fmla="*/ 5 h 42"/>
                  <a:gd name="T6" fmla="*/ 10 w 85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42">
                    <a:moveTo>
                      <a:pt x="10" y="42"/>
                    </a:moveTo>
                    <a:lnTo>
                      <a:pt x="85" y="0"/>
                    </a:lnTo>
                    <a:lnTo>
                      <a:pt x="0" y="5"/>
                    </a:lnTo>
                    <a:lnTo>
                      <a:pt x="10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 flipV="1">
                <a:off x="7426326" y="3775075"/>
                <a:ext cx="1854200" cy="59055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2000651" y="5097151"/>
                <a:ext cx="42214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51" y="5097151"/>
                <a:ext cx="4221412" cy="461665"/>
              </a:xfrm>
              <a:prstGeom prst="rect">
                <a:avLst/>
              </a:prstGeom>
              <a:blipFill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2000651" y="5631782"/>
                <a:ext cx="2627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Prj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51" y="5631782"/>
                <a:ext cx="2627386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686887" y="416683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性质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3" name="左大括号 92"/>
          <p:cNvSpPr/>
          <p:nvPr/>
        </p:nvSpPr>
        <p:spPr>
          <a:xfrm>
            <a:off x="1444263" y="2816606"/>
            <a:ext cx="585228" cy="3162128"/>
          </a:xfrm>
          <a:prstGeom prst="lef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76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40" grpId="0"/>
      <p:bldP spid="90" grpId="0"/>
      <p:bldP spid="91" grpId="0"/>
      <p:bldP spid="92" grpId="0"/>
      <p:bldP spid="9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41" name="Rectangle 9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867892" y="2361769"/>
            <a:ext cx="36933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一、两向量的数量积</a:t>
            </a:r>
          </a:p>
        </p:txBody>
      </p:sp>
      <p:sp>
        <p:nvSpPr>
          <p:cNvPr id="248842" name="Rectangle 1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867892" y="3018994"/>
            <a:ext cx="36933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二、两向量的向量积</a:t>
            </a:r>
          </a:p>
        </p:txBody>
      </p:sp>
      <p:sp>
        <p:nvSpPr>
          <p:cNvPr id="248843" name="Rectangle 1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867892" y="3703206"/>
            <a:ext cx="369331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三、两向量的混合积</a:t>
            </a:r>
            <a:endParaRPr lang="en-US" altLang="zh-CN" sz="32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kumimoji="1" lang="en-US" altLang="zh-CN" sz="32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8844" name="Rectangle 12"/>
          <p:cNvSpPr>
            <a:spLocks noChangeArrowheads="1"/>
          </p:cNvSpPr>
          <p:nvPr/>
        </p:nvSpPr>
        <p:spPr bwMode="auto">
          <a:xfrm>
            <a:off x="2601191" y="813955"/>
            <a:ext cx="76835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第二节  数量积向量积*混合积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BE6F-F1B4-4C97-89B2-99A37C003F90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2C8-9EB5-4603-A6A4-E02C6B4A59B5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745693" y="368036"/>
            <a:ext cx="4114800" cy="68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/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一、两向量的数量积</a:t>
            </a:r>
          </a:p>
        </p:txBody>
      </p:sp>
      <p:sp>
        <p:nvSpPr>
          <p:cNvPr id="3" name="矩形 2"/>
          <p:cNvSpPr/>
          <p:nvPr/>
        </p:nvSpPr>
        <p:spPr>
          <a:xfrm>
            <a:off x="1440215" y="982917"/>
            <a:ext cx="334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首先我们来看一个引例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47611" y="1478624"/>
                <a:ext cx="958984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设一个物体在恒力 作用下，沿直线从点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 移动到点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，以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sz="2400" dirty="0" smtClean="0"/>
                  <a:t> 表示位移。由物理学知道，力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400" dirty="0" smtClean="0"/>
                  <a:t> 所做的功为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 ，其中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 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400" dirty="0" smtClean="0"/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sz="2400" dirty="0" smtClean="0"/>
                  <a:t> 的夹角。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611" y="1478624"/>
                <a:ext cx="9589843" cy="1200329"/>
              </a:xfrm>
              <a:prstGeom prst="rect">
                <a:avLst/>
              </a:prstGeom>
              <a:blipFill>
                <a:blip r:embed="rId2"/>
                <a:stretch>
                  <a:fillRect l="-953" t="-5612" b="-9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778145" y="2771258"/>
            <a:ext cx="3786187" cy="1452562"/>
            <a:chOff x="1320801" y="3852863"/>
            <a:chExt cx="3786187" cy="1452562"/>
          </a:xfrm>
        </p:grpSpPr>
        <p:sp>
          <p:nvSpPr>
            <p:cNvPr id="83" name="Freeform 295"/>
            <p:cNvSpPr>
              <a:spLocks/>
            </p:cNvSpPr>
            <p:nvPr/>
          </p:nvSpPr>
          <p:spPr bwMode="auto">
            <a:xfrm>
              <a:off x="3889376" y="4403725"/>
              <a:ext cx="673100" cy="508000"/>
            </a:xfrm>
            <a:custGeom>
              <a:avLst/>
              <a:gdLst>
                <a:gd name="T0" fmla="*/ 424 w 424"/>
                <a:gd name="T1" fmla="*/ 320 h 320"/>
                <a:gd name="T2" fmla="*/ 424 w 424"/>
                <a:gd name="T3" fmla="*/ 0 h 320"/>
                <a:gd name="T4" fmla="*/ 0 w 424"/>
                <a:gd name="T5" fmla="*/ 0 h 320"/>
                <a:gd name="T6" fmla="*/ 0 w 424"/>
                <a:gd name="T7" fmla="*/ 320 h 320"/>
                <a:gd name="T8" fmla="*/ 210 w 424"/>
                <a:gd name="T9" fmla="*/ 320 h 320"/>
                <a:gd name="T10" fmla="*/ 424 w 424"/>
                <a:gd name="T11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" h="320">
                  <a:moveTo>
                    <a:pt x="424" y="320"/>
                  </a:moveTo>
                  <a:lnTo>
                    <a:pt x="424" y="0"/>
                  </a:lnTo>
                  <a:lnTo>
                    <a:pt x="0" y="0"/>
                  </a:lnTo>
                  <a:lnTo>
                    <a:pt x="0" y="320"/>
                  </a:lnTo>
                  <a:lnTo>
                    <a:pt x="210" y="320"/>
                  </a:lnTo>
                  <a:lnTo>
                    <a:pt x="424" y="320"/>
                  </a:lnTo>
                  <a:close/>
                </a:path>
              </a:pathLst>
            </a:custGeom>
            <a:solidFill>
              <a:srgbClr val="C9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Line 296"/>
            <p:cNvSpPr>
              <a:spLocks noChangeShapeType="1"/>
            </p:cNvSpPr>
            <p:nvPr/>
          </p:nvSpPr>
          <p:spPr bwMode="auto">
            <a:xfrm flipV="1">
              <a:off x="4562476" y="4851400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5" name="Line 297"/>
            <p:cNvSpPr>
              <a:spLocks noChangeShapeType="1"/>
            </p:cNvSpPr>
            <p:nvPr/>
          </p:nvSpPr>
          <p:spPr bwMode="auto">
            <a:xfrm flipV="1">
              <a:off x="4562476" y="4729163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6" name="Line 298"/>
            <p:cNvSpPr>
              <a:spLocks noChangeShapeType="1"/>
            </p:cNvSpPr>
            <p:nvPr/>
          </p:nvSpPr>
          <p:spPr bwMode="auto">
            <a:xfrm flipV="1">
              <a:off x="4562476" y="4608513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7" name="Line 299"/>
            <p:cNvSpPr>
              <a:spLocks noChangeShapeType="1"/>
            </p:cNvSpPr>
            <p:nvPr/>
          </p:nvSpPr>
          <p:spPr bwMode="auto">
            <a:xfrm flipV="1">
              <a:off x="4562476" y="4487863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8" name="Freeform 300"/>
            <p:cNvSpPr>
              <a:spLocks/>
            </p:cNvSpPr>
            <p:nvPr/>
          </p:nvSpPr>
          <p:spPr bwMode="auto">
            <a:xfrm>
              <a:off x="4524376" y="4403725"/>
              <a:ext cx="38100" cy="23812"/>
            </a:xfrm>
            <a:custGeom>
              <a:avLst/>
              <a:gdLst>
                <a:gd name="T0" fmla="*/ 24 w 24"/>
                <a:gd name="T1" fmla="*/ 15 h 15"/>
                <a:gd name="T2" fmla="*/ 24 w 24"/>
                <a:gd name="T3" fmla="*/ 0 h 15"/>
                <a:gd name="T4" fmla="*/ 0 w 24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5">
                  <a:moveTo>
                    <a:pt x="24" y="15"/>
                  </a:move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9" name="Line 301"/>
            <p:cNvSpPr>
              <a:spLocks noChangeShapeType="1"/>
            </p:cNvSpPr>
            <p:nvPr/>
          </p:nvSpPr>
          <p:spPr bwMode="auto">
            <a:xfrm flipH="1">
              <a:off x="4403726" y="4403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0" name="Line 302"/>
            <p:cNvSpPr>
              <a:spLocks noChangeShapeType="1"/>
            </p:cNvSpPr>
            <p:nvPr/>
          </p:nvSpPr>
          <p:spPr bwMode="auto">
            <a:xfrm flipH="1">
              <a:off x="4283076" y="4403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1" name="Line 303"/>
            <p:cNvSpPr>
              <a:spLocks noChangeShapeType="1"/>
            </p:cNvSpPr>
            <p:nvPr/>
          </p:nvSpPr>
          <p:spPr bwMode="auto">
            <a:xfrm flipH="1">
              <a:off x="4162426" y="4403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2" name="Line 304"/>
            <p:cNvSpPr>
              <a:spLocks noChangeShapeType="1"/>
            </p:cNvSpPr>
            <p:nvPr/>
          </p:nvSpPr>
          <p:spPr bwMode="auto">
            <a:xfrm flipH="1">
              <a:off x="4041776" y="4403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3" name="Line 305"/>
            <p:cNvSpPr>
              <a:spLocks noChangeShapeType="1"/>
            </p:cNvSpPr>
            <p:nvPr/>
          </p:nvSpPr>
          <p:spPr bwMode="auto">
            <a:xfrm flipH="1">
              <a:off x="3921126" y="4403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4" name="Line 306"/>
            <p:cNvSpPr>
              <a:spLocks noChangeShapeType="1"/>
            </p:cNvSpPr>
            <p:nvPr/>
          </p:nvSpPr>
          <p:spPr bwMode="auto">
            <a:xfrm>
              <a:off x="3889376" y="4435475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5" name="Line 307"/>
            <p:cNvSpPr>
              <a:spLocks noChangeShapeType="1"/>
            </p:cNvSpPr>
            <p:nvPr/>
          </p:nvSpPr>
          <p:spPr bwMode="auto">
            <a:xfrm>
              <a:off x="3889376" y="4556125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6" name="Line 308"/>
            <p:cNvSpPr>
              <a:spLocks noChangeShapeType="1"/>
            </p:cNvSpPr>
            <p:nvPr/>
          </p:nvSpPr>
          <p:spPr bwMode="auto">
            <a:xfrm>
              <a:off x="3889376" y="4676775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Line 309"/>
            <p:cNvSpPr>
              <a:spLocks noChangeShapeType="1"/>
            </p:cNvSpPr>
            <p:nvPr/>
          </p:nvSpPr>
          <p:spPr bwMode="auto">
            <a:xfrm>
              <a:off x="3889376" y="4797425"/>
              <a:ext cx="0" cy="6032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8" name="Line 310"/>
            <p:cNvSpPr>
              <a:spLocks noChangeShapeType="1"/>
            </p:cNvSpPr>
            <p:nvPr/>
          </p:nvSpPr>
          <p:spPr bwMode="auto">
            <a:xfrm>
              <a:off x="3897313" y="4911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Line 311"/>
            <p:cNvSpPr>
              <a:spLocks noChangeShapeType="1"/>
            </p:cNvSpPr>
            <p:nvPr/>
          </p:nvSpPr>
          <p:spPr bwMode="auto">
            <a:xfrm>
              <a:off x="4017963" y="4911725"/>
              <a:ext cx="61913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Line 312"/>
            <p:cNvSpPr>
              <a:spLocks noChangeShapeType="1"/>
            </p:cNvSpPr>
            <p:nvPr/>
          </p:nvSpPr>
          <p:spPr bwMode="auto">
            <a:xfrm>
              <a:off x="4140201" y="4911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Line 313"/>
            <p:cNvSpPr>
              <a:spLocks noChangeShapeType="1"/>
            </p:cNvSpPr>
            <p:nvPr/>
          </p:nvSpPr>
          <p:spPr bwMode="auto">
            <a:xfrm>
              <a:off x="4260851" y="4911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Line 314"/>
            <p:cNvSpPr>
              <a:spLocks noChangeShapeType="1"/>
            </p:cNvSpPr>
            <p:nvPr/>
          </p:nvSpPr>
          <p:spPr bwMode="auto">
            <a:xfrm>
              <a:off x="4381501" y="4911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Line 315"/>
            <p:cNvSpPr>
              <a:spLocks noChangeShapeType="1"/>
            </p:cNvSpPr>
            <p:nvPr/>
          </p:nvSpPr>
          <p:spPr bwMode="auto">
            <a:xfrm>
              <a:off x="4502151" y="4911725"/>
              <a:ext cx="60325" cy="0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4" name="Freeform 316"/>
            <p:cNvSpPr>
              <a:spLocks/>
            </p:cNvSpPr>
            <p:nvPr/>
          </p:nvSpPr>
          <p:spPr bwMode="auto">
            <a:xfrm>
              <a:off x="1320801" y="4403725"/>
              <a:ext cx="671513" cy="508000"/>
            </a:xfrm>
            <a:custGeom>
              <a:avLst/>
              <a:gdLst>
                <a:gd name="T0" fmla="*/ 423 w 423"/>
                <a:gd name="T1" fmla="*/ 320 h 320"/>
                <a:gd name="T2" fmla="*/ 423 w 423"/>
                <a:gd name="T3" fmla="*/ 0 h 320"/>
                <a:gd name="T4" fmla="*/ 0 w 423"/>
                <a:gd name="T5" fmla="*/ 0 h 320"/>
                <a:gd name="T6" fmla="*/ 0 w 423"/>
                <a:gd name="T7" fmla="*/ 320 h 320"/>
                <a:gd name="T8" fmla="*/ 214 w 423"/>
                <a:gd name="T9" fmla="*/ 320 h 320"/>
                <a:gd name="T10" fmla="*/ 423 w 423"/>
                <a:gd name="T11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320">
                  <a:moveTo>
                    <a:pt x="423" y="320"/>
                  </a:moveTo>
                  <a:lnTo>
                    <a:pt x="423" y="0"/>
                  </a:lnTo>
                  <a:lnTo>
                    <a:pt x="0" y="0"/>
                  </a:lnTo>
                  <a:lnTo>
                    <a:pt x="0" y="320"/>
                  </a:lnTo>
                  <a:lnTo>
                    <a:pt x="214" y="320"/>
                  </a:lnTo>
                  <a:lnTo>
                    <a:pt x="423" y="32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5" name="Freeform 317"/>
            <p:cNvSpPr>
              <a:spLocks/>
            </p:cNvSpPr>
            <p:nvPr/>
          </p:nvSpPr>
          <p:spPr bwMode="auto">
            <a:xfrm>
              <a:off x="1320801" y="4403725"/>
              <a:ext cx="671513" cy="508000"/>
            </a:xfrm>
            <a:custGeom>
              <a:avLst/>
              <a:gdLst>
                <a:gd name="T0" fmla="*/ 423 w 423"/>
                <a:gd name="T1" fmla="*/ 320 h 320"/>
                <a:gd name="T2" fmla="*/ 423 w 423"/>
                <a:gd name="T3" fmla="*/ 0 h 320"/>
                <a:gd name="T4" fmla="*/ 0 w 423"/>
                <a:gd name="T5" fmla="*/ 0 h 320"/>
                <a:gd name="T6" fmla="*/ 0 w 423"/>
                <a:gd name="T7" fmla="*/ 320 h 320"/>
                <a:gd name="T8" fmla="*/ 214 w 423"/>
                <a:gd name="T9" fmla="*/ 320 h 320"/>
                <a:gd name="T10" fmla="*/ 423 w 423"/>
                <a:gd name="T11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320">
                  <a:moveTo>
                    <a:pt x="423" y="320"/>
                  </a:moveTo>
                  <a:lnTo>
                    <a:pt x="423" y="0"/>
                  </a:lnTo>
                  <a:lnTo>
                    <a:pt x="0" y="0"/>
                  </a:lnTo>
                  <a:lnTo>
                    <a:pt x="0" y="320"/>
                  </a:lnTo>
                  <a:lnTo>
                    <a:pt x="214" y="320"/>
                  </a:lnTo>
                  <a:lnTo>
                    <a:pt x="423" y="320"/>
                  </a:lnTo>
                  <a:close/>
                </a:path>
              </a:pathLst>
            </a:cu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6" name="Line 318"/>
            <p:cNvSpPr>
              <a:spLocks noChangeShapeType="1"/>
            </p:cNvSpPr>
            <p:nvPr/>
          </p:nvSpPr>
          <p:spPr bwMode="auto">
            <a:xfrm>
              <a:off x="1660526" y="4911725"/>
              <a:ext cx="3370263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7" name="Freeform 319"/>
            <p:cNvSpPr>
              <a:spLocks/>
            </p:cNvSpPr>
            <p:nvPr/>
          </p:nvSpPr>
          <p:spPr bwMode="auto">
            <a:xfrm>
              <a:off x="4986338" y="4881563"/>
              <a:ext cx="120650" cy="60325"/>
            </a:xfrm>
            <a:custGeom>
              <a:avLst/>
              <a:gdLst>
                <a:gd name="T0" fmla="*/ 0 w 76"/>
                <a:gd name="T1" fmla="*/ 38 h 38"/>
                <a:gd name="T2" fmla="*/ 76 w 76"/>
                <a:gd name="T3" fmla="*/ 19 h 38"/>
                <a:gd name="T4" fmla="*/ 0 w 76"/>
                <a:gd name="T5" fmla="*/ 0 h 38"/>
                <a:gd name="T6" fmla="*/ 0 w 76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8">
                  <a:moveTo>
                    <a:pt x="0" y="38"/>
                  </a:moveTo>
                  <a:lnTo>
                    <a:pt x="76" y="19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8" name="Line 320"/>
            <p:cNvSpPr>
              <a:spLocks noChangeShapeType="1"/>
            </p:cNvSpPr>
            <p:nvPr/>
          </p:nvSpPr>
          <p:spPr bwMode="auto">
            <a:xfrm>
              <a:off x="1660526" y="4819650"/>
              <a:ext cx="0" cy="92075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9" name="Line 321"/>
            <p:cNvSpPr>
              <a:spLocks noChangeShapeType="1"/>
            </p:cNvSpPr>
            <p:nvPr/>
          </p:nvSpPr>
          <p:spPr bwMode="auto">
            <a:xfrm flipV="1">
              <a:off x="4252913" y="4805363"/>
              <a:ext cx="0" cy="90487"/>
            </a:xfrm>
            <a:prstGeom prst="line">
              <a:avLst/>
            </a:pr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0" name="Line 322"/>
            <p:cNvSpPr>
              <a:spLocks noChangeShapeType="1"/>
            </p:cNvSpPr>
            <p:nvPr/>
          </p:nvSpPr>
          <p:spPr bwMode="auto">
            <a:xfrm flipV="1">
              <a:off x="1676401" y="3987800"/>
              <a:ext cx="1057275" cy="66675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1" name="Freeform 323"/>
            <p:cNvSpPr>
              <a:spLocks/>
            </p:cNvSpPr>
            <p:nvPr/>
          </p:nvSpPr>
          <p:spPr bwMode="auto">
            <a:xfrm>
              <a:off x="2695576" y="3935413"/>
              <a:ext cx="114300" cy="84137"/>
            </a:xfrm>
            <a:custGeom>
              <a:avLst/>
              <a:gdLst>
                <a:gd name="T0" fmla="*/ 24 w 72"/>
                <a:gd name="T1" fmla="*/ 53 h 53"/>
                <a:gd name="T2" fmla="*/ 72 w 72"/>
                <a:gd name="T3" fmla="*/ 0 h 53"/>
                <a:gd name="T4" fmla="*/ 0 w 72"/>
                <a:gd name="T5" fmla="*/ 24 h 53"/>
                <a:gd name="T6" fmla="*/ 24 w 72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3">
                  <a:moveTo>
                    <a:pt x="24" y="53"/>
                  </a:moveTo>
                  <a:lnTo>
                    <a:pt x="72" y="0"/>
                  </a:lnTo>
                  <a:lnTo>
                    <a:pt x="0" y="24"/>
                  </a:lnTo>
                  <a:lnTo>
                    <a:pt x="24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2" name="Freeform 324"/>
            <p:cNvSpPr>
              <a:spLocks/>
            </p:cNvSpPr>
            <p:nvPr/>
          </p:nvSpPr>
          <p:spPr bwMode="auto">
            <a:xfrm>
              <a:off x="2054226" y="4419600"/>
              <a:ext cx="180975" cy="492125"/>
            </a:xfrm>
            <a:custGeom>
              <a:avLst/>
              <a:gdLst>
                <a:gd name="T0" fmla="*/ 0 w 114"/>
                <a:gd name="T1" fmla="*/ 0 h 310"/>
                <a:gd name="T2" fmla="*/ 0 w 114"/>
                <a:gd name="T3" fmla="*/ 0 h 310"/>
                <a:gd name="T4" fmla="*/ 14 w 114"/>
                <a:gd name="T5" fmla="*/ 19 h 310"/>
                <a:gd name="T6" fmla="*/ 33 w 114"/>
                <a:gd name="T7" fmla="*/ 43 h 310"/>
                <a:gd name="T8" fmla="*/ 52 w 114"/>
                <a:gd name="T9" fmla="*/ 81 h 310"/>
                <a:gd name="T10" fmla="*/ 76 w 114"/>
                <a:gd name="T11" fmla="*/ 124 h 310"/>
                <a:gd name="T12" fmla="*/ 95 w 114"/>
                <a:gd name="T13" fmla="*/ 176 h 310"/>
                <a:gd name="T14" fmla="*/ 104 w 114"/>
                <a:gd name="T15" fmla="*/ 238 h 310"/>
                <a:gd name="T16" fmla="*/ 114 w 114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10">
                  <a:moveTo>
                    <a:pt x="0" y="0"/>
                  </a:moveTo>
                  <a:lnTo>
                    <a:pt x="0" y="0"/>
                  </a:lnTo>
                  <a:lnTo>
                    <a:pt x="14" y="19"/>
                  </a:lnTo>
                  <a:lnTo>
                    <a:pt x="33" y="43"/>
                  </a:lnTo>
                  <a:lnTo>
                    <a:pt x="52" y="81"/>
                  </a:lnTo>
                  <a:lnTo>
                    <a:pt x="76" y="124"/>
                  </a:lnTo>
                  <a:lnTo>
                    <a:pt x="95" y="176"/>
                  </a:lnTo>
                  <a:lnTo>
                    <a:pt x="104" y="238"/>
                  </a:lnTo>
                  <a:lnTo>
                    <a:pt x="114" y="31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3" name="Rectangle 325"/>
            <p:cNvSpPr>
              <a:spLocks noChangeArrowheads="1"/>
            </p:cNvSpPr>
            <p:nvPr/>
          </p:nvSpPr>
          <p:spPr bwMode="auto">
            <a:xfrm>
              <a:off x="2809876" y="3852863"/>
              <a:ext cx="301625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b="1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F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14" name="Rectangle 326"/>
            <p:cNvSpPr>
              <a:spLocks noChangeArrowheads="1"/>
            </p:cNvSpPr>
            <p:nvPr/>
          </p:nvSpPr>
          <p:spPr bwMode="auto">
            <a:xfrm>
              <a:off x="2908301" y="4911725"/>
              <a:ext cx="219075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b="1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s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15" name="Freeform 327"/>
            <p:cNvSpPr>
              <a:spLocks noEditPoints="1"/>
            </p:cNvSpPr>
            <p:nvPr/>
          </p:nvSpPr>
          <p:spPr bwMode="auto">
            <a:xfrm>
              <a:off x="2363788" y="4556125"/>
              <a:ext cx="120650" cy="196850"/>
            </a:xfrm>
            <a:custGeom>
              <a:avLst/>
              <a:gdLst>
                <a:gd name="T0" fmla="*/ 33 w 76"/>
                <a:gd name="T1" fmla="*/ 9 h 124"/>
                <a:gd name="T2" fmla="*/ 33 w 76"/>
                <a:gd name="T3" fmla="*/ 9 h 124"/>
                <a:gd name="T4" fmla="*/ 24 w 76"/>
                <a:gd name="T5" fmla="*/ 24 h 124"/>
                <a:gd name="T6" fmla="*/ 14 w 76"/>
                <a:gd name="T7" fmla="*/ 38 h 124"/>
                <a:gd name="T8" fmla="*/ 14 w 76"/>
                <a:gd name="T9" fmla="*/ 38 h 124"/>
                <a:gd name="T10" fmla="*/ 0 w 76"/>
                <a:gd name="T11" fmla="*/ 66 h 124"/>
                <a:gd name="T12" fmla="*/ 0 w 76"/>
                <a:gd name="T13" fmla="*/ 66 h 124"/>
                <a:gd name="T14" fmla="*/ 0 w 76"/>
                <a:gd name="T15" fmla="*/ 90 h 124"/>
                <a:gd name="T16" fmla="*/ 0 w 76"/>
                <a:gd name="T17" fmla="*/ 90 h 124"/>
                <a:gd name="T18" fmla="*/ 0 w 76"/>
                <a:gd name="T19" fmla="*/ 105 h 124"/>
                <a:gd name="T20" fmla="*/ 5 w 76"/>
                <a:gd name="T21" fmla="*/ 114 h 124"/>
                <a:gd name="T22" fmla="*/ 5 w 76"/>
                <a:gd name="T23" fmla="*/ 114 h 124"/>
                <a:gd name="T24" fmla="*/ 14 w 76"/>
                <a:gd name="T25" fmla="*/ 119 h 124"/>
                <a:gd name="T26" fmla="*/ 24 w 76"/>
                <a:gd name="T27" fmla="*/ 124 h 124"/>
                <a:gd name="T28" fmla="*/ 24 w 76"/>
                <a:gd name="T29" fmla="*/ 124 h 124"/>
                <a:gd name="T30" fmla="*/ 33 w 76"/>
                <a:gd name="T31" fmla="*/ 119 h 124"/>
                <a:gd name="T32" fmla="*/ 47 w 76"/>
                <a:gd name="T33" fmla="*/ 109 h 124"/>
                <a:gd name="T34" fmla="*/ 47 w 76"/>
                <a:gd name="T35" fmla="*/ 109 h 124"/>
                <a:gd name="T36" fmla="*/ 57 w 76"/>
                <a:gd name="T37" fmla="*/ 95 h 124"/>
                <a:gd name="T38" fmla="*/ 66 w 76"/>
                <a:gd name="T39" fmla="*/ 76 h 124"/>
                <a:gd name="T40" fmla="*/ 66 w 76"/>
                <a:gd name="T41" fmla="*/ 76 h 124"/>
                <a:gd name="T42" fmla="*/ 76 w 76"/>
                <a:gd name="T43" fmla="*/ 52 h 124"/>
                <a:gd name="T44" fmla="*/ 76 w 76"/>
                <a:gd name="T45" fmla="*/ 33 h 124"/>
                <a:gd name="T46" fmla="*/ 76 w 76"/>
                <a:gd name="T47" fmla="*/ 33 h 124"/>
                <a:gd name="T48" fmla="*/ 76 w 76"/>
                <a:gd name="T49" fmla="*/ 19 h 124"/>
                <a:gd name="T50" fmla="*/ 71 w 76"/>
                <a:gd name="T51" fmla="*/ 9 h 124"/>
                <a:gd name="T52" fmla="*/ 66 w 76"/>
                <a:gd name="T53" fmla="*/ 5 h 124"/>
                <a:gd name="T54" fmla="*/ 52 w 76"/>
                <a:gd name="T55" fmla="*/ 0 h 124"/>
                <a:gd name="T56" fmla="*/ 52 w 76"/>
                <a:gd name="T57" fmla="*/ 0 h 124"/>
                <a:gd name="T58" fmla="*/ 43 w 76"/>
                <a:gd name="T59" fmla="*/ 5 h 124"/>
                <a:gd name="T60" fmla="*/ 33 w 76"/>
                <a:gd name="T61" fmla="*/ 9 h 124"/>
                <a:gd name="T62" fmla="*/ 33 w 76"/>
                <a:gd name="T63" fmla="*/ 9 h 124"/>
                <a:gd name="T64" fmla="*/ 19 w 76"/>
                <a:gd name="T65" fmla="*/ 57 h 124"/>
                <a:gd name="T66" fmla="*/ 19 w 76"/>
                <a:gd name="T67" fmla="*/ 57 h 124"/>
                <a:gd name="T68" fmla="*/ 38 w 76"/>
                <a:gd name="T69" fmla="*/ 19 h 124"/>
                <a:gd name="T70" fmla="*/ 38 w 76"/>
                <a:gd name="T71" fmla="*/ 19 h 124"/>
                <a:gd name="T72" fmla="*/ 43 w 76"/>
                <a:gd name="T73" fmla="*/ 9 h 124"/>
                <a:gd name="T74" fmla="*/ 52 w 76"/>
                <a:gd name="T75" fmla="*/ 5 h 124"/>
                <a:gd name="T76" fmla="*/ 52 w 76"/>
                <a:gd name="T77" fmla="*/ 5 h 124"/>
                <a:gd name="T78" fmla="*/ 62 w 76"/>
                <a:gd name="T79" fmla="*/ 9 h 124"/>
                <a:gd name="T80" fmla="*/ 66 w 76"/>
                <a:gd name="T81" fmla="*/ 24 h 124"/>
                <a:gd name="T82" fmla="*/ 66 w 76"/>
                <a:gd name="T83" fmla="*/ 24 h 124"/>
                <a:gd name="T84" fmla="*/ 62 w 76"/>
                <a:gd name="T85" fmla="*/ 57 h 124"/>
                <a:gd name="T86" fmla="*/ 19 w 76"/>
                <a:gd name="T87" fmla="*/ 57 h 124"/>
                <a:gd name="T88" fmla="*/ 19 w 76"/>
                <a:gd name="T89" fmla="*/ 57 h 124"/>
                <a:gd name="T90" fmla="*/ 57 w 76"/>
                <a:gd name="T91" fmla="*/ 62 h 124"/>
                <a:gd name="T92" fmla="*/ 57 w 76"/>
                <a:gd name="T93" fmla="*/ 62 h 124"/>
                <a:gd name="T94" fmla="*/ 47 w 76"/>
                <a:gd name="T95" fmla="*/ 95 h 124"/>
                <a:gd name="T96" fmla="*/ 47 w 76"/>
                <a:gd name="T97" fmla="*/ 95 h 124"/>
                <a:gd name="T98" fmla="*/ 33 w 76"/>
                <a:gd name="T99" fmla="*/ 114 h 124"/>
                <a:gd name="T100" fmla="*/ 33 w 76"/>
                <a:gd name="T101" fmla="*/ 114 h 124"/>
                <a:gd name="T102" fmla="*/ 24 w 76"/>
                <a:gd name="T103" fmla="*/ 119 h 124"/>
                <a:gd name="T104" fmla="*/ 24 w 76"/>
                <a:gd name="T105" fmla="*/ 119 h 124"/>
                <a:gd name="T106" fmla="*/ 19 w 76"/>
                <a:gd name="T107" fmla="*/ 119 h 124"/>
                <a:gd name="T108" fmla="*/ 14 w 76"/>
                <a:gd name="T109" fmla="*/ 114 h 124"/>
                <a:gd name="T110" fmla="*/ 14 w 76"/>
                <a:gd name="T111" fmla="*/ 114 h 124"/>
                <a:gd name="T112" fmla="*/ 9 w 76"/>
                <a:gd name="T113" fmla="*/ 100 h 124"/>
                <a:gd name="T114" fmla="*/ 9 w 76"/>
                <a:gd name="T115" fmla="*/ 100 h 124"/>
                <a:gd name="T116" fmla="*/ 19 w 76"/>
                <a:gd name="T117" fmla="*/ 62 h 124"/>
                <a:gd name="T118" fmla="*/ 57 w 76"/>
                <a:gd name="T119" fmla="*/ 62 h 124"/>
                <a:gd name="T120" fmla="*/ 57 w 76"/>
                <a:gd name="T12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" h="124">
                  <a:moveTo>
                    <a:pt x="33" y="9"/>
                  </a:moveTo>
                  <a:lnTo>
                    <a:pt x="33" y="9"/>
                  </a:lnTo>
                  <a:lnTo>
                    <a:pt x="24" y="24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05"/>
                  </a:lnTo>
                  <a:lnTo>
                    <a:pt x="5" y="114"/>
                  </a:lnTo>
                  <a:lnTo>
                    <a:pt x="5" y="114"/>
                  </a:lnTo>
                  <a:lnTo>
                    <a:pt x="14" y="119"/>
                  </a:lnTo>
                  <a:lnTo>
                    <a:pt x="24" y="124"/>
                  </a:lnTo>
                  <a:lnTo>
                    <a:pt x="24" y="124"/>
                  </a:lnTo>
                  <a:lnTo>
                    <a:pt x="33" y="119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57" y="95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76" y="52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6" y="19"/>
                  </a:lnTo>
                  <a:lnTo>
                    <a:pt x="71" y="9"/>
                  </a:lnTo>
                  <a:lnTo>
                    <a:pt x="66" y="5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3" y="5"/>
                  </a:lnTo>
                  <a:lnTo>
                    <a:pt x="33" y="9"/>
                  </a:lnTo>
                  <a:lnTo>
                    <a:pt x="33" y="9"/>
                  </a:lnTo>
                  <a:close/>
                  <a:moveTo>
                    <a:pt x="19" y="57"/>
                  </a:moveTo>
                  <a:lnTo>
                    <a:pt x="19" y="57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43" y="9"/>
                  </a:lnTo>
                  <a:lnTo>
                    <a:pt x="52" y="5"/>
                  </a:lnTo>
                  <a:lnTo>
                    <a:pt x="52" y="5"/>
                  </a:lnTo>
                  <a:lnTo>
                    <a:pt x="62" y="9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2" y="57"/>
                  </a:lnTo>
                  <a:lnTo>
                    <a:pt x="19" y="57"/>
                  </a:lnTo>
                  <a:lnTo>
                    <a:pt x="19" y="57"/>
                  </a:lnTo>
                  <a:close/>
                  <a:moveTo>
                    <a:pt x="57" y="62"/>
                  </a:moveTo>
                  <a:lnTo>
                    <a:pt x="57" y="62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33" y="114"/>
                  </a:lnTo>
                  <a:lnTo>
                    <a:pt x="33" y="114"/>
                  </a:lnTo>
                  <a:lnTo>
                    <a:pt x="24" y="119"/>
                  </a:lnTo>
                  <a:lnTo>
                    <a:pt x="24" y="119"/>
                  </a:lnTo>
                  <a:lnTo>
                    <a:pt x="19" y="119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9" y="62"/>
                  </a:lnTo>
                  <a:lnTo>
                    <a:pt x="57" y="62"/>
                  </a:lnTo>
                  <a:lnTo>
                    <a:pt x="5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524001" y="4911725"/>
              <a:ext cx="363537" cy="393700"/>
              <a:chOff x="1524001" y="4911725"/>
              <a:chExt cx="363537" cy="393700"/>
            </a:xfrm>
          </p:grpSpPr>
          <p:sp>
            <p:nvSpPr>
              <p:cNvPr id="117" name="Rectangle 328"/>
              <p:cNvSpPr>
                <a:spLocks noChangeArrowheads="1"/>
              </p:cNvSpPr>
              <p:nvPr/>
            </p:nvSpPr>
            <p:spPr bwMode="auto">
              <a:xfrm>
                <a:off x="1524001" y="4911725"/>
                <a:ext cx="347663" cy="39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100" i="1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M</a:t>
                </a:r>
                <a:endParaRPr lang="zh-CN" altLang="zh-CN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18" name="Rectangle 329"/>
              <p:cNvSpPr>
                <a:spLocks noChangeArrowheads="1"/>
              </p:cNvSpPr>
              <p:nvPr/>
            </p:nvSpPr>
            <p:spPr bwMode="auto">
              <a:xfrm>
                <a:off x="1751013" y="5076825"/>
                <a:ext cx="136525" cy="204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200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1</a:t>
                </a:r>
                <a:endParaRPr lang="zh-CN" altLang="zh-CN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4116388" y="4911725"/>
              <a:ext cx="363538" cy="393700"/>
              <a:chOff x="4116388" y="4911725"/>
              <a:chExt cx="363538" cy="393700"/>
            </a:xfrm>
          </p:grpSpPr>
          <p:sp>
            <p:nvSpPr>
              <p:cNvPr id="120" name="Rectangle 330"/>
              <p:cNvSpPr>
                <a:spLocks noChangeArrowheads="1"/>
              </p:cNvSpPr>
              <p:nvPr/>
            </p:nvSpPr>
            <p:spPr bwMode="auto">
              <a:xfrm>
                <a:off x="4116388" y="4911725"/>
                <a:ext cx="347663" cy="39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100" i="1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M</a:t>
                </a:r>
                <a:endParaRPr lang="zh-CN" altLang="zh-CN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21" name="Rectangle 331"/>
              <p:cNvSpPr>
                <a:spLocks noChangeArrowheads="1"/>
              </p:cNvSpPr>
              <p:nvPr/>
            </p:nvSpPr>
            <p:spPr bwMode="auto">
              <a:xfrm>
                <a:off x="4343401" y="5076825"/>
                <a:ext cx="136525" cy="204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20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2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139999" y="2336282"/>
            <a:ext cx="3748088" cy="2200275"/>
            <a:chOff x="6505575" y="3384550"/>
            <a:chExt cx="3748088" cy="2200275"/>
          </a:xfrm>
        </p:grpSpPr>
        <p:sp>
          <p:nvSpPr>
            <p:cNvPr id="123" name="Freeform 336"/>
            <p:cNvSpPr>
              <a:spLocks/>
            </p:cNvSpPr>
            <p:nvPr/>
          </p:nvSpPr>
          <p:spPr bwMode="auto">
            <a:xfrm>
              <a:off x="8013700" y="3384550"/>
              <a:ext cx="177800" cy="204788"/>
            </a:xfrm>
            <a:custGeom>
              <a:avLst/>
              <a:gdLst>
                <a:gd name="T0" fmla="*/ 0 w 112"/>
                <a:gd name="T1" fmla="*/ 83 h 129"/>
                <a:gd name="T2" fmla="*/ 112 w 112"/>
                <a:gd name="T3" fmla="*/ 0 h 129"/>
                <a:gd name="T4" fmla="*/ 54 w 112"/>
                <a:gd name="T5" fmla="*/ 129 h 129"/>
                <a:gd name="T6" fmla="*/ 0 w 112"/>
                <a:gd name="T7" fmla="*/ 8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29">
                  <a:moveTo>
                    <a:pt x="0" y="83"/>
                  </a:moveTo>
                  <a:lnTo>
                    <a:pt x="112" y="0"/>
                  </a:lnTo>
                  <a:lnTo>
                    <a:pt x="54" y="129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4" name="Freeform 338"/>
            <p:cNvSpPr>
              <a:spLocks/>
            </p:cNvSpPr>
            <p:nvPr/>
          </p:nvSpPr>
          <p:spPr bwMode="auto">
            <a:xfrm>
              <a:off x="7302500" y="4497388"/>
              <a:ext cx="244475" cy="342900"/>
            </a:xfrm>
            <a:custGeom>
              <a:avLst/>
              <a:gdLst>
                <a:gd name="T0" fmla="*/ 0 w 154"/>
                <a:gd name="T1" fmla="*/ 0 h 216"/>
                <a:gd name="T2" fmla="*/ 0 w 154"/>
                <a:gd name="T3" fmla="*/ 0 h 216"/>
                <a:gd name="T4" fmla="*/ 21 w 154"/>
                <a:gd name="T5" fmla="*/ 13 h 216"/>
                <a:gd name="T6" fmla="*/ 46 w 154"/>
                <a:gd name="T7" fmla="*/ 34 h 216"/>
                <a:gd name="T8" fmla="*/ 75 w 154"/>
                <a:gd name="T9" fmla="*/ 58 h 216"/>
                <a:gd name="T10" fmla="*/ 100 w 154"/>
                <a:gd name="T11" fmla="*/ 87 h 216"/>
                <a:gd name="T12" fmla="*/ 125 w 154"/>
                <a:gd name="T13" fmla="*/ 125 h 216"/>
                <a:gd name="T14" fmla="*/ 145 w 154"/>
                <a:gd name="T15" fmla="*/ 166 h 216"/>
                <a:gd name="T16" fmla="*/ 149 w 154"/>
                <a:gd name="T17" fmla="*/ 191 h 216"/>
                <a:gd name="T18" fmla="*/ 154 w 154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216">
                  <a:moveTo>
                    <a:pt x="0" y="0"/>
                  </a:moveTo>
                  <a:lnTo>
                    <a:pt x="0" y="0"/>
                  </a:lnTo>
                  <a:lnTo>
                    <a:pt x="21" y="13"/>
                  </a:lnTo>
                  <a:lnTo>
                    <a:pt x="46" y="34"/>
                  </a:lnTo>
                  <a:lnTo>
                    <a:pt x="75" y="58"/>
                  </a:lnTo>
                  <a:lnTo>
                    <a:pt x="100" y="87"/>
                  </a:lnTo>
                  <a:lnTo>
                    <a:pt x="125" y="125"/>
                  </a:lnTo>
                  <a:lnTo>
                    <a:pt x="145" y="166"/>
                  </a:lnTo>
                  <a:lnTo>
                    <a:pt x="149" y="191"/>
                  </a:lnTo>
                  <a:lnTo>
                    <a:pt x="154" y="216"/>
                  </a:lnTo>
                </a:path>
              </a:pathLst>
            </a:custGeom>
            <a:noFill/>
            <a:ln w="12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5" name="Rectangle 339"/>
            <p:cNvSpPr>
              <a:spLocks noChangeArrowheads="1"/>
            </p:cNvSpPr>
            <p:nvPr/>
          </p:nvSpPr>
          <p:spPr bwMode="auto">
            <a:xfrm>
              <a:off x="7308850" y="3819525"/>
              <a:ext cx="2635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900" b="1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F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26" name="Rectangle 340"/>
            <p:cNvSpPr>
              <a:spLocks noChangeArrowheads="1"/>
            </p:cNvSpPr>
            <p:nvPr/>
          </p:nvSpPr>
          <p:spPr bwMode="auto">
            <a:xfrm>
              <a:off x="8574088" y="4371975"/>
              <a:ext cx="190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900" b="1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s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27" name="Freeform 341"/>
            <p:cNvSpPr>
              <a:spLocks noEditPoints="1"/>
            </p:cNvSpPr>
            <p:nvPr/>
          </p:nvSpPr>
          <p:spPr bwMode="auto">
            <a:xfrm>
              <a:off x="7546975" y="4411663"/>
              <a:ext cx="111125" cy="171450"/>
            </a:xfrm>
            <a:custGeom>
              <a:avLst/>
              <a:gdLst>
                <a:gd name="T0" fmla="*/ 29 w 70"/>
                <a:gd name="T1" fmla="*/ 9 h 108"/>
                <a:gd name="T2" fmla="*/ 29 w 70"/>
                <a:gd name="T3" fmla="*/ 9 h 108"/>
                <a:gd name="T4" fmla="*/ 20 w 70"/>
                <a:gd name="T5" fmla="*/ 21 h 108"/>
                <a:gd name="T6" fmla="*/ 12 w 70"/>
                <a:gd name="T7" fmla="*/ 34 h 108"/>
                <a:gd name="T8" fmla="*/ 12 w 70"/>
                <a:gd name="T9" fmla="*/ 34 h 108"/>
                <a:gd name="T10" fmla="*/ 4 w 70"/>
                <a:gd name="T11" fmla="*/ 58 h 108"/>
                <a:gd name="T12" fmla="*/ 4 w 70"/>
                <a:gd name="T13" fmla="*/ 58 h 108"/>
                <a:gd name="T14" fmla="*/ 0 w 70"/>
                <a:gd name="T15" fmla="*/ 79 h 108"/>
                <a:gd name="T16" fmla="*/ 0 w 70"/>
                <a:gd name="T17" fmla="*/ 79 h 108"/>
                <a:gd name="T18" fmla="*/ 4 w 70"/>
                <a:gd name="T19" fmla="*/ 92 h 108"/>
                <a:gd name="T20" fmla="*/ 8 w 70"/>
                <a:gd name="T21" fmla="*/ 100 h 108"/>
                <a:gd name="T22" fmla="*/ 8 w 70"/>
                <a:gd name="T23" fmla="*/ 100 h 108"/>
                <a:gd name="T24" fmla="*/ 12 w 70"/>
                <a:gd name="T25" fmla="*/ 104 h 108"/>
                <a:gd name="T26" fmla="*/ 20 w 70"/>
                <a:gd name="T27" fmla="*/ 108 h 108"/>
                <a:gd name="T28" fmla="*/ 20 w 70"/>
                <a:gd name="T29" fmla="*/ 108 h 108"/>
                <a:gd name="T30" fmla="*/ 33 w 70"/>
                <a:gd name="T31" fmla="*/ 104 h 108"/>
                <a:gd name="T32" fmla="*/ 41 w 70"/>
                <a:gd name="T33" fmla="*/ 96 h 108"/>
                <a:gd name="T34" fmla="*/ 41 w 70"/>
                <a:gd name="T35" fmla="*/ 96 h 108"/>
                <a:gd name="T36" fmla="*/ 54 w 70"/>
                <a:gd name="T37" fmla="*/ 83 h 108"/>
                <a:gd name="T38" fmla="*/ 62 w 70"/>
                <a:gd name="T39" fmla="*/ 67 h 108"/>
                <a:gd name="T40" fmla="*/ 62 w 70"/>
                <a:gd name="T41" fmla="*/ 67 h 108"/>
                <a:gd name="T42" fmla="*/ 66 w 70"/>
                <a:gd name="T43" fmla="*/ 46 h 108"/>
                <a:gd name="T44" fmla="*/ 70 w 70"/>
                <a:gd name="T45" fmla="*/ 29 h 108"/>
                <a:gd name="T46" fmla="*/ 70 w 70"/>
                <a:gd name="T47" fmla="*/ 29 h 108"/>
                <a:gd name="T48" fmla="*/ 70 w 70"/>
                <a:gd name="T49" fmla="*/ 17 h 108"/>
                <a:gd name="T50" fmla="*/ 66 w 70"/>
                <a:gd name="T51" fmla="*/ 9 h 108"/>
                <a:gd name="T52" fmla="*/ 58 w 70"/>
                <a:gd name="T53" fmla="*/ 5 h 108"/>
                <a:gd name="T54" fmla="*/ 49 w 70"/>
                <a:gd name="T55" fmla="*/ 0 h 108"/>
                <a:gd name="T56" fmla="*/ 49 w 70"/>
                <a:gd name="T57" fmla="*/ 0 h 108"/>
                <a:gd name="T58" fmla="*/ 41 w 70"/>
                <a:gd name="T59" fmla="*/ 5 h 108"/>
                <a:gd name="T60" fmla="*/ 29 w 70"/>
                <a:gd name="T61" fmla="*/ 9 h 108"/>
                <a:gd name="T62" fmla="*/ 29 w 70"/>
                <a:gd name="T63" fmla="*/ 9 h 108"/>
                <a:gd name="T64" fmla="*/ 20 w 70"/>
                <a:gd name="T65" fmla="*/ 50 h 108"/>
                <a:gd name="T66" fmla="*/ 20 w 70"/>
                <a:gd name="T67" fmla="*/ 50 h 108"/>
                <a:gd name="T68" fmla="*/ 33 w 70"/>
                <a:gd name="T69" fmla="*/ 17 h 108"/>
                <a:gd name="T70" fmla="*/ 33 w 70"/>
                <a:gd name="T71" fmla="*/ 17 h 108"/>
                <a:gd name="T72" fmla="*/ 41 w 70"/>
                <a:gd name="T73" fmla="*/ 9 h 108"/>
                <a:gd name="T74" fmla="*/ 49 w 70"/>
                <a:gd name="T75" fmla="*/ 5 h 108"/>
                <a:gd name="T76" fmla="*/ 49 w 70"/>
                <a:gd name="T77" fmla="*/ 5 h 108"/>
                <a:gd name="T78" fmla="*/ 58 w 70"/>
                <a:gd name="T79" fmla="*/ 9 h 108"/>
                <a:gd name="T80" fmla="*/ 58 w 70"/>
                <a:gd name="T81" fmla="*/ 21 h 108"/>
                <a:gd name="T82" fmla="*/ 58 w 70"/>
                <a:gd name="T83" fmla="*/ 21 h 108"/>
                <a:gd name="T84" fmla="*/ 54 w 70"/>
                <a:gd name="T85" fmla="*/ 50 h 108"/>
                <a:gd name="T86" fmla="*/ 20 w 70"/>
                <a:gd name="T87" fmla="*/ 50 h 108"/>
                <a:gd name="T88" fmla="*/ 20 w 70"/>
                <a:gd name="T89" fmla="*/ 50 h 108"/>
                <a:gd name="T90" fmla="*/ 54 w 70"/>
                <a:gd name="T91" fmla="*/ 54 h 108"/>
                <a:gd name="T92" fmla="*/ 54 w 70"/>
                <a:gd name="T93" fmla="*/ 54 h 108"/>
                <a:gd name="T94" fmla="*/ 41 w 70"/>
                <a:gd name="T95" fmla="*/ 83 h 108"/>
                <a:gd name="T96" fmla="*/ 41 w 70"/>
                <a:gd name="T97" fmla="*/ 83 h 108"/>
                <a:gd name="T98" fmla="*/ 33 w 70"/>
                <a:gd name="T99" fmla="*/ 100 h 108"/>
                <a:gd name="T100" fmla="*/ 33 w 70"/>
                <a:gd name="T101" fmla="*/ 100 h 108"/>
                <a:gd name="T102" fmla="*/ 24 w 70"/>
                <a:gd name="T103" fmla="*/ 104 h 108"/>
                <a:gd name="T104" fmla="*/ 24 w 70"/>
                <a:gd name="T105" fmla="*/ 104 h 108"/>
                <a:gd name="T106" fmla="*/ 16 w 70"/>
                <a:gd name="T107" fmla="*/ 104 h 108"/>
                <a:gd name="T108" fmla="*/ 12 w 70"/>
                <a:gd name="T109" fmla="*/ 100 h 108"/>
                <a:gd name="T110" fmla="*/ 12 w 70"/>
                <a:gd name="T111" fmla="*/ 100 h 108"/>
                <a:gd name="T112" fmla="*/ 12 w 70"/>
                <a:gd name="T113" fmla="*/ 88 h 108"/>
                <a:gd name="T114" fmla="*/ 12 w 70"/>
                <a:gd name="T115" fmla="*/ 88 h 108"/>
                <a:gd name="T116" fmla="*/ 16 w 70"/>
                <a:gd name="T117" fmla="*/ 54 h 108"/>
                <a:gd name="T118" fmla="*/ 54 w 70"/>
                <a:gd name="T119" fmla="*/ 54 h 108"/>
                <a:gd name="T120" fmla="*/ 54 w 70"/>
                <a:gd name="T12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08">
                  <a:moveTo>
                    <a:pt x="29" y="9"/>
                  </a:moveTo>
                  <a:lnTo>
                    <a:pt x="29" y="9"/>
                  </a:lnTo>
                  <a:lnTo>
                    <a:pt x="20" y="2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4" y="92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12" y="104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33" y="104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54" y="83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6" y="46"/>
                  </a:lnTo>
                  <a:lnTo>
                    <a:pt x="70" y="29"/>
                  </a:lnTo>
                  <a:lnTo>
                    <a:pt x="70" y="29"/>
                  </a:lnTo>
                  <a:lnTo>
                    <a:pt x="70" y="17"/>
                  </a:lnTo>
                  <a:lnTo>
                    <a:pt x="66" y="9"/>
                  </a:lnTo>
                  <a:lnTo>
                    <a:pt x="5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5"/>
                  </a:lnTo>
                  <a:lnTo>
                    <a:pt x="29" y="9"/>
                  </a:lnTo>
                  <a:lnTo>
                    <a:pt x="29" y="9"/>
                  </a:lnTo>
                  <a:close/>
                  <a:moveTo>
                    <a:pt x="20" y="50"/>
                  </a:moveTo>
                  <a:lnTo>
                    <a:pt x="20" y="50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49" y="5"/>
                  </a:lnTo>
                  <a:lnTo>
                    <a:pt x="58" y="9"/>
                  </a:lnTo>
                  <a:lnTo>
                    <a:pt x="58" y="21"/>
                  </a:lnTo>
                  <a:lnTo>
                    <a:pt x="58" y="21"/>
                  </a:lnTo>
                  <a:lnTo>
                    <a:pt x="54" y="50"/>
                  </a:lnTo>
                  <a:lnTo>
                    <a:pt x="20" y="50"/>
                  </a:lnTo>
                  <a:lnTo>
                    <a:pt x="20" y="50"/>
                  </a:lnTo>
                  <a:close/>
                  <a:moveTo>
                    <a:pt x="54" y="54"/>
                  </a:moveTo>
                  <a:lnTo>
                    <a:pt x="54" y="54"/>
                  </a:lnTo>
                  <a:lnTo>
                    <a:pt x="41" y="83"/>
                  </a:lnTo>
                  <a:lnTo>
                    <a:pt x="41" y="83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24" y="104"/>
                  </a:lnTo>
                  <a:lnTo>
                    <a:pt x="24" y="104"/>
                  </a:lnTo>
                  <a:lnTo>
                    <a:pt x="16" y="104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6" y="54"/>
                  </a:lnTo>
                  <a:lnTo>
                    <a:pt x="54" y="54"/>
                  </a:lnTo>
                  <a:lnTo>
                    <a:pt x="54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6505575" y="5241925"/>
              <a:ext cx="322263" cy="342900"/>
              <a:chOff x="6505575" y="5241925"/>
              <a:chExt cx="322263" cy="342900"/>
            </a:xfrm>
          </p:grpSpPr>
          <p:sp>
            <p:nvSpPr>
              <p:cNvPr id="129" name="Rectangle 342"/>
              <p:cNvSpPr>
                <a:spLocks noChangeArrowheads="1"/>
              </p:cNvSpPr>
              <p:nvPr/>
            </p:nvSpPr>
            <p:spPr bwMode="auto">
              <a:xfrm>
                <a:off x="6505575" y="5241925"/>
                <a:ext cx="3032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M</a:t>
                </a:r>
                <a:endParaRPr lang="zh-CN" altLang="zh-CN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30" name="Rectangle 343"/>
              <p:cNvSpPr>
                <a:spLocks noChangeArrowheads="1"/>
              </p:cNvSpPr>
              <p:nvPr/>
            </p:nvSpPr>
            <p:spPr bwMode="auto">
              <a:xfrm>
                <a:off x="6702425" y="5386388"/>
                <a:ext cx="125413" cy="18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00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1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9925050" y="3629025"/>
              <a:ext cx="328613" cy="454025"/>
              <a:chOff x="9925050" y="3629025"/>
              <a:chExt cx="328613" cy="454025"/>
            </a:xfrm>
          </p:grpSpPr>
          <p:sp>
            <p:nvSpPr>
              <p:cNvPr id="132" name="Freeform 337"/>
              <p:cNvSpPr>
                <a:spLocks/>
              </p:cNvSpPr>
              <p:nvPr/>
            </p:nvSpPr>
            <p:spPr bwMode="auto">
              <a:xfrm>
                <a:off x="9925050" y="3629025"/>
                <a:ext cx="217488" cy="144463"/>
              </a:xfrm>
              <a:custGeom>
                <a:avLst/>
                <a:gdLst>
                  <a:gd name="T0" fmla="*/ 29 w 137"/>
                  <a:gd name="T1" fmla="*/ 91 h 91"/>
                  <a:gd name="T2" fmla="*/ 137 w 137"/>
                  <a:gd name="T3" fmla="*/ 0 h 91"/>
                  <a:gd name="T4" fmla="*/ 0 w 137"/>
                  <a:gd name="T5" fmla="*/ 24 h 91"/>
                  <a:gd name="T6" fmla="*/ 29 w 137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7" h="91">
                    <a:moveTo>
                      <a:pt x="29" y="91"/>
                    </a:moveTo>
                    <a:lnTo>
                      <a:pt x="137" y="0"/>
                    </a:lnTo>
                    <a:lnTo>
                      <a:pt x="0" y="24"/>
                    </a:lnTo>
                    <a:lnTo>
                      <a:pt x="29" y="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3" name="Rectangle 344"/>
              <p:cNvSpPr>
                <a:spLocks noChangeArrowheads="1"/>
              </p:cNvSpPr>
              <p:nvPr/>
            </p:nvSpPr>
            <p:spPr bwMode="auto">
              <a:xfrm>
                <a:off x="9931400" y="3740150"/>
                <a:ext cx="3032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M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34" name="Rectangle 345"/>
              <p:cNvSpPr>
                <a:spLocks noChangeArrowheads="1"/>
              </p:cNvSpPr>
              <p:nvPr/>
            </p:nvSpPr>
            <p:spPr bwMode="auto">
              <a:xfrm>
                <a:off x="10128250" y="3884613"/>
                <a:ext cx="125413" cy="18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00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2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</p:grpSp>
        <p:cxnSp>
          <p:nvCxnSpPr>
            <p:cNvPr id="135" name="直接连接符 134"/>
            <p:cNvCxnSpPr/>
            <p:nvPr/>
          </p:nvCxnSpPr>
          <p:spPr>
            <a:xfrm flipV="1">
              <a:off x="6716713" y="3700463"/>
              <a:ext cx="3267075" cy="152876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>
            <a:xfrm flipV="1">
              <a:off x="6716713" y="3522663"/>
              <a:ext cx="1363663" cy="170656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34622" y="4528620"/>
            <a:ext cx="9602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从这个问题可以看出，我们有时要对两个向量做这样的运算，运算的结果是一个数，他等于这两个向量的模及他们夹角的余弦的乘积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我们把这个数称为这两个向量的数量积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也称为内积或是点积</a:t>
            </a:r>
            <a:r>
              <a:rPr lang="en-US" altLang="zh-CN" sz="2400" dirty="0" smtClean="0"/>
              <a:t>).</a:t>
            </a:r>
            <a:endParaRPr lang="zh-CN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5A4F8-9EB8-4D56-AA7B-AF24B6AA42D6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318326" y="612017"/>
                <a:ext cx="877454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给定向量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为它们的夹角，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m:rPr>
                        <m:sty m:val="p"/>
                      </m:rP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称为向量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 smtClean="0"/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/>
                  <a:t>的数量积</a:t>
                </a:r>
                <a:r>
                  <a:rPr lang="zh-CN" altLang="en-US" sz="2400" dirty="0"/>
                  <a:t>。</a:t>
                </a:r>
                <a:r>
                  <a:rPr lang="zh-CN" altLang="en-US" sz="2400" dirty="0" smtClean="0"/>
                  <a:t>记为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/>
                  <a:t> ，即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m:rPr>
                        <m:sty m:val="p"/>
                      </m:rP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326" y="612017"/>
                <a:ext cx="8774547" cy="830997"/>
              </a:xfrm>
              <a:prstGeom prst="rect">
                <a:avLst/>
              </a:prstGeom>
              <a:blipFill>
                <a:blip r:embed="rId2"/>
                <a:stretch>
                  <a:fillRect l="-1042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1446400" y="54656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18326" y="150846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由数量积的定义可知：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318326" y="2035583"/>
                <a:ext cx="4013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Prj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Prj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326" y="2035583"/>
                <a:ext cx="401359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20627" y="1932605"/>
                <a:ext cx="4060663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Prj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den>
                    </m:f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den>
                    </m:f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627" y="1932605"/>
                <a:ext cx="4060663" cy="667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18325" y="2568303"/>
                <a:ext cx="3578479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m:rPr>
                        <m:sty m:val="p"/>
                      </m:rP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325" y="2568303"/>
                <a:ext cx="3578479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318325" y="3089817"/>
                <a:ext cx="26841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=0⇔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325" y="3089817"/>
                <a:ext cx="268419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5580758" y="312864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充分必要条件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6400" y="418287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运算规律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13068" y="4229045"/>
                <a:ext cx="18732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68" y="4229045"/>
                <a:ext cx="18732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013068" y="4702810"/>
                <a:ext cx="3584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i="1" dirty="0" smtClean="0"/>
                  <a:t> </a:t>
                </a:r>
                <a:endParaRPr lang="zh-CN" altLang="en-US" sz="2400" b="1" i="1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068" y="4702810"/>
                <a:ext cx="3584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516268" y="4229045"/>
                <a:ext cx="39932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Prj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268" y="4229045"/>
                <a:ext cx="3993273" cy="461665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8913927" y="4763552"/>
                <a:ext cx="3123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Prj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Prj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927" y="4763552"/>
                <a:ext cx="3123740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9006403" y="5225217"/>
                <a:ext cx="21714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i="1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b="1" i="1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403" y="5225217"/>
                <a:ext cx="217142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064756" y="5179439"/>
                <a:ext cx="27917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56" y="5179439"/>
                <a:ext cx="279172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318325" y="3461206"/>
                <a:ext cx="1824089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325" y="3461206"/>
                <a:ext cx="1824089" cy="6676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9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2019300" y="458788"/>
            <a:ext cx="5549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证明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三角形余弦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</a:rPr>
              <a:t>定理</a:t>
            </a:r>
            <a:endParaRPr lang="en-US" altLang="zh-CN" sz="2400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519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08926"/>
              </p:ext>
            </p:extLst>
          </p:nvPr>
        </p:nvGraphicFramePr>
        <p:xfrm>
          <a:off x="5248275" y="487796"/>
          <a:ext cx="3527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80" name="Equation" r:id="rId3" imgW="3543120" imgH="444240" progId="Equation.3">
                  <p:embed/>
                </p:oleObj>
              </mc:Choice>
              <mc:Fallback>
                <p:oleObj name="Equation" r:id="rId3" imgW="3543120" imgH="4442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487796"/>
                        <a:ext cx="3527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1426-473B-4A8F-8C7E-B2A9EF5A12FB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437469" y="530881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>
                <a:solidFill>
                  <a:srgbClr val="ED7D31"/>
                </a:solidFill>
                <a:ea typeface="黑体" panose="02010609060101010101" pitchFamily="49" charset="-122"/>
              </a:rPr>
              <a:t>1</a:t>
            </a:r>
            <a:endParaRPr lang="zh-CN" altLang="en-US" sz="1600" dirty="0"/>
          </a:p>
        </p:txBody>
      </p:sp>
      <p:grpSp>
        <p:nvGrpSpPr>
          <p:cNvPr id="7" name="组合 6"/>
          <p:cNvGrpSpPr/>
          <p:nvPr/>
        </p:nvGrpSpPr>
        <p:grpSpPr>
          <a:xfrm>
            <a:off x="9355715" y="1526304"/>
            <a:ext cx="2431618" cy="1828800"/>
            <a:chOff x="9318770" y="1526304"/>
            <a:chExt cx="2431618" cy="1828800"/>
          </a:xfrm>
        </p:grpSpPr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9350088" y="1526304"/>
              <a:ext cx="2400300" cy="1828800"/>
              <a:chOff x="3960" y="912"/>
              <a:chExt cx="1512" cy="1152"/>
            </a:xfrm>
          </p:grpSpPr>
          <p:graphicFrame>
            <p:nvGraphicFramePr>
              <p:cNvPr id="9" name="Object 3"/>
              <p:cNvGraphicFramePr>
                <a:graphicFrameLocks noChangeAspect="1"/>
              </p:cNvGraphicFramePr>
              <p:nvPr/>
            </p:nvGraphicFramePr>
            <p:xfrm>
              <a:off x="4488" y="912"/>
              <a:ext cx="17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1" name="Equation" r:id="rId5" imgW="279360" imgH="304560" progId="Equation.3">
                      <p:embed/>
                    </p:oleObj>
                  </mc:Choice>
                  <mc:Fallback>
                    <p:oleObj name="Equation" r:id="rId5" imgW="279360" imgH="304560" progId="Equation.3">
                      <p:embed/>
                      <p:pic>
                        <p:nvPicPr>
                          <p:cNvPr id="351235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8" y="912"/>
                            <a:ext cx="17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4"/>
              <p:cNvGraphicFramePr>
                <a:graphicFrameLocks noChangeAspect="1"/>
              </p:cNvGraphicFramePr>
              <p:nvPr/>
            </p:nvGraphicFramePr>
            <p:xfrm>
              <a:off x="3960" y="1872"/>
              <a:ext cx="17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2" name="Equation" r:id="rId7" imgW="279360" imgH="304560" progId="Equation.3">
                      <p:embed/>
                    </p:oleObj>
                  </mc:Choice>
                  <mc:Fallback>
                    <p:oleObj name="Equation" r:id="rId7" imgW="279360" imgH="304560" progId="Equation.3">
                      <p:embed/>
                      <p:pic>
                        <p:nvPicPr>
                          <p:cNvPr id="351236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0" y="1872"/>
                            <a:ext cx="17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5"/>
              <p:cNvGraphicFramePr>
                <a:graphicFrameLocks noChangeAspect="1"/>
              </p:cNvGraphicFramePr>
              <p:nvPr/>
            </p:nvGraphicFramePr>
            <p:xfrm>
              <a:off x="5288" y="1536"/>
              <a:ext cx="184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3" name="Equation" r:id="rId9" imgW="291960" imgH="317160" progId="Equation.3">
                      <p:embed/>
                    </p:oleObj>
                  </mc:Choice>
                  <mc:Fallback>
                    <p:oleObj name="Equation" r:id="rId9" imgW="291960" imgH="317160" progId="Equation.3">
                      <p:embed/>
                      <p:pic>
                        <p:nvPicPr>
                          <p:cNvPr id="351237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8" y="1536"/>
                            <a:ext cx="184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9"/>
              <p:cNvGraphicFramePr>
                <a:graphicFrameLocks noChangeAspect="1"/>
              </p:cNvGraphicFramePr>
              <p:nvPr/>
            </p:nvGraphicFramePr>
            <p:xfrm>
              <a:off x="4992" y="1384"/>
              <a:ext cx="1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4" name="Equation" r:id="rId11" imgW="241200" imgH="317160" progId="Equation.3">
                      <p:embed/>
                    </p:oleObj>
                  </mc:Choice>
                  <mc:Fallback>
                    <p:oleObj name="Equation" r:id="rId11" imgW="241200" imgH="317160" progId="Equation.3">
                      <p:embed/>
                      <p:pic>
                        <p:nvPicPr>
                          <p:cNvPr id="351241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1384"/>
                            <a:ext cx="1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0"/>
              <p:cNvGraphicFramePr>
                <a:graphicFrameLocks noChangeAspect="1"/>
              </p:cNvGraphicFramePr>
              <p:nvPr/>
            </p:nvGraphicFramePr>
            <p:xfrm>
              <a:off x="4568" y="1815"/>
              <a:ext cx="144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5" name="Equation" r:id="rId13" imgW="228600" imgH="241200" progId="Equation.3">
                      <p:embed/>
                    </p:oleObj>
                  </mc:Choice>
                  <mc:Fallback>
                    <p:oleObj name="Equation" r:id="rId13" imgW="228600" imgH="241200" progId="Equation.3">
                      <p:embed/>
                      <p:pic>
                        <p:nvPicPr>
                          <p:cNvPr id="351242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8" y="1815"/>
                            <a:ext cx="144" cy="1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1"/>
              <p:cNvGraphicFramePr>
                <a:graphicFrameLocks noChangeAspect="1"/>
              </p:cNvGraphicFramePr>
              <p:nvPr/>
            </p:nvGraphicFramePr>
            <p:xfrm>
              <a:off x="4972" y="1063"/>
              <a:ext cx="136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6" name="Equation" r:id="rId15" imgW="215640" imgH="330120" progId="Equation.3">
                      <p:embed/>
                    </p:oleObj>
                  </mc:Choice>
                  <mc:Fallback>
                    <p:oleObj name="Equation" r:id="rId15" imgW="215640" imgH="330120" progId="Equation.3">
                      <p:embed/>
                      <p:pic>
                        <p:nvPicPr>
                          <p:cNvPr id="351243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2" y="1063"/>
                            <a:ext cx="136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12"/>
              <p:cNvGraphicFramePr>
                <a:graphicFrameLocks noChangeAspect="1"/>
              </p:cNvGraphicFramePr>
              <p:nvPr/>
            </p:nvGraphicFramePr>
            <p:xfrm>
              <a:off x="4176" y="1314"/>
              <a:ext cx="128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2487" name="Equation" r:id="rId17" imgW="203040" imgH="241200" progId="Equation.3">
                      <p:embed/>
                    </p:oleObj>
                  </mc:Choice>
                  <mc:Fallback>
                    <p:oleObj name="Equation" r:id="rId17" imgW="203040" imgH="241200" progId="Equation.3">
                      <p:embed/>
                      <p:pic>
                        <p:nvPicPr>
                          <p:cNvPr id="351244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314"/>
                            <a:ext cx="128" cy="1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" name="Arc 13"/>
            <p:cNvSpPr>
              <a:spLocks/>
            </p:cNvSpPr>
            <p:nvPr/>
          </p:nvSpPr>
          <p:spPr bwMode="auto">
            <a:xfrm>
              <a:off x="11260283" y="2403220"/>
              <a:ext cx="219075" cy="187325"/>
            </a:xfrm>
            <a:custGeom>
              <a:avLst/>
              <a:gdLst>
                <a:gd name="G0" fmla="+- 21600 0 0"/>
                <a:gd name="G1" fmla="+- 9891 0 0"/>
                <a:gd name="G2" fmla="+- 21600 0 0"/>
                <a:gd name="T0" fmla="*/ 2696 w 21600"/>
                <a:gd name="T1" fmla="*/ 20342 h 20342"/>
                <a:gd name="T2" fmla="*/ 2398 w 21600"/>
                <a:gd name="T3" fmla="*/ 0 h 20342"/>
                <a:gd name="T4" fmla="*/ 21600 w 21600"/>
                <a:gd name="T5" fmla="*/ 9891 h 20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0342" fill="none" extrusionOk="0">
                  <a:moveTo>
                    <a:pt x="2696" y="20341"/>
                  </a:moveTo>
                  <a:cubicBezTo>
                    <a:pt x="927" y="17142"/>
                    <a:pt x="0" y="13546"/>
                    <a:pt x="0" y="9891"/>
                  </a:cubicBezTo>
                  <a:cubicBezTo>
                    <a:pt x="0" y="6450"/>
                    <a:pt x="822" y="3058"/>
                    <a:pt x="2397" y="-1"/>
                  </a:cubicBezTo>
                </a:path>
                <a:path w="21600" h="20342" stroke="0" extrusionOk="0">
                  <a:moveTo>
                    <a:pt x="2696" y="20341"/>
                  </a:moveTo>
                  <a:cubicBezTo>
                    <a:pt x="927" y="17142"/>
                    <a:pt x="0" y="13546"/>
                    <a:pt x="0" y="9891"/>
                  </a:cubicBezTo>
                  <a:cubicBezTo>
                    <a:pt x="0" y="6450"/>
                    <a:pt x="822" y="3058"/>
                    <a:pt x="2397" y="-1"/>
                  </a:cubicBezTo>
                  <a:lnTo>
                    <a:pt x="21600" y="9891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9325121" y="1949194"/>
              <a:ext cx="890587" cy="1168400"/>
            </a:xfrm>
            <a:prstGeom prst="lin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round/>
              <a:headEnd type="stealth" w="lg" len="lg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 flipV="1">
              <a:off x="9318770" y="2517520"/>
              <a:ext cx="2208212" cy="581025"/>
            </a:xfrm>
            <a:prstGeom prst="line">
              <a:avLst/>
            </a:prstGeom>
            <a:noFill/>
            <a:ln w="34925">
              <a:solidFill>
                <a:schemeClr val="accent1">
                  <a:lumMod val="75000"/>
                </a:schemeClr>
              </a:solidFill>
              <a:round/>
              <a:headEnd type="stealth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0218883" y="1907920"/>
              <a:ext cx="1317625" cy="5873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437469" y="1064639"/>
            <a:ext cx="83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19300" y="1064638"/>
                <a:ext cx="7506799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00" y="1064638"/>
                <a:ext cx="7506799" cy="538481"/>
              </a:xfrm>
              <a:prstGeom prst="rect">
                <a:avLst/>
              </a:prstGeom>
              <a:blipFill>
                <a:blip r:embed="rId19"/>
                <a:stretch>
                  <a:fillRect l="-1218" t="-3409" b="-2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2023097" y="16742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则有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922443" y="1674238"/>
                <a:ext cx="15696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43" y="1674238"/>
                <a:ext cx="1569660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832163" y="2201607"/>
                <a:ext cx="4130874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63" y="2201607"/>
                <a:ext cx="4130874" cy="470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240562" y="2720252"/>
                <a:ext cx="4089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62" y="2720252"/>
                <a:ext cx="4089325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240562" y="3270095"/>
                <a:ext cx="315458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62" y="3270095"/>
                <a:ext cx="3154582" cy="47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6" grpId="0"/>
      <p:bldP spid="24" grpId="0"/>
      <p:bldP spid="25" grpId="0"/>
      <p:bldP spid="26" grpId="0"/>
      <p:bldP spid="27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482812" y="60273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数量积的坐标表示式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82812" y="1064399"/>
                <a:ext cx="4870629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12" y="1064399"/>
                <a:ext cx="4870629" cy="517257"/>
              </a:xfrm>
              <a:prstGeom prst="rect">
                <a:avLst/>
              </a:prstGeom>
              <a:blipFill>
                <a:blip r:embed="rId2"/>
                <a:stretch>
                  <a:fillRect l="-1877"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05630" y="1581656"/>
                <a:ext cx="5990679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30" y="1581656"/>
                <a:ext cx="5990679" cy="49084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05630" y="2072496"/>
                <a:ext cx="6282489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30" y="2072496"/>
                <a:ext cx="6282489" cy="51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92171" y="2618928"/>
                <a:ext cx="7693938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71" y="2618928"/>
                <a:ext cx="7693938" cy="490840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95722" y="3183580"/>
                <a:ext cx="4600555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22" y="3183580"/>
                <a:ext cx="4600555" cy="490840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190413" y="3748232"/>
                <a:ext cx="4686091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413" y="3748232"/>
                <a:ext cx="4686091" cy="490840"/>
              </a:xfrm>
              <a:prstGeom prst="rect">
                <a:avLst/>
              </a:prstGeom>
              <a:blipFill>
                <a:blip r:embed="rId7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32942" y="4147040"/>
                <a:ext cx="3199979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942" y="4147040"/>
                <a:ext cx="3199979" cy="490840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854361" y="1119991"/>
                <a:ext cx="1311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361" y="1119991"/>
                <a:ext cx="1311578" cy="461665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516921" y="1119990"/>
                <a:ext cx="13789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921" y="1119990"/>
                <a:ext cx="1378904" cy="461665"/>
              </a:xfrm>
              <a:prstGeom prst="rect">
                <a:avLst/>
              </a:prstGeom>
              <a:blipFill>
                <a:blip r:embed="rId10"/>
                <a:stretch>
                  <a:fillRect l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854361" y="1670055"/>
                <a:ext cx="1297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361" y="1670055"/>
                <a:ext cx="1297150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0516921" y="1670054"/>
                <a:ext cx="13789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921" y="1670054"/>
                <a:ext cx="1378904" cy="461665"/>
              </a:xfrm>
              <a:prstGeom prst="rect">
                <a:avLst/>
              </a:prstGeom>
              <a:blipFill>
                <a:blip r:embed="rId12"/>
                <a:stretch>
                  <a:fillRect l="-3540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854361" y="2205532"/>
                <a:ext cx="13708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361" y="2205532"/>
                <a:ext cx="137088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0516921" y="2205531"/>
                <a:ext cx="13708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921" y="2205531"/>
                <a:ext cx="1370888" cy="461665"/>
              </a:xfrm>
              <a:prstGeom prst="rect">
                <a:avLst/>
              </a:prstGeom>
              <a:blipFill>
                <a:blip r:embed="rId14"/>
                <a:stretch>
                  <a:fillRect l="-1333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0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103036" y="530880"/>
            <a:ext cx="3039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利用向量证明不等式</a:t>
            </a:r>
            <a:r>
              <a:rPr lang="en-US" altLang="zh-CN" sz="2400" dirty="0" smtClean="0"/>
              <a:t>: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437469" y="530881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2</a:t>
            </a:r>
            <a:endParaRPr lang="zh-CN" altLang="en-US" sz="1600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437469" y="1785075"/>
            <a:ext cx="83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62706" y="873528"/>
                <a:ext cx="7638309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ra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706" y="873528"/>
                <a:ext cx="7638309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33485" y="1757278"/>
                <a:ext cx="47656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5" y="1757278"/>
                <a:ext cx="4765600" cy="461665"/>
              </a:xfrm>
              <a:prstGeom prst="rect">
                <a:avLst/>
              </a:prstGeom>
              <a:blipFill>
                <a:blip r:embed="rId3"/>
                <a:stretch>
                  <a:fillRect l="-191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69319" y="2482145"/>
                <a:ext cx="5221109" cy="932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19" y="2482145"/>
                <a:ext cx="5221109" cy="932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69319" y="3414836"/>
                <a:ext cx="3999108" cy="925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19" y="3414836"/>
                <a:ext cx="3999108" cy="925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69319" y="4678901"/>
                <a:ext cx="8743763" cy="84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ra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19" y="4678901"/>
                <a:ext cx="8743763" cy="843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01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03036" y="530880"/>
                <a:ext cx="49151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已知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1,1,−4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1,−2,2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 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036" y="530880"/>
                <a:ext cx="4915128" cy="461665"/>
              </a:xfrm>
              <a:prstGeom prst="rect">
                <a:avLst/>
              </a:prstGeom>
              <a:blipFill>
                <a:blip r:embed="rId2"/>
                <a:stretch>
                  <a:fillRect l="-1985" t="-14474" r="-86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37469" y="530881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3</a:t>
            </a:r>
            <a:endParaRPr lang="zh-CN" altLang="en-US" sz="1600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437469" y="1544930"/>
            <a:ext cx="83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51576" y="992545"/>
                <a:ext cx="8499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latin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latin typeface="宋体" panose="02010600030101010101" pitchFamily="2" charset="-122"/>
                  </a:rPr>
                  <a:t>(1)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的夹角</a:t>
                </a:r>
                <a:r>
                  <a:rPr lang="en-US" altLang="zh-CN" sz="2400" dirty="0" smtClean="0">
                    <a:latin typeface="宋体" panose="02010600030101010101" pitchFamily="2" charset="-122"/>
                  </a:rPr>
                  <a:t>;</a:t>
                </a:r>
                <a:r>
                  <a:rPr lang="zh-CN" altLang="en-US" sz="2400" dirty="0" smtClean="0">
                    <a:latin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latin typeface="宋体" panose="02010600030101010101" pitchFamily="2" charset="-122"/>
                  </a:rPr>
                  <a:t>(2)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上的投影</a:t>
                </a:r>
                <a:r>
                  <a:rPr lang="en-US" altLang="zh-CN" sz="2400" dirty="0" smtClean="0">
                    <a:latin typeface="宋体" panose="02010600030101010101" pitchFamily="2" charset="-122"/>
                  </a:rPr>
                  <a:t>;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(3)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上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的分向量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576" y="992545"/>
                <a:ext cx="8499443" cy="461665"/>
              </a:xfrm>
              <a:prstGeom prst="rect">
                <a:avLst/>
              </a:prstGeom>
              <a:blipFill>
                <a:blip r:embed="rId3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81881" y="1454210"/>
                <a:ext cx="3719416" cy="718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e>
                        </m:ra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l-GR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881" y="1454210"/>
                <a:ext cx="3719416" cy="718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153960" y="1582771"/>
                <a:ext cx="1114857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l-GR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60" y="1582771"/>
                <a:ext cx="1114857" cy="614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948997" y="1582771"/>
            <a:ext cx="73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(1)</a:t>
            </a:r>
            <a:r>
              <a:rPr lang="en-US" altLang="zh-CN" sz="2400" b="1" dirty="0">
                <a:solidFill>
                  <a:prstClr val="black"/>
                </a:solidFill>
              </a:rPr>
              <a:t>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948997" y="2403829"/>
            <a:ext cx="73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(2)</a:t>
            </a:r>
            <a:r>
              <a:rPr lang="en-US" altLang="zh-CN" sz="2400" b="1" dirty="0">
                <a:solidFill>
                  <a:prstClr val="black"/>
                </a:solidFill>
              </a:rPr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481881" y="2301558"/>
                <a:ext cx="3927742" cy="718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Prj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den>
                    </m:f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e>
                        </m:ra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881" y="2301558"/>
                <a:ext cx="3927742" cy="7187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948997" y="3379738"/>
            <a:ext cx="731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(3)</a:t>
            </a:r>
            <a:r>
              <a:rPr lang="en-US" altLang="zh-CN" sz="2400" b="1" dirty="0">
                <a:solidFill>
                  <a:prstClr val="black"/>
                </a:solidFill>
              </a:rPr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457869" y="3096326"/>
                <a:ext cx="6268511" cy="939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Prj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f>
                        <m:f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ad>
                            <m:radPr>
                              <m:degHide m:val="on"/>
                              <m:ctrlPr>
                                <a:rPr lang="el-GR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1,1,−4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rad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1,1,−4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869" y="3096326"/>
                <a:ext cx="6268511" cy="9396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3911" y="4262991"/>
                <a:ext cx="1975797" cy="671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e>
                    </m:d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11" y="4262991"/>
                <a:ext cx="1975797" cy="671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103910" y="5161891"/>
                <a:ext cx="1450333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10" y="5161891"/>
                <a:ext cx="1450333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872890" y="5240076"/>
                <a:ext cx="4132093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   正交化原理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890" y="5240076"/>
                <a:ext cx="4132093" cy="645048"/>
              </a:xfrm>
              <a:prstGeom prst="rect">
                <a:avLst/>
              </a:prstGeom>
              <a:blipFill>
                <a:blip r:embed="rId10"/>
                <a:stretch>
                  <a:fillRect r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9" grpId="0"/>
      <p:bldP spid="10" grpId="0"/>
      <p:bldP spid="11" grpId="0"/>
      <p:bldP spid="12" grpId="0"/>
      <p:bldP spid="13" grpId="0"/>
      <p:bldP spid="14" grpId="0"/>
      <p:bldP spid="15" grpId="0"/>
      <p:bldP spid="6" grpId="0"/>
      <p:bldP spid="1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68" name="Rectangle 8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97201" y="1816101"/>
            <a:ext cx="21544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一、向量概念    </a:t>
            </a:r>
          </a:p>
        </p:txBody>
      </p:sp>
      <p:sp>
        <p:nvSpPr>
          <p:cNvPr id="170069" name="Rectangle 8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97200" y="2473326"/>
            <a:ext cx="3077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二、向量的线性运算    </a:t>
            </a:r>
          </a:p>
        </p:txBody>
      </p:sp>
      <p:sp>
        <p:nvSpPr>
          <p:cNvPr id="170070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200" y="3130551"/>
            <a:ext cx="3077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三、空间直角坐标系    </a:t>
            </a:r>
          </a:p>
        </p:txBody>
      </p:sp>
      <p:sp>
        <p:nvSpPr>
          <p:cNvPr id="170071" name="Rectangle 8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997201" y="3787776"/>
            <a:ext cx="46166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四、利用坐标作向量的线性运算    </a:t>
            </a:r>
          </a:p>
        </p:txBody>
      </p:sp>
      <p:sp>
        <p:nvSpPr>
          <p:cNvPr id="170072" name="Rectangle 88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997200" y="4446589"/>
            <a:ext cx="4154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五、向量的模、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方向角、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投影  </a:t>
            </a:r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825336" y="447257"/>
            <a:ext cx="8686800" cy="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</a:t>
            </a:r>
            <a:r>
              <a:rPr lang="zh-CN" altLang="en-US" sz="32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及其运算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C92C-724F-4431-8484-B7C67DAB0326}" type="datetime11">
              <a:rPr lang="zh-CN" altLang="en-US" smtClean="0"/>
              <a:t>09:02:23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46035" y="530881"/>
                <a:ext cx="897774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latin typeface="宋体" panose="02010600030101010101" pitchFamily="2" charset="-122"/>
                  </a:rPr>
                  <a:t>液体流过平面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上面积为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的一个区域，液体在这区域上各点处的流速均为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（常向量），设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为垂直于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单位向量</a:t>
                </a:r>
                <a:r>
                  <a:rPr lang="zh-CN" altLang="en-US" sz="2400" dirty="0" smtClean="0">
                    <a:latin typeface="宋体" panose="02010600030101010101" pitchFamily="2" charset="-122"/>
                  </a:rPr>
                  <a:t>，</a:t>
                </a:r>
                <a:r>
                  <a:rPr lang="zh-CN" altLang="en-US" sz="2400" dirty="0" smtClean="0"/>
                  <a:t>计算单位时间内经过这区域流向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dirty="0" smtClean="0"/>
                  <a:t>所指一方的液体的</a:t>
                </a:r>
                <a:r>
                  <a:rPr lang="zh-CN" altLang="en-US" sz="2400" dirty="0"/>
                  <a:t>质</a:t>
                </a:r>
                <a:r>
                  <a:rPr lang="zh-CN" altLang="en-US" sz="2400" dirty="0" smtClean="0"/>
                  <a:t>量 （液体的密度为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400" dirty="0" smtClean="0"/>
                  <a:t> ）。</a:t>
                </a:r>
                <a:r>
                  <a:rPr lang="zh-CN" altLang="en-US" sz="2400" dirty="0" smtClean="0">
                    <a:latin typeface="宋体" panose="02010600030101010101" pitchFamily="2" charset="-122"/>
                  </a:rPr>
                  <a:t> 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035" y="530881"/>
                <a:ext cx="8977747" cy="1200329"/>
              </a:xfrm>
              <a:prstGeom prst="rect">
                <a:avLst/>
              </a:prstGeom>
              <a:blipFill>
                <a:blip r:embed="rId2"/>
                <a:stretch>
                  <a:fillRect l="-1086" t="-5584" r="-815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37469" y="530881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4</a:t>
            </a:r>
            <a:endParaRPr lang="zh-CN" altLang="en-US" sz="1600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453282" y="1877558"/>
            <a:ext cx="83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486392" y="2804361"/>
                <a:ext cx="610231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92" y="2804361"/>
                <a:ext cx="6102312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2329582" y="1886476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单位时间内经过这区域流向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所指一方的液体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的体积为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82" y="1886476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l="-1500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/>
          <p:cNvGrpSpPr/>
          <p:nvPr/>
        </p:nvGrpSpPr>
        <p:grpSpPr>
          <a:xfrm>
            <a:off x="9502660" y="1921862"/>
            <a:ext cx="2083141" cy="1887538"/>
            <a:chOff x="9187119" y="1935998"/>
            <a:chExt cx="2083141" cy="1887538"/>
          </a:xfrm>
        </p:grpSpPr>
        <p:grpSp>
          <p:nvGrpSpPr>
            <p:cNvPr id="23" name="组合 22"/>
            <p:cNvGrpSpPr/>
            <p:nvPr/>
          </p:nvGrpSpPr>
          <p:grpSpPr>
            <a:xfrm>
              <a:off x="9187119" y="1935998"/>
              <a:ext cx="1800226" cy="1887538"/>
              <a:chOff x="6010275" y="1628776"/>
              <a:chExt cx="1800226" cy="1887538"/>
            </a:xfrm>
          </p:grpSpPr>
          <p:sp>
            <p:nvSpPr>
              <p:cNvPr id="8" name="Freeform 368"/>
              <p:cNvSpPr>
                <a:spLocks/>
              </p:cNvSpPr>
              <p:nvPr/>
            </p:nvSpPr>
            <p:spPr bwMode="auto">
              <a:xfrm rot="21237418">
                <a:off x="6010275" y="1628776"/>
                <a:ext cx="1720850" cy="1887538"/>
              </a:xfrm>
              <a:custGeom>
                <a:avLst/>
                <a:gdLst>
                  <a:gd name="T0" fmla="*/ 164 w 1084"/>
                  <a:gd name="T1" fmla="*/ 195 h 1189"/>
                  <a:gd name="T2" fmla="*/ 1084 w 1084"/>
                  <a:gd name="T3" fmla="*/ 0 h 1189"/>
                  <a:gd name="T4" fmla="*/ 969 w 1084"/>
                  <a:gd name="T5" fmla="*/ 976 h 1189"/>
                  <a:gd name="T6" fmla="*/ 0 w 1084"/>
                  <a:gd name="T7" fmla="*/ 1189 h 1189"/>
                  <a:gd name="T8" fmla="*/ 164 w 1084"/>
                  <a:gd name="T9" fmla="*/ 195 h 1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4" h="1189">
                    <a:moveTo>
                      <a:pt x="164" y="195"/>
                    </a:moveTo>
                    <a:lnTo>
                      <a:pt x="1084" y="0"/>
                    </a:lnTo>
                    <a:lnTo>
                      <a:pt x="969" y="976"/>
                    </a:lnTo>
                    <a:lnTo>
                      <a:pt x="0" y="1189"/>
                    </a:lnTo>
                    <a:lnTo>
                      <a:pt x="164" y="195"/>
                    </a:lnTo>
                    <a:close/>
                  </a:path>
                </a:pathLst>
              </a:cu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" name="Freeform 369"/>
              <p:cNvSpPr>
                <a:spLocks/>
              </p:cNvSpPr>
              <p:nvPr/>
            </p:nvSpPr>
            <p:spPr bwMode="auto">
              <a:xfrm>
                <a:off x="6337300" y="2032001"/>
                <a:ext cx="1062037" cy="1063625"/>
              </a:xfrm>
              <a:custGeom>
                <a:avLst/>
                <a:gdLst>
                  <a:gd name="T0" fmla="*/ 669 w 669"/>
                  <a:gd name="T1" fmla="*/ 335 h 670"/>
                  <a:gd name="T2" fmla="*/ 662 w 669"/>
                  <a:gd name="T3" fmla="*/ 401 h 670"/>
                  <a:gd name="T4" fmla="*/ 645 w 669"/>
                  <a:gd name="T5" fmla="*/ 464 h 670"/>
                  <a:gd name="T6" fmla="*/ 613 w 669"/>
                  <a:gd name="T7" fmla="*/ 523 h 670"/>
                  <a:gd name="T8" fmla="*/ 571 w 669"/>
                  <a:gd name="T9" fmla="*/ 572 h 670"/>
                  <a:gd name="T10" fmla="*/ 523 w 669"/>
                  <a:gd name="T11" fmla="*/ 614 h 670"/>
                  <a:gd name="T12" fmla="*/ 463 w 669"/>
                  <a:gd name="T13" fmla="*/ 642 h 670"/>
                  <a:gd name="T14" fmla="*/ 401 w 669"/>
                  <a:gd name="T15" fmla="*/ 663 h 670"/>
                  <a:gd name="T16" fmla="*/ 334 w 669"/>
                  <a:gd name="T17" fmla="*/ 670 h 670"/>
                  <a:gd name="T18" fmla="*/ 299 w 669"/>
                  <a:gd name="T19" fmla="*/ 666 h 670"/>
                  <a:gd name="T20" fmla="*/ 233 w 669"/>
                  <a:gd name="T21" fmla="*/ 656 h 670"/>
                  <a:gd name="T22" fmla="*/ 174 w 669"/>
                  <a:gd name="T23" fmla="*/ 628 h 670"/>
                  <a:gd name="T24" fmla="*/ 122 w 669"/>
                  <a:gd name="T25" fmla="*/ 593 h 670"/>
                  <a:gd name="T26" fmla="*/ 76 w 669"/>
                  <a:gd name="T27" fmla="*/ 548 h 670"/>
                  <a:gd name="T28" fmla="*/ 38 w 669"/>
                  <a:gd name="T29" fmla="*/ 495 h 670"/>
                  <a:gd name="T30" fmla="*/ 14 w 669"/>
                  <a:gd name="T31" fmla="*/ 433 h 670"/>
                  <a:gd name="T32" fmla="*/ 0 w 669"/>
                  <a:gd name="T33" fmla="*/ 370 h 670"/>
                  <a:gd name="T34" fmla="*/ 0 w 669"/>
                  <a:gd name="T35" fmla="*/ 335 h 670"/>
                  <a:gd name="T36" fmla="*/ 7 w 669"/>
                  <a:gd name="T37" fmla="*/ 265 h 670"/>
                  <a:gd name="T38" fmla="*/ 24 w 669"/>
                  <a:gd name="T39" fmla="*/ 202 h 670"/>
                  <a:gd name="T40" fmla="*/ 55 w 669"/>
                  <a:gd name="T41" fmla="*/ 147 h 670"/>
                  <a:gd name="T42" fmla="*/ 97 w 669"/>
                  <a:gd name="T43" fmla="*/ 98 h 670"/>
                  <a:gd name="T44" fmla="*/ 146 w 669"/>
                  <a:gd name="T45" fmla="*/ 56 h 670"/>
                  <a:gd name="T46" fmla="*/ 205 w 669"/>
                  <a:gd name="T47" fmla="*/ 25 h 670"/>
                  <a:gd name="T48" fmla="*/ 268 w 669"/>
                  <a:gd name="T49" fmla="*/ 7 h 670"/>
                  <a:gd name="T50" fmla="*/ 334 w 669"/>
                  <a:gd name="T51" fmla="*/ 0 h 670"/>
                  <a:gd name="T52" fmla="*/ 369 w 669"/>
                  <a:gd name="T53" fmla="*/ 0 h 670"/>
                  <a:gd name="T54" fmla="*/ 435 w 669"/>
                  <a:gd name="T55" fmla="*/ 14 h 670"/>
                  <a:gd name="T56" fmla="*/ 495 w 669"/>
                  <a:gd name="T57" fmla="*/ 39 h 670"/>
                  <a:gd name="T58" fmla="*/ 547 w 669"/>
                  <a:gd name="T59" fmla="*/ 77 h 670"/>
                  <a:gd name="T60" fmla="*/ 592 w 669"/>
                  <a:gd name="T61" fmla="*/ 122 h 670"/>
                  <a:gd name="T62" fmla="*/ 631 w 669"/>
                  <a:gd name="T63" fmla="*/ 175 h 670"/>
                  <a:gd name="T64" fmla="*/ 655 w 669"/>
                  <a:gd name="T65" fmla="*/ 234 h 670"/>
                  <a:gd name="T66" fmla="*/ 669 w 669"/>
                  <a:gd name="T67" fmla="*/ 300 h 670"/>
                  <a:gd name="T68" fmla="*/ 669 w 669"/>
                  <a:gd name="T69" fmla="*/ 335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9" h="670">
                    <a:moveTo>
                      <a:pt x="669" y="335"/>
                    </a:moveTo>
                    <a:lnTo>
                      <a:pt x="669" y="335"/>
                    </a:lnTo>
                    <a:lnTo>
                      <a:pt x="669" y="370"/>
                    </a:lnTo>
                    <a:lnTo>
                      <a:pt x="662" y="401"/>
                    </a:lnTo>
                    <a:lnTo>
                      <a:pt x="655" y="433"/>
                    </a:lnTo>
                    <a:lnTo>
                      <a:pt x="645" y="464"/>
                    </a:lnTo>
                    <a:lnTo>
                      <a:pt x="631" y="495"/>
                    </a:lnTo>
                    <a:lnTo>
                      <a:pt x="613" y="523"/>
                    </a:lnTo>
                    <a:lnTo>
                      <a:pt x="592" y="548"/>
                    </a:lnTo>
                    <a:lnTo>
                      <a:pt x="571" y="572"/>
                    </a:lnTo>
                    <a:lnTo>
                      <a:pt x="547" y="593"/>
                    </a:lnTo>
                    <a:lnTo>
                      <a:pt x="523" y="614"/>
                    </a:lnTo>
                    <a:lnTo>
                      <a:pt x="495" y="628"/>
                    </a:lnTo>
                    <a:lnTo>
                      <a:pt x="463" y="642"/>
                    </a:lnTo>
                    <a:lnTo>
                      <a:pt x="435" y="656"/>
                    </a:lnTo>
                    <a:lnTo>
                      <a:pt x="401" y="663"/>
                    </a:lnTo>
                    <a:lnTo>
                      <a:pt x="369" y="666"/>
                    </a:lnTo>
                    <a:lnTo>
                      <a:pt x="334" y="670"/>
                    </a:lnTo>
                    <a:lnTo>
                      <a:pt x="334" y="670"/>
                    </a:lnTo>
                    <a:lnTo>
                      <a:pt x="299" y="666"/>
                    </a:lnTo>
                    <a:lnTo>
                      <a:pt x="268" y="663"/>
                    </a:lnTo>
                    <a:lnTo>
                      <a:pt x="233" y="656"/>
                    </a:lnTo>
                    <a:lnTo>
                      <a:pt x="205" y="642"/>
                    </a:lnTo>
                    <a:lnTo>
                      <a:pt x="174" y="628"/>
                    </a:lnTo>
                    <a:lnTo>
                      <a:pt x="146" y="614"/>
                    </a:lnTo>
                    <a:lnTo>
                      <a:pt x="122" y="593"/>
                    </a:lnTo>
                    <a:lnTo>
                      <a:pt x="97" y="572"/>
                    </a:lnTo>
                    <a:lnTo>
                      <a:pt x="76" y="548"/>
                    </a:lnTo>
                    <a:lnTo>
                      <a:pt x="55" y="523"/>
                    </a:lnTo>
                    <a:lnTo>
                      <a:pt x="38" y="495"/>
                    </a:lnTo>
                    <a:lnTo>
                      <a:pt x="24" y="464"/>
                    </a:lnTo>
                    <a:lnTo>
                      <a:pt x="14" y="433"/>
                    </a:lnTo>
                    <a:lnTo>
                      <a:pt x="7" y="401"/>
                    </a:lnTo>
                    <a:lnTo>
                      <a:pt x="0" y="370"/>
                    </a:lnTo>
                    <a:lnTo>
                      <a:pt x="0" y="335"/>
                    </a:lnTo>
                    <a:lnTo>
                      <a:pt x="0" y="335"/>
                    </a:lnTo>
                    <a:lnTo>
                      <a:pt x="0" y="300"/>
                    </a:lnTo>
                    <a:lnTo>
                      <a:pt x="7" y="265"/>
                    </a:lnTo>
                    <a:lnTo>
                      <a:pt x="14" y="234"/>
                    </a:lnTo>
                    <a:lnTo>
                      <a:pt x="24" y="202"/>
                    </a:lnTo>
                    <a:lnTo>
                      <a:pt x="38" y="175"/>
                    </a:lnTo>
                    <a:lnTo>
                      <a:pt x="55" y="147"/>
                    </a:lnTo>
                    <a:lnTo>
                      <a:pt x="76" y="122"/>
                    </a:lnTo>
                    <a:lnTo>
                      <a:pt x="97" y="98"/>
                    </a:lnTo>
                    <a:lnTo>
                      <a:pt x="122" y="77"/>
                    </a:lnTo>
                    <a:lnTo>
                      <a:pt x="146" y="56"/>
                    </a:lnTo>
                    <a:lnTo>
                      <a:pt x="174" y="39"/>
                    </a:lnTo>
                    <a:lnTo>
                      <a:pt x="205" y="25"/>
                    </a:lnTo>
                    <a:lnTo>
                      <a:pt x="233" y="14"/>
                    </a:lnTo>
                    <a:lnTo>
                      <a:pt x="268" y="7"/>
                    </a:lnTo>
                    <a:lnTo>
                      <a:pt x="299" y="0"/>
                    </a:lnTo>
                    <a:lnTo>
                      <a:pt x="334" y="0"/>
                    </a:lnTo>
                    <a:lnTo>
                      <a:pt x="334" y="0"/>
                    </a:lnTo>
                    <a:lnTo>
                      <a:pt x="369" y="0"/>
                    </a:lnTo>
                    <a:lnTo>
                      <a:pt x="401" y="7"/>
                    </a:lnTo>
                    <a:lnTo>
                      <a:pt x="435" y="14"/>
                    </a:lnTo>
                    <a:lnTo>
                      <a:pt x="463" y="25"/>
                    </a:lnTo>
                    <a:lnTo>
                      <a:pt x="495" y="39"/>
                    </a:lnTo>
                    <a:lnTo>
                      <a:pt x="523" y="56"/>
                    </a:lnTo>
                    <a:lnTo>
                      <a:pt x="547" y="77"/>
                    </a:lnTo>
                    <a:lnTo>
                      <a:pt x="571" y="98"/>
                    </a:lnTo>
                    <a:lnTo>
                      <a:pt x="592" y="122"/>
                    </a:lnTo>
                    <a:lnTo>
                      <a:pt x="613" y="147"/>
                    </a:lnTo>
                    <a:lnTo>
                      <a:pt x="631" y="175"/>
                    </a:lnTo>
                    <a:lnTo>
                      <a:pt x="645" y="202"/>
                    </a:lnTo>
                    <a:lnTo>
                      <a:pt x="655" y="234"/>
                    </a:lnTo>
                    <a:lnTo>
                      <a:pt x="662" y="265"/>
                    </a:lnTo>
                    <a:lnTo>
                      <a:pt x="669" y="300"/>
                    </a:lnTo>
                    <a:lnTo>
                      <a:pt x="669" y="335"/>
                    </a:lnTo>
                    <a:lnTo>
                      <a:pt x="669" y="335"/>
                    </a:lnTo>
                    <a:close/>
                  </a:path>
                </a:pathLst>
              </a:custGeom>
              <a:solidFill>
                <a:srgbClr val="BBBCBC"/>
              </a:solidFill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" name="Line 373"/>
              <p:cNvSpPr>
                <a:spLocks noChangeShapeType="1"/>
              </p:cNvSpPr>
              <p:nvPr/>
            </p:nvSpPr>
            <p:spPr bwMode="auto">
              <a:xfrm flipH="1" flipV="1">
                <a:off x="7272338" y="2481263"/>
                <a:ext cx="15875" cy="11588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" name="Freeform 374"/>
              <p:cNvSpPr>
                <a:spLocks/>
              </p:cNvSpPr>
              <p:nvPr/>
            </p:nvSpPr>
            <p:spPr bwMode="auto">
              <a:xfrm>
                <a:off x="7254875" y="2425701"/>
                <a:ext cx="39687" cy="71438"/>
              </a:xfrm>
              <a:custGeom>
                <a:avLst/>
                <a:gdLst>
                  <a:gd name="T0" fmla="*/ 25 w 25"/>
                  <a:gd name="T1" fmla="*/ 42 h 45"/>
                  <a:gd name="T2" fmla="*/ 4 w 25"/>
                  <a:gd name="T3" fmla="*/ 0 h 45"/>
                  <a:gd name="T4" fmla="*/ 0 w 25"/>
                  <a:gd name="T5" fmla="*/ 45 h 45"/>
                  <a:gd name="T6" fmla="*/ 25 w 25"/>
                  <a:gd name="T7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45">
                    <a:moveTo>
                      <a:pt x="25" y="42"/>
                    </a:moveTo>
                    <a:lnTo>
                      <a:pt x="4" y="0"/>
                    </a:lnTo>
                    <a:lnTo>
                      <a:pt x="0" y="45"/>
                    </a:lnTo>
                    <a:lnTo>
                      <a:pt x="25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Line 375"/>
              <p:cNvSpPr>
                <a:spLocks noChangeShapeType="1"/>
              </p:cNvSpPr>
              <p:nvPr/>
            </p:nvSpPr>
            <p:spPr bwMode="auto">
              <a:xfrm>
                <a:off x="7083425" y="2154238"/>
                <a:ext cx="84137" cy="8255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Freeform 376"/>
              <p:cNvSpPr>
                <a:spLocks/>
              </p:cNvSpPr>
              <p:nvPr/>
            </p:nvSpPr>
            <p:spPr bwMode="auto">
              <a:xfrm>
                <a:off x="7145338" y="2214563"/>
                <a:ext cx="53975" cy="55563"/>
              </a:xfrm>
              <a:custGeom>
                <a:avLst/>
                <a:gdLst>
                  <a:gd name="T0" fmla="*/ 0 w 34"/>
                  <a:gd name="T1" fmla="*/ 14 h 35"/>
                  <a:gd name="T2" fmla="*/ 34 w 34"/>
                  <a:gd name="T3" fmla="*/ 35 h 35"/>
                  <a:gd name="T4" fmla="*/ 17 w 34"/>
                  <a:gd name="T5" fmla="*/ 0 h 35"/>
                  <a:gd name="T6" fmla="*/ 0 w 34"/>
                  <a:gd name="T7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35">
                    <a:moveTo>
                      <a:pt x="0" y="14"/>
                    </a:moveTo>
                    <a:lnTo>
                      <a:pt x="34" y="35"/>
                    </a:lnTo>
                    <a:lnTo>
                      <a:pt x="17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Rectangle 377"/>
              <p:cNvSpPr>
                <a:spLocks noChangeArrowheads="1"/>
              </p:cNvSpPr>
              <p:nvPr/>
            </p:nvSpPr>
            <p:spPr bwMode="auto">
              <a:xfrm>
                <a:off x="6911975" y="2795588"/>
                <a:ext cx="209550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A</a:t>
                </a:r>
                <a:endParaRPr lang="zh-CN" altLang="zh-CN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7" name="Rectangle 379"/>
              <p:cNvSpPr>
                <a:spLocks noChangeArrowheads="1"/>
              </p:cNvSpPr>
              <p:nvPr/>
            </p:nvSpPr>
            <p:spPr bwMode="auto">
              <a:xfrm>
                <a:off x="6337300" y="3070363"/>
                <a:ext cx="421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400" i="1" dirty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S</a:t>
                </a:r>
                <a:endParaRPr lang="zh-CN" altLang="zh-CN" sz="2800" dirty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6878477" y="2345754"/>
                <a:ext cx="794501" cy="22879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/>
            </p:spPr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6891338" y="1699837"/>
                <a:ext cx="919163" cy="87471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10816290" y="1981163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6290" y="1981163"/>
                  <a:ext cx="45397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10661821" y="2562278"/>
                  <a:ext cx="4683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821" y="2562278"/>
                  <a:ext cx="46839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10396240" y="2350171"/>
                  <a:ext cx="4517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240" y="2350171"/>
                  <a:ext cx="45179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组合 72"/>
          <p:cNvGrpSpPr/>
          <p:nvPr/>
        </p:nvGrpSpPr>
        <p:grpSpPr>
          <a:xfrm>
            <a:off x="8769670" y="4312233"/>
            <a:ext cx="3157554" cy="1602278"/>
            <a:chOff x="8797380" y="4393447"/>
            <a:chExt cx="3157554" cy="1602278"/>
          </a:xfrm>
        </p:grpSpPr>
        <p:grpSp>
          <p:nvGrpSpPr>
            <p:cNvPr id="59" name="组合 58"/>
            <p:cNvGrpSpPr/>
            <p:nvPr/>
          </p:nvGrpSpPr>
          <p:grpSpPr>
            <a:xfrm>
              <a:off x="8797380" y="4393447"/>
              <a:ext cx="3157554" cy="1602278"/>
              <a:chOff x="8797380" y="4393447"/>
              <a:chExt cx="3157554" cy="1602278"/>
            </a:xfrm>
          </p:grpSpPr>
          <p:grpSp>
            <p:nvGrpSpPr>
              <p:cNvPr id="55" name="组合 54"/>
              <p:cNvGrpSpPr/>
              <p:nvPr/>
            </p:nvGrpSpPr>
            <p:grpSpPr>
              <a:xfrm rot="19926466">
                <a:off x="8797380" y="4393447"/>
                <a:ext cx="3157554" cy="1370092"/>
                <a:chOff x="4314664" y="3061497"/>
                <a:chExt cx="3157554" cy="1370092"/>
              </a:xfrm>
            </p:grpSpPr>
            <p:sp>
              <p:nvSpPr>
                <p:cNvPr id="50" name="椭圆 49"/>
                <p:cNvSpPr/>
                <p:nvPr/>
              </p:nvSpPr>
              <p:spPr>
                <a:xfrm rot="2136293">
                  <a:off x="6262255" y="3177309"/>
                  <a:ext cx="1209963" cy="48952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 rot="2136293">
                  <a:off x="4314664" y="3834610"/>
                  <a:ext cx="1209963" cy="48952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3" name="直接连接符 52"/>
                <p:cNvCxnSpPr>
                  <a:stCxn id="51" idx="6"/>
                  <a:endCxn id="50" idx="6"/>
                </p:cNvCxnSpPr>
                <p:nvPr/>
              </p:nvCxnSpPr>
              <p:spPr>
                <a:xfrm flipV="1">
                  <a:off x="5411526" y="3774288"/>
                  <a:ext cx="1947591" cy="657301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4416310" y="3061497"/>
                  <a:ext cx="1947591" cy="657301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10851884" y="5096459"/>
                    <a:ext cx="64953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矩形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1884" y="5096459"/>
                    <a:ext cx="64953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87" r="-943" b="-2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/>
                  <p:cNvSpPr/>
                  <p:nvPr/>
                </p:nvSpPr>
                <p:spPr>
                  <a:xfrm>
                    <a:off x="9350661" y="5534060"/>
                    <a:ext cx="468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矩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0661" y="5534060"/>
                    <a:ext cx="46820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6" name="直接连接符 65"/>
            <p:cNvCxnSpPr/>
            <p:nvPr/>
          </p:nvCxnSpPr>
          <p:spPr>
            <a:xfrm flipV="1">
              <a:off x="9730747" y="4654373"/>
              <a:ext cx="88119" cy="114381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9296171" y="4523880"/>
                  <a:ext cx="4683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6171" y="4523880"/>
                  <a:ext cx="46839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连接符 68"/>
            <p:cNvCxnSpPr/>
            <p:nvPr/>
          </p:nvCxnSpPr>
          <p:spPr>
            <a:xfrm flipV="1">
              <a:off x="9738999" y="4928286"/>
              <a:ext cx="853226" cy="87471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10146507" y="4685090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6507" y="4685090"/>
                  <a:ext cx="45397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2486392" y="3745773"/>
                <a:ext cx="44559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92" y="3745773"/>
                <a:ext cx="4455963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4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56" grpId="0"/>
      <p:bldP spid="60" grpId="0"/>
      <p:bldP spid="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、两向量的向量积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87054" y="1053836"/>
                <a:ext cx="983672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在研究物体转动问题时，不但要考虑这物体所受的力，还要分析这些力所产生的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力矩</a:t>
                </a:r>
                <a:r>
                  <a:rPr lang="zh-CN" altLang="en-US" sz="2400" dirty="0" smtClean="0"/>
                  <a:t>。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设杆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，支点为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，受力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作用，由力学可知：力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对支点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的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力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矩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是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一个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，其大小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为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54" y="1053836"/>
                <a:ext cx="9836728" cy="1200329"/>
              </a:xfrm>
              <a:prstGeom prst="rect">
                <a:avLst/>
              </a:prstGeom>
              <a:blipFill>
                <a:blip r:embed="rId2"/>
                <a:stretch>
                  <a:fillRect l="-991" t="-4061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/>
          <p:cNvGrpSpPr/>
          <p:nvPr/>
        </p:nvGrpSpPr>
        <p:grpSpPr>
          <a:xfrm>
            <a:off x="7853163" y="2546529"/>
            <a:ext cx="4016374" cy="2857500"/>
            <a:chOff x="8000856" y="2051339"/>
            <a:chExt cx="4016374" cy="2857500"/>
          </a:xfrm>
        </p:grpSpPr>
        <p:sp>
          <p:nvSpPr>
            <p:cNvPr id="6" name="Line 327"/>
            <p:cNvSpPr>
              <a:spLocks noChangeShapeType="1"/>
            </p:cNvSpPr>
            <p:nvPr/>
          </p:nvSpPr>
          <p:spPr bwMode="auto">
            <a:xfrm flipV="1">
              <a:off x="8000856" y="3448339"/>
              <a:ext cx="3856037" cy="225425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" name="Line 328"/>
            <p:cNvSpPr>
              <a:spLocks noChangeShapeType="1"/>
            </p:cNvSpPr>
            <p:nvPr/>
          </p:nvSpPr>
          <p:spPr bwMode="auto">
            <a:xfrm flipV="1">
              <a:off x="10105881" y="2165639"/>
              <a:ext cx="790575" cy="138747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329"/>
            <p:cNvSpPr>
              <a:spLocks/>
            </p:cNvSpPr>
            <p:nvPr/>
          </p:nvSpPr>
          <p:spPr bwMode="auto">
            <a:xfrm>
              <a:off x="10856768" y="2109397"/>
              <a:ext cx="87312" cy="120650"/>
            </a:xfrm>
            <a:custGeom>
              <a:avLst/>
              <a:gdLst>
                <a:gd name="T0" fmla="*/ 35 w 55"/>
                <a:gd name="T1" fmla="*/ 76 h 76"/>
                <a:gd name="T2" fmla="*/ 55 w 55"/>
                <a:gd name="T3" fmla="*/ 0 h 76"/>
                <a:gd name="T4" fmla="*/ 0 w 55"/>
                <a:gd name="T5" fmla="*/ 56 h 76"/>
                <a:gd name="T6" fmla="*/ 35 w 55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6">
                  <a:moveTo>
                    <a:pt x="35" y="76"/>
                  </a:moveTo>
                  <a:lnTo>
                    <a:pt x="55" y="0"/>
                  </a:lnTo>
                  <a:lnTo>
                    <a:pt x="0" y="56"/>
                  </a:lnTo>
                  <a:lnTo>
                    <a:pt x="35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Line 330"/>
            <p:cNvSpPr>
              <a:spLocks noChangeShapeType="1"/>
            </p:cNvSpPr>
            <p:nvPr/>
          </p:nvSpPr>
          <p:spPr bwMode="auto">
            <a:xfrm flipV="1">
              <a:off x="9339118" y="3561052"/>
              <a:ext cx="525462" cy="33338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331"/>
            <p:cNvSpPr>
              <a:spLocks/>
            </p:cNvSpPr>
            <p:nvPr/>
          </p:nvSpPr>
          <p:spPr bwMode="auto">
            <a:xfrm>
              <a:off x="9831243" y="3529302"/>
              <a:ext cx="138112" cy="73025"/>
            </a:xfrm>
            <a:custGeom>
              <a:avLst/>
              <a:gdLst>
                <a:gd name="T0" fmla="*/ 5 w 87"/>
                <a:gd name="T1" fmla="*/ 46 h 46"/>
                <a:gd name="T2" fmla="*/ 87 w 87"/>
                <a:gd name="T3" fmla="*/ 15 h 46"/>
                <a:gd name="T4" fmla="*/ 0 w 87"/>
                <a:gd name="T5" fmla="*/ 0 h 46"/>
                <a:gd name="T6" fmla="*/ 5 w 87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6">
                  <a:moveTo>
                    <a:pt x="5" y="46"/>
                  </a:moveTo>
                  <a:lnTo>
                    <a:pt x="87" y="15"/>
                  </a:lnTo>
                  <a:lnTo>
                    <a:pt x="0" y="0"/>
                  </a:lnTo>
                  <a:lnTo>
                    <a:pt x="5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332"/>
            <p:cNvSpPr>
              <a:spLocks/>
            </p:cNvSpPr>
            <p:nvPr/>
          </p:nvSpPr>
          <p:spPr bwMode="auto">
            <a:xfrm>
              <a:off x="10234468" y="3327689"/>
              <a:ext cx="153987" cy="209550"/>
            </a:xfrm>
            <a:custGeom>
              <a:avLst/>
              <a:gdLst>
                <a:gd name="T0" fmla="*/ 0 w 97"/>
                <a:gd name="T1" fmla="*/ 0 h 132"/>
                <a:gd name="T2" fmla="*/ 0 w 97"/>
                <a:gd name="T3" fmla="*/ 0 h 132"/>
                <a:gd name="T4" fmla="*/ 16 w 97"/>
                <a:gd name="T5" fmla="*/ 5 h 132"/>
                <a:gd name="T6" fmla="*/ 46 w 97"/>
                <a:gd name="T7" fmla="*/ 30 h 132"/>
                <a:gd name="T8" fmla="*/ 66 w 97"/>
                <a:gd name="T9" fmla="*/ 46 h 132"/>
                <a:gd name="T10" fmla="*/ 82 w 97"/>
                <a:gd name="T11" fmla="*/ 71 h 132"/>
                <a:gd name="T12" fmla="*/ 92 w 97"/>
                <a:gd name="T13" fmla="*/ 96 h 132"/>
                <a:gd name="T14" fmla="*/ 97 w 97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132">
                  <a:moveTo>
                    <a:pt x="0" y="0"/>
                  </a:moveTo>
                  <a:lnTo>
                    <a:pt x="0" y="0"/>
                  </a:lnTo>
                  <a:lnTo>
                    <a:pt x="16" y="5"/>
                  </a:lnTo>
                  <a:lnTo>
                    <a:pt x="46" y="30"/>
                  </a:lnTo>
                  <a:lnTo>
                    <a:pt x="66" y="46"/>
                  </a:lnTo>
                  <a:lnTo>
                    <a:pt x="82" y="71"/>
                  </a:lnTo>
                  <a:lnTo>
                    <a:pt x="92" y="96"/>
                  </a:lnTo>
                  <a:lnTo>
                    <a:pt x="97" y="132"/>
                  </a:lnTo>
                </a:path>
              </a:pathLst>
            </a:custGeom>
            <a:noFill/>
            <a:ln w="1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339118" y="3553114"/>
              <a:ext cx="766762" cy="1355725"/>
              <a:chOff x="4914900" y="4273550"/>
              <a:chExt cx="766762" cy="1355725"/>
            </a:xfrm>
          </p:grpSpPr>
          <p:sp>
            <p:nvSpPr>
              <p:cNvPr id="13" name="Line 333"/>
              <p:cNvSpPr>
                <a:spLocks noChangeShapeType="1"/>
              </p:cNvSpPr>
              <p:nvPr/>
            </p:nvSpPr>
            <p:spPr bwMode="auto">
              <a:xfrm flipH="1">
                <a:off x="5641975" y="4273550"/>
                <a:ext cx="39687" cy="65088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Line 334"/>
              <p:cNvSpPr>
                <a:spLocks noChangeShapeType="1"/>
              </p:cNvSpPr>
              <p:nvPr/>
            </p:nvSpPr>
            <p:spPr bwMode="auto">
              <a:xfrm flipH="1">
                <a:off x="5511800" y="4427538"/>
                <a:ext cx="80962" cy="136525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Line 335"/>
              <p:cNvSpPr>
                <a:spLocks noChangeShapeType="1"/>
              </p:cNvSpPr>
              <p:nvPr/>
            </p:nvSpPr>
            <p:spPr bwMode="auto">
              <a:xfrm flipH="1">
                <a:off x="5391150" y="4652963"/>
                <a:ext cx="80962" cy="136525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Line 336"/>
              <p:cNvSpPr>
                <a:spLocks noChangeShapeType="1"/>
              </p:cNvSpPr>
              <p:nvPr/>
            </p:nvSpPr>
            <p:spPr bwMode="auto">
              <a:xfrm flipH="1">
                <a:off x="5262563" y="4878388"/>
                <a:ext cx="80962" cy="138113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" name="Line 337"/>
              <p:cNvSpPr>
                <a:spLocks noChangeShapeType="1"/>
              </p:cNvSpPr>
              <p:nvPr/>
            </p:nvSpPr>
            <p:spPr bwMode="auto">
              <a:xfrm flipH="1">
                <a:off x="5133975" y="5105400"/>
                <a:ext cx="79375" cy="136525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Line 338"/>
              <p:cNvSpPr>
                <a:spLocks noChangeShapeType="1"/>
              </p:cNvSpPr>
              <p:nvPr/>
            </p:nvSpPr>
            <p:spPr bwMode="auto">
              <a:xfrm flipH="1">
                <a:off x="5003800" y="5322888"/>
                <a:ext cx="80962" cy="144463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" name="Line 339"/>
              <p:cNvSpPr>
                <a:spLocks noChangeShapeType="1"/>
              </p:cNvSpPr>
              <p:nvPr/>
            </p:nvSpPr>
            <p:spPr bwMode="auto">
              <a:xfrm flipH="1">
                <a:off x="4914900" y="5556250"/>
                <a:ext cx="41275" cy="73025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8427893" y="3673764"/>
              <a:ext cx="1169988" cy="774700"/>
              <a:chOff x="4003675" y="4394200"/>
              <a:chExt cx="1169988" cy="774700"/>
            </a:xfrm>
          </p:grpSpPr>
          <p:sp>
            <p:nvSpPr>
              <p:cNvPr id="21" name="Line 340"/>
              <p:cNvSpPr>
                <a:spLocks noChangeShapeType="1"/>
              </p:cNvSpPr>
              <p:nvPr/>
            </p:nvSpPr>
            <p:spPr bwMode="auto">
              <a:xfrm>
                <a:off x="4003675" y="4394200"/>
                <a:ext cx="138112" cy="88900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" name="Line 341"/>
              <p:cNvSpPr>
                <a:spLocks noChangeShapeType="1"/>
              </p:cNvSpPr>
              <p:nvPr/>
            </p:nvSpPr>
            <p:spPr bwMode="auto">
              <a:xfrm>
                <a:off x="4221163" y="4540250"/>
                <a:ext cx="130175" cy="88900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" name="Line 342"/>
              <p:cNvSpPr>
                <a:spLocks noChangeShapeType="1"/>
              </p:cNvSpPr>
              <p:nvPr/>
            </p:nvSpPr>
            <p:spPr bwMode="auto">
              <a:xfrm>
                <a:off x="4432300" y="4676775"/>
                <a:ext cx="136525" cy="88900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Line 343"/>
              <p:cNvSpPr>
                <a:spLocks noChangeShapeType="1"/>
              </p:cNvSpPr>
              <p:nvPr/>
            </p:nvSpPr>
            <p:spPr bwMode="auto">
              <a:xfrm>
                <a:off x="4649788" y="4822825"/>
                <a:ext cx="136525" cy="88900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Line 344"/>
              <p:cNvSpPr>
                <a:spLocks noChangeShapeType="1"/>
              </p:cNvSpPr>
              <p:nvPr/>
            </p:nvSpPr>
            <p:spPr bwMode="auto">
              <a:xfrm>
                <a:off x="4867275" y="4959350"/>
                <a:ext cx="136525" cy="88900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Line 345"/>
              <p:cNvSpPr>
                <a:spLocks noChangeShapeType="1"/>
              </p:cNvSpPr>
              <p:nvPr/>
            </p:nvSpPr>
            <p:spPr bwMode="auto">
              <a:xfrm>
                <a:off x="5084763" y="5105400"/>
                <a:ext cx="88900" cy="63500"/>
              </a:xfrm>
              <a:prstGeom prst="line">
                <a:avLst/>
              </a:prstGeom>
              <a:noFill/>
              <a:ln w="1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7" name="Rectangle 346"/>
            <p:cNvSpPr>
              <a:spLocks noChangeArrowheads="1"/>
            </p:cNvSpPr>
            <p:nvPr/>
          </p:nvSpPr>
          <p:spPr bwMode="auto">
            <a:xfrm>
              <a:off x="10548793" y="2051339"/>
              <a:ext cx="314325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b="1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F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8" name="Freeform 347"/>
            <p:cNvSpPr>
              <a:spLocks/>
            </p:cNvSpPr>
            <p:nvPr/>
          </p:nvSpPr>
          <p:spPr bwMode="auto">
            <a:xfrm>
              <a:off x="9477231" y="4230977"/>
              <a:ext cx="209550" cy="136525"/>
            </a:xfrm>
            <a:custGeom>
              <a:avLst/>
              <a:gdLst>
                <a:gd name="T0" fmla="*/ 0 w 132"/>
                <a:gd name="T1" fmla="*/ 86 h 86"/>
                <a:gd name="T2" fmla="*/ 51 w 132"/>
                <a:gd name="T3" fmla="*/ 0 h 86"/>
                <a:gd name="T4" fmla="*/ 132 w 132"/>
                <a:gd name="T5" fmla="*/ 4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86">
                  <a:moveTo>
                    <a:pt x="0" y="86"/>
                  </a:moveTo>
                  <a:lnTo>
                    <a:pt x="51" y="0"/>
                  </a:lnTo>
                  <a:lnTo>
                    <a:pt x="132" y="41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Freeform 348"/>
            <p:cNvSpPr>
              <a:spLocks/>
            </p:cNvSpPr>
            <p:nvPr/>
          </p:nvSpPr>
          <p:spPr bwMode="auto">
            <a:xfrm>
              <a:off x="8275493" y="3673764"/>
              <a:ext cx="265112" cy="234950"/>
            </a:xfrm>
            <a:custGeom>
              <a:avLst/>
              <a:gdLst>
                <a:gd name="T0" fmla="*/ 40 w 81"/>
                <a:gd name="T1" fmla="*/ 0 h 66"/>
                <a:gd name="T2" fmla="*/ 61 w 81"/>
                <a:gd name="T3" fmla="*/ 36 h 66"/>
                <a:gd name="T4" fmla="*/ 81 w 81"/>
                <a:gd name="T5" fmla="*/ 66 h 66"/>
                <a:gd name="T6" fmla="*/ 40 w 81"/>
                <a:gd name="T7" fmla="*/ 66 h 66"/>
                <a:gd name="T8" fmla="*/ 0 w 81"/>
                <a:gd name="T9" fmla="*/ 66 h 66"/>
                <a:gd name="T10" fmla="*/ 20 w 81"/>
                <a:gd name="T11" fmla="*/ 36 h 66"/>
                <a:gd name="T12" fmla="*/ 40 w 81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6">
                  <a:moveTo>
                    <a:pt x="40" y="0"/>
                  </a:moveTo>
                  <a:lnTo>
                    <a:pt x="61" y="36"/>
                  </a:lnTo>
                  <a:lnTo>
                    <a:pt x="81" y="66"/>
                  </a:lnTo>
                  <a:lnTo>
                    <a:pt x="40" y="66"/>
                  </a:lnTo>
                  <a:lnTo>
                    <a:pt x="0" y="66"/>
                  </a:lnTo>
                  <a:lnTo>
                    <a:pt x="20" y="36"/>
                  </a:lnTo>
                  <a:lnTo>
                    <a:pt x="40" y="0"/>
                  </a:lnTo>
                  <a:close/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Rectangle 349"/>
            <p:cNvSpPr>
              <a:spLocks noChangeArrowheads="1"/>
            </p:cNvSpPr>
            <p:nvPr/>
          </p:nvSpPr>
          <p:spPr bwMode="auto">
            <a:xfrm>
              <a:off x="8008793" y="3657889"/>
              <a:ext cx="322262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dirty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dirty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1" name="Rectangle 350"/>
            <p:cNvSpPr>
              <a:spLocks noChangeArrowheads="1"/>
            </p:cNvSpPr>
            <p:nvPr/>
          </p:nvSpPr>
          <p:spPr bwMode="auto">
            <a:xfrm>
              <a:off x="9629631" y="4375439"/>
              <a:ext cx="322262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dirty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Q</a:t>
              </a:r>
              <a:endParaRPr lang="zh-CN" altLang="zh-CN" dirty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2" name="Rectangle 351"/>
            <p:cNvSpPr>
              <a:spLocks noChangeArrowheads="1"/>
            </p:cNvSpPr>
            <p:nvPr/>
          </p:nvSpPr>
          <p:spPr bwMode="auto">
            <a:xfrm>
              <a:off x="10121756" y="3521364"/>
              <a:ext cx="282575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P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3" name="Rectangle 352"/>
            <p:cNvSpPr>
              <a:spLocks noChangeArrowheads="1"/>
            </p:cNvSpPr>
            <p:nvPr/>
          </p:nvSpPr>
          <p:spPr bwMode="auto">
            <a:xfrm>
              <a:off x="11742593" y="3440402"/>
              <a:ext cx="274637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L</a:t>
              </a:r>
              <a:endParaRPr lang="zh-CN" altLang="zh-CN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4" name="Freeform 353"/>
            <p:cNvSpPr>
              <a:spLocks noEditPoints="1"/>
            </p:cNvSpPr>
            <p:nvPr/>
          </p:nvSpPr>
          <p:spPr bwMode="auto">
            <a:xfrm>
              <a:off x="10428143" y="3230852"/>
              <a:ext cx="138112" cy="209550"/>
            </a:xfrm>
            <a:custGeom>
              <a:avLst/>
              <a:gdLst>
                <a:gd name="T0" fmla="*/ 36 w 87"/>
                <a:gd name="T1" fmla="*/ 10 h 132"/>
                <a:gd name="T2" fmla="*/ 36 w 87"/>
                <a:gd name="T3" fmla="*/ 10 h 132"/>
                <a:gd name="T4" fmla="*/ 26 w 87"/>
                <a:gd name="T5" fmla="*/ 25 h 132"/>
                <a:gd name="T6" fmla="*/ 15 w 87"/>
                <a:gd name="T7" fmla="*/ 40 h 132"/>
                <a:gd name="T8" fmla="*/ 15 w 87"/>
                <a:gd name="T9" fmla="*/ 40 h 132"/>
                <a:gd name="T10" fmla="*/ 5 w 87"/>
                <a:gd name="T11" fmla="*/ 71 h 132"/>
                <a:gd name="T12" fmla="*/ 5 w 87"/>
                <a:gd name="T13" fmla="*/ 71 h 132"/>
                <a:gd name="T14" fmla="*/ 0 w 87"/>
                <a:gd name="T15" fmla="*/ 96 h 132"/>
                <a:gd name="T16" fmla="*/ 0 w 87"/>
                <a:gd name="T17" fmla="*/ 96 h 132"/>
                <a:gd name="T18" fmla="*/ 0 w 87"/>
                <a:gd name="T19" fmla="*/ 112 h 132"/>
                <a:gd name="T20" fmla="*/ 5 w 87"/>
                <a:gd name="T21" fmla="*/ 122 h 132"/>
                <a:gd name="T22" fmla="*/ 5 w 87"/>
                <a:gd name="T23" fmla="*/ 122 h 132"/>
                <a:gd name="T24" fmla="*/ 15 w 87"/>
                <a:gd name="T25" fmla="*/ 127 h 132"/>
                <a:gd name="T26" fmla="*/ 26 w 87"/>
                <a:gd name="T27" fmla="*/ 132 h 132"/>
                <a:gd name="T28" fmla="*/ 26 w 87"/>
                <a:gd name="T29" fmla="*/ 132 h 132"/>
                <a:gd name="T30" fmla="*/ 41 w 87"/>
                <a:gd name="T31" fmla="*/ 127 h 132"/>
                <a:gd name="T32" fmla="*/ 51 w 87"/>
                <a:gd name="T33" fmla="*/ 117 h 132"/>
                <a:gd name="T34" fmla="*/ 51 w 87"/>
                <a:gd name="T35" fmla="*/ 117 h 132"/>
                <a:gd name="T36" fmla="*/ 66 w 87"/>
                <a:gd name="T37" fmla="*/ 101 h 132"/>
                <a:gd name="T38" fmla="*/ 76 w 87"/>
                <a:gd name="T39" fmla="*/ 81 h 132"/>
                <a:gd name="T40" fmla="*/ 76 w 87"/>
                <a:gd name="T41" fmla="*/ 81 h 132"/>
                <a:gd name="T42" fmla="*/ 82 w 87"/>
                <a:gd name="T43" fmla="*/ 56 h 132"/>
                <a:gd name="T44" fmla="*/ 87 w 87"/>
                <a:gd name="T45" fmla="*/ 35 h 132"/>
                <a:gd name="T46" fmla="*/ 87 w 87"/>
                <a:gd name="T47" fmla="*/ 35 h 132"/>
                <a:gd name="T48" fmla="*/ 82 w 87"/>
                <a:gd name="T49" fmla="*/ 20 h 132"/>
                <a:gd name="T50" fmla="*/ 76 w 87"/>
                <a:gd name="T51" fmla="*/ 10 h 132"/>
                <a:gd name="T52" fmla="*/ 71 w 87"/>
                <a:gd name="T53" fmla="*/ 5 h 132"/>
                <a:gd name="T54" fmla="*/ 61 w 87"/>
                <a:gd name="T55" fmla="*/ 0 h 132"/>
                <a:gd name="T56" fmla="*/ 61 w 87"/>
                <a:gd name="T57" fmla="*/ 0 h 132"/>
                <a:gd name="T58" fmla="*/ 46 w 87"/>
                <a:gd name="T59" fmla="*/ 5 h 132"/>
                <a:gd name="T60" fmla="*/ 36 w 87"/>
                <a:gd name="T61" fmla="*/ 10 h 132"/>
                <a:gd name="T62" fmla="*/ 36 w 87"/>
                <a:gd name="T63" fmla="*/ 10 h 132"/>
                <a:gd name="T64" fmla="*/ 21 w 87"/>
                <a:gd name="T65" fmla="*/ 61 h 132"/>
                <a:gd name="T66" fmla="*/ 21 w 87"/>
                <a:gd name="T67" fmla="*/ 61 h 132"/>
                <a:gd name="T68" fmla="*/ 41 w 87"/>
                <a:gd name="T69" fmla="*/ 20 h 132"/>
                <a:gd name="T70" fmla="*/ 41 w 87"/>
                <a:gd name="T71" fmla="*/ 20 h 132"/>
                <a:gd name="T72" fmla="*/ 51 w 87"/>
                <a:gd name="T73" fmla="*/ 10 h 132"/>
                <a:gd name="T74" fmla="*/ 61 w 87"/>
                <a:gd name="T75" fmla="*/ 5 h 132"/>
                <a:gd name="T76" fmla="*/ 61 w 87"/>
                <a:gd name="T77" fmla="*/ 5 h 132"/>
                <a:gd name="T78" fmla="*/ 66 w 87"/>
                <a:gd name="T79" fmla="*/ 10 h 132"/>
                <a:gd name="T80" fmla="*/ 71 w 87"/>
                <a:gd name="T81" fmla="*/ 25 h 132"/>
                <a:gd name="T82" fmla="*/ 71 w 87"/>
                <a:gd name="T83" fmla="*/ 25 h 132"/>
                <a:gd name="T84" fmla="*/ 66 w 87"/>
                <a:gd name="T85" fmla="*/ 61 h 132"/>
                <a:gd name="T86" fmla="*/ 21 w 87"/>
                <a:gd name="T87" fmla="*/ 61 h 132"/>
                <a:gd name="T88" fmla="*/ 21 w 87"/>
                <a:gd name="T89" fmla="*/ 61 h 132"/>
                <a:gd name="T90" fmla="*/ 61 w 87"/>
                <a:gd name="T91" fmla="*/ 66 h 132"/>
                <a:gd name="T92" fmla="*/ 61 w 87"/>
                <a:gd name="T93" fmla="*/ 66 h 132"/>
                <a:gd name="T94" fmla="*/ 51 w 87"/>
                <a:gd name="T95" fmla="*/ 101 h 132"/>
                <a:gd name="T96" fmla="*/ 51 w 87"/>
                <a:gd name="T97" fmla="*/ 101 h 132"/>
                <a:gd name="T98" fmla="*/ 36 w 87"/>
                <a:gd name="T99" fmla="*/ 122 h 132"/>
                <a:gd name="T100" fmla="*/ 36 w 87"/>
                <a:gd name="T101" fmla="*/ 122 h 132"/>
                <a:gd name="T102" fmla="*/ 26 w 87"/>
                <a:gd name="T103" fmla="*/ 127 h 132"/>
                <a:gd name="T104" fmla="*/ 26 w 87"/>
                <a:gd name="T105" fmla="*/ 127 h 132"/>
                <a:gd name="T106" fmla="*/ 21 w 87"/>
                <a:gd name="T107" fmla="*/ 127 h 132"/>
                <a:gd name="T108" fmla="*/ 15 w 87"/>
                <a:gd name="T109" fmla="*/ 122 h 132"/>
                <a:gd name="T110" fmla="*/ 15 w 87"/>
                <a:gd name="T111" fmla="*/ 122 h 132"/>
                <a:gd name="T112" fmla="*/ 10 w 87"/>
                <a:gd name="T113" fmla="*/ 107 h 132"/>
                <a:gd name="T114" fmla="*/ 10 w 87"/>
                <a:gd name="T115" fmla="*/ 107 h 132"/>
                <a:gd name="T116" fmla="*/ 21 w 87"/>
                <a:gd name="T117" fmla="*/ 66 h 132"/>
                <a:gd name="T118" fmla="*/ 61 w 87"/>
                <a:gd name="T119" fmla="*/ 66 h 132"/>
                <a:gd name="T120" fmla="*/ 61 w 87"/>
                <a:gd name="T121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7" h="132">
                  <a:moveTo>
                    <a:pt x="36" y="10"/>
                  </a:moveTo>
                  <a:lnTo>
                    <a:pt x="36" y="10"/>
                  </a:lnTo>
                  <a:lnTo>
                    <a:pt x="26" y="25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12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15" y="127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41" y="127"/>
                  </a:lnTo>
                  <a:lnTo>
                    <a:pt x="51" y="117"/>
                  </a:lnTo>
                  <a:lnTo>
                    <a:pt x="51" y="117"/>
                  </a:lnTo>
                  <a:lnTo>
                    <a:pt x="66" y="101"/>
                  </a:lnTo>
                  <a:lnTo>
                    <a:pt x="76" y="81"/>
                  </a:lnTo>
                  <a:lnTo>
                    <a:pt x="76" y="81"/>
                  </a:lnTo>
                  <a:lnTo>
                    <a:pt x="82" y="56"/>
                  </a:lnTo>
                  <a:lnTo>
                    <a:pt x="87" y="35"/>
                  </a:lnTo>
                  <a:lnTo>
                    <a:pt x="87" y="35"/>
                  </a:lnTo>
                  <a:lnTo>
                    <a:pt x="82" y="20"/>
                  </a:lnTo>
                  <a:lnTo>
                    <a:pt x="76" y="10"/>
                  </a:lnTo>
                  <a:lnTo>
                    <a:pt x="71" y="5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6" y="5"/>
                  </a:lnTo>
                  <a:lnTo>
                    <a:pt x="36" y="10"/>
                  </a:lnTo>
                  <a:lnTo>
                    <a:pt x="36" y="10"/>
                  </a:lnTo>
                  <a:close/>
                  <a:moveTo>
                    <a:pt x="21" y="61"/>
                  </a:moveTo>
                  <a:lnTo>
                    <a:pt x="21" y="61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51" y="10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66" y="10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6" y="61"/>
                  </a:lnTo>
                  <a:lnTo>
                    <a:pt x="21" y="61"/>
                  </a:lnTo>
                  <a:lnTo>
                    <a:pt x="21" y="61"/>
                  </a:lnTo>
                  <a:close/>
                  <a:moveTo>
                    <a:pt x="61" y="66"/>
                  </a:moveTo>
                  <a:lnTo>
                    <a:pt x="61" y="66"/>
                  </a:lnTo>
                  <a:lnTo>
                    <a:pt x="51" y="101"/>
                  </a:lnTo>
                  <a:lnTo>
                    <a:pt x="51" y="101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1" y="127"/>
                  </a:lnTo>
                  <a:lnTo>
                    <a:pt x="15" y="122"/>
                  </a:lnTo>
                  <a:lnTo>
                    <a:pt x="15" y="122"/>
                  </a:lnTo>
                  <a:lnTo>
                    <a:pt x="10" y="107"/>
                  </a:lnTo>
                  <a:lnTo>
                    <a:pt x="10" y="107"/>
                  </a:lnTo>
                  <a:lnTo>
                    <a:pt x="21" y="66"/>
                  </a:lnTo>
                  <a:lnTo>
                    <a:pt x="61" y="66"/>
                  </a:lnTo>
                  <a:lnTo>
                    <a:pt x="6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925920" y="2248983"/>
                <a:ext cx="4122988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𝑂𝑄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𝑂𝑃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920" y="2248983"/>
                <a:ext cx="4122988" cy="538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493115" y="2868723"/>
                <a:ext cx="6434716" cy="1294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其方向为： 垂直于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𝑂𝑃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 所在平面，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400" dirty="0" smtClean="0"/>
                  <a:t>的指向是按右手规则从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𝑂𝑃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 转向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400" dirty="0" smtClean="0"/>
                  <a:t>，转角不超过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 smtClean="0"/>
                  <a:t> ，此时，大拇指的方向就是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400" dirty="0" smtClean="0"/>
                  <a:t>的指向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115" y="2868723"/>
                <a:ext cx="6434716" cy="1294713"/>
              </a:xfrm>
              <a:prstGeom prst="rect">
                <a:avLst/>
              </a:prstGeom>
              <a:blipFill>
                <a:blip r:embed="rId4"/>
                <a:stretch>
                  <a:fillRect l="-1517" t="-1887" r="-1137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220700" y="4472595"/>
                <a:ext cx="1331326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⊥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700" y="4472595"/>
                <a:ext cx="1331326" cy="508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948371" y="4498434"/>
                <a:ext cx="11218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371" y="4498434"/>
                <a:ext cx="112184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组合 90"/>
          <p:cNvGrpSpPr/>
          <p:nvPr/>
        </p:nvGrpSpPr>
        <p:grpSpPr>
          <a:xfrm>
            <a:off x="8686891" y="2546529"/>
            <a:ext cx="3139494" cy="3229537"/>
            <a:chOff x="8686891" y="2546529"/>
            <a:chExt cx="3139494" cy="3229537"/>
          </a:xfrm>
        </p:grpSpPr>
        <p:grpSp>
          <p:nvGrpSpPr>
            <p:cNvPr id="95" name="组合 94"/>
            <p:cNvGrpSpPr/>
            <p:nvPr/>
          </p:nvGrpSpPr>
          <p:grpSpPr>
            <a:xfrm>
              <a:off x="8686891" y="2546529"/>
              <a:ext cx="3139494" cy="3229537"/>
              <a:chOff x="4285016" y="3831940"/>
              <a:chExt cx="3139494" cy="3229537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285016" y="3831940"/>
                <a:ext cx="3139494" cy="322953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4635384" y="4128575"/>
                <a:ext cx="2679436" cy="2729950"/>
                <a:chOff x="5512134" y="3020858"/>
                <a:chExt cx="2679436" cy="3436746"/>
              </a:xfrm>
              <a:solidFill>
                <a:schemeClr val="bg2"/>
              </a:solidFill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5512134" y="3938241"/>
                  <a:ext cx="1595438" cy="1827213"/>
                  <a:chOff x="5003800" y="3238501"/>
                  <a:chExt cx="1595438" cy="1827213"/>
                </a:xfrm>
                <a:grpFill/>
              </p:grpSpPr>
              <p:sp>
                <p:nvSpPr>
                  <p:cNvPr id="41" name="Freeform 5"/>
                  <p:cNvSpPr>
                    <a:spLocks/>
                  </p:cNvSpPr>
                  <p:nvPr/>
                </p:nvSpPr>
                <p:spPr bwMode="auto">
                  <a:xfrm>
                    <a:off x="5233988" y="3238501"/>
                    <a:ext cx="1365250" cy="482600"/>
                  </a:xfrm>
                  <a:custGeom>
                    <a:avLst/>
                    <a:gdLst>
                      <a:gd name="T0" fmla="*/ 0 w 860"/>
                      <a:gd name="T1" fmla="*/ 0 h 304"/>
                      <a:gd name="T2" fmla="*/ 0 w 860"/>
                      <a:gd name="T3" fmla="*/ 0 h 304"/>
                      <a:gd name="T4" fmla="*/ 45 w 860"/>
                      <a:gd name="T5" fmla="*/ 22 h 304"/>
                      <a:gd name="T6" fmla="*/ 75 w 860"/>
                      <a:gd name="T7" fmla="*/ 44 h 304"/>
                      <a:gd name="T8" fmla="*/ 102 w 860"/>
                      <a:gd name="T9" fmla="*/ 53 h 304"/>
                      <a:gd name="T10" fmla="*/ 102 w 860"/>
                      <a:gd name="T11" fmla="*/ 53 h 304"/>
                      <a:gd name="T12" fmla="*/ 142 w 860"/>
                      <a:gd name="T13" fmla="*/ 58 h 304"/>
                      <a:gd name="T14" fmla="*/ 177 w 860"/>
                      <a:gd name="T15" fmla="*/ 62 h 304"/>
                      <a:gd name="T16" fmla="*/ 177 w 860"/>
                      <a:gd name="T17" fmla="*/ 62 h 304"/>
                      <a:gd name="T18" fmla="*/ 225 w 860"/>
                      <a:gd name="T19" fmla="*/ 75 h 304"/>
                      <a:gd name="T20" fmla="*/ 261 w 860"/>
                      <a:gd name="T21" fmla="*/ 84 h 304"/>
                      <a:gd name="T22" fmla="*/ 283 w 860"/>
                      <a:gd name="T23" fmla="*/ 93 h 304"/>
                      <a:gd name="T24" fmla="*/ 283 w 860"/>
                      <a:gd name="T25" fmla="*/ 93 h 304"/>
                      <a:gd name="T26" fmla="*/ 313 w 860"/>
                      <a:gd name="T27" fmla="*/ 97 h 304"/>
                      <a:gd name="T28" fmla="*/ 349 w 860"/>
                      <a:gd name="T29" fmla="*/ 102 h 304"/>
                      <a:gd name="T30" fmla="*/ 388 w 860"/>
                      <a:gd name="T31" fmla="*/ 97 h 304"/>
                      <a:gd name="T32" fmla="*/ 388 w 860"/>
                      <a:gd name="T33" fmla="*/ 97 h 304"/>
                      <a:gd name="T34" fmla="*/ 463 w 860"/>
                      <a:gd name="T35" fmla="*/ 88 h 304"/>
                      <a:gd name="T36" fmla="*/ 534 w 860"/>
                      <a:gd name="T37" fmla="*/ 84 h 304"/>
                      <a:gd name="T38" fmla="*/ 569 w 860"/>
                      <a:gd name="T39" fmla="*/ 84 h 304"/>
                      <a:gd name="T40" fmla="*/ 604 w 860"/>
                      <a:gd name="T41" fmla="*/ 88 h 304"/>
                      <a:gd name="T42" fmla="*/ 604 w 860"/>
                      <a:gd name="T43" fmla="*/ 88 h 304"/>
                      <a:gd name="T44" fmla="*/ 657 w 860"/>
                      <a:gd name="T45" fmla="*/ 97 h 304"/>
                      <a:gd name="T46" fmla="*/ 710 w 860"/>
                      <a:gd name="T47" fmla="*/ 115 h 304"/>
                      <a:gd name="T48" fmla="*/ 768 w 860"/>
                      <a:gd name="T49" fmla="*/ 132 h 304"/>
                      <a:gd name="T50" fmla="*/ 768 w 860"/>
                      <a:gd name="T51" fmla="*/ 132 h 304"/>
                      <a:gd name="T52" fmla="*/ 776 w 860"/>
                      <a:gd name="T53" fmla="*/ 141 h 304"/>
                      <a:gd name="T54" fmla="*/ 803 w 860"/>
                      <a:gd name="T55" fmla="*/ 154 h 304"/>
                      <a:gd name="T56" fmla="*/ 834 w 860"/>
                      <a:gd name="T57" fmla="*/ 181 h 304"/>
                      <a:gd name="T58" fmla="*/ 847 w 860"/>
                      <a:gd name="T59" fmla="*/ 199 h 304"/>
                      <a:gd name="T60" fmla="*/ 860 w 860"/>
                      <a:gd name="T61" fmla="*/ 216 h 304"/>
                      <a:gd name="T62" fmla="*/ 860 w 860"/>
                      <a:gd name="T63" fmla="*/ 216 h 304"/>
                      <a:gd name="T64" fmla="*/ 860 w 860"/>
                      <a:gd name="T65" fmla="*/ 225 h 304"/>
                      <a:gd name="T66" fmla="*/ 860 w 860"/>
                      <a:gd name="T67" fmla="*/ 247 h 304"/>
                      <a:gd name="T68" fmla="*/ 860 w 860"/>
                      <a:gd name="T69" fmla="*/ 247 h 304"/>
                      <a:gd name="T70" fmla="*/ 856 w 860"/>
                      <a:gd name="T71" fmla="*/ 256 h 304"/>
                      <a:gd name="T72" fmla="*/ 847 w 860"/>
                      <a:gd name="T73" fmla="*/ 278 h 304"/>
                      <a:gd name="T74" fmla="*/ 834 w 860"/>
                      <a:gd name="T75" fmla="*/ 287 h 304"/>
                      <a:gd name="T76" fmla="*/ 820 w 860"/>
                      <a:gd name="T77" fmla="*/ 296 h 304"/>
                      <a:gd name="T78" fmla="*/ 798 w 860"/>
                      <a:gd name="T79" fmla="*/ 300 h 304"/>
                      <a:gd name="T80" fmla="*/ 772 w 860"/>
                      <a:gd name="T81" fmla="*/ 304 h 304"/>
                      <a:gd name="T82" fmla="*/ 750 w 860"/>
                      <a:gd name="T83" fmla="*/ 304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60" h="30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5" y="22"/>
                        </a:lnTo>
                        <a:lnTo>
                          <a:pt x="75" y="44"/>
                        </a:lnTo>
                        <a:lnTo>
                          <a:pt x="102" y="53"/>
                        </a:lnTo>
                        <a:lnTo>
                          <a:pt x="102" y="53"/>
                        </a:lnTo>
                        <a:lnTo>
                          <a:pt x="142" y="58"/>
                        </a:lnTo>
                        <a:lnTo>
                          <a:pt x="177" y="62"/>
                        </a:lnTo>
                        <a:lnTo>
                          <a:pt x="177" y="62"/>
                        </a:lnTo>
                        <a:lnTo>
                          <a:pt x="225" y="75"/>
                        </a:lnTo>
                        <a:lnTo>
                          <a:pt x="261" y="84"/>
                        </a:lnTo>
                        <a:lnTo>
                          <a:pt x="283" y="93"/>
                        </a:lnTo>
                        <a:lnTo>
                          <a:pt x="283" y="93"/>
                        </a:lnTo>
                        <a:lnTo>
                          <a:pt x="313" y="97"/>
                        </a:lnTo>
                        <a:lnTo>
                          <a:pt x="349" y="102"/>
                        </a:lnTo>
                        <a:lnTo>
                          <a:pt x="388" y="97"/>
                        </a:lnTo>
                        <a:lnTo>
                          <a:pt x="388" y="97"/>
                        </a:lnTo>
                        <a:lnTo>
                          <a:pt x="463" y="88"/>
                        </a:lnTo>
                        <a:lnTo>
                          <a:pt x="534" y="84"/>
                        </a:lnTo>
                        <a:lnTo>
                          <a:pt x="569" y="84"/>
                        </a:lnTo>
                        <a:lnTo>
                          <a:pt x="604" y="88"/>
                        </a:lnTo>
                        <a:lnTo>
                          <a:pt x="604" y="88"/>
                        </a:lnTo>
                        <a:lnTo>
                          <a:pt x="657" y="97"/>
                        </a:lnTo>
                        <a:lnTo>
                          <a:pt x="710" y="115"/>
                        </a:lnTo>
                        <a:lnTo>
                          <a:pt x="768" y="132"/>
                        </a:lnTo>
                        <a:lnTo>
                          <a:pt x="768" y="132"/>
                        </a:lnTo>
                        <a:lnTo>
                          <a:pt x="776" y="141"/>
                        </a:lnTo>
                        <a:lnTo>
                          <a:pt x="803" y="154"/>
                        </a:lnTo>
                        <a:lnTo>
                          <a:pt x="834" y="181"/>
                        </a:lnTo>
                        <a:lnTo>
                          <a:pt x="847" y="199"/>
                        </a:lnTo>
                        <a:lnTo>
                          <a:pt x="860" y="216"/>
                        </a:lnTo>
                        <a:lnTo>
                          <a:pt x="860" y="216"/>
                        </a:lnTo>
                        <a:lnTo>
                          <a:pt x="860" y="225"/>
                        </a:lnTo>
                        <a:lnTo>
                          <a:pt x="860" y="247"/>
                        </a:lnTo>
                        <a:lnTo>
                          <a:pt x="860" y="247"/>
                        </a:lnTo>
                        <a:lnTo>
                          <a:pt x="856" y="256"/>
                        </a:lnTo>
                        <a:lnTo>
                          <a:pt x="847" y="278"/>
                        </a:lnTo>
                        <a:lnTo>
                          <a:pt x="834" y="287"/>
                        </a:lnTo>
                        <a:lnTo>
                          <a:pt x="820" y="296"/>
                        </a:lnTo>
                        <a:lnTo>
                          <a:pt x="798" y="300"/>
                        </a:lnTo>
                        <a:lnTo>
                          <a:pt x="772" y="304"/>
                        </a:lnTo>
                        <a:lnTo>
                          <a:pt x="750" y="304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2" name="Freeform 6"/>
                  <p:cNvSpPr>
                    <a:spLocks/>
                  </p:cNvSpPr>
                  <p:nvPr/>
                </p:nvSpPr>
                <p:spPr bwMode="auto">
                  <a:xfrm>
                    <a:off x="5934075" y="3694113"/>
                    <a:ext cx="658813" cy="314325"/>
                  </a:xfrm>
                  <a:custGeom>
                    <a:avLst/>
                    <a:gdLst>
                      <a:gd name="T0" fmla="*/ 357 w 415"/>
                      <a:gd name="T1" fmla="*/ 198 h 198"/>
                      <a:gd name="T2" fmla="*/ 357 w 415"/>
                      <a:gd name="T3" fmla="*/ 198 h 198"/>
                      <a:gd name="T4" fmla="*/ 375 w 415"/>
                      <a:gd name="T5" fmla="*/ 185 h 198"/>
                      <a:gd name="T6" fmla="*/ 393 w 415"/>
                      <a:gd name="T7" fmla="*/ 167 h 198"/>
                      <a:gd name="T8" fmla="*/ 406 w 415"/>
                      <a:gd name="T9" fmla="*/ 145 h 198"/>
                      <a:gd name="T10" fmla="*/ 415 w 415"/>
                      <a:gd name="T11" fmla="*/ 123 h 198"/>
                      <a:gd name="T12" fmla="*/ 415 w 415"/>
                      <a:gd name="T13" fmla="*/ 110 h 198"/>
                      <a:gd name="T14" fmla="*/ 410 w 415"/>
                      <a:gd name="T15" fmla="*/ 97 h 198"/>
                      <a:gd name="T16" fmla="*/ 406 w 415"/>
                      <a:gd name="T17" fmla="*/ 79 h 198"/>
                      <a:gd name="T18" fmla="*/ 393 w 415"/>
                      <a:gd name="T19" fmla="*/ 66 h 198"/>
                      <a:gd name="T20" fmla="*/ 379 w 415"/>
                      <a:gd name="T21" fmla="*/ 53 h 198"/>
                      <a:gd name="T22" fmla="*/ 357 w 415"/>
                      <a:gd name="T23" fmla="*/ 39 h 198"/>
                      <a:gd name="T24" fmla="*/ 357 w 415"/>
                      <a:gd name="T25" fmla="*/ 39 h 198"/>
                      <a:gd name="T26" fmla="*/ 344 w 415"/>
                      <a:gd name="T27" fmla="*/ 31 h 198"/>
                      <a:gd name="T28" fmla="*/ 305 w 415"/>
                      <a:gd name="T29" fmla="*/ 17 h 198"/>
                      <a:gd name="T30" fmla="*/ 274 w 415"/>
                      <a:gd name="T31" fmla="*/ 9 h 198"/>
                      <a:gd name="T32" fmla="*/ 230 w 415"/>
                      <a:gd name="T33" fmla="*/ 4 h 198"/>
                      <a:gd name="T34" fmla="*/ 177 w 415"/>
                      <a:gd name="T35" fmla="*/ 0 h 198"/>
                      <a:gd name="T36" fmla="*/ 111 w 415"/>
                      <a:gd name="T37" fmla="*/ 0 h 198"/>
                      <a:gd name="T38" fmla="*/ 111 w 415"/>
                      <a:gd name="T39" fmla="*/ 0 h 198"/>
                      <a:gd name="T40" fmla="*/ 93 w 415"/>
                      <a:gd name="T41" fmla="*/ 0 h 198"/>
                      <a:gd name="T42" fmla="*/ 53 w 415"/>
                      <a:gd name="T43" fmla="*/ 4 h 198"/>
                      <a:gd name="T44" fmla="*/ 31 w 415"/>
                      <a:gd name="T45" fmla="*/ 9 h 198"/>
                      <a:gd name="T46" fmla="*/ 18 w 415"/>
                      <a:gd name="T47" fmla="*/ 17 h 198"/>
                      <a:gd name="T48" fmla="*/ 5 w 415"/>
                      <a:gd name="T49" fmla="*/ 31 h 198"/>
                      <a:gd name="T50" fmla="*/ 0 w 415"/>
                      <a:gd name="T51" fmla="*/ 39 h 198"/>
                      <a:gd name="T52" fmla="*/ 0 w 415"/>
                      <a:gd name="T53" fmla="*/ 48 h 198"/>
                      <a:gd name="T54" fmla="*/ 0 w 415"/>
                      <a:gd name="T55" fmla="*/ 48 h 198"/>
                      <a:gd name="T56" fmla="*/ 0 w 415"/>
                      <a:gd name="T57" fmla="*/ 53 h 198"/>
                      <a:gd name="T58" fmla="*/ 5 w 415"/>
                      <a:gd name="T59" fmla="*/ 66 h 198"/>
                      <a:gd name="T60" fmla="*/ 14 w 415"/>
                      <a:gd name="T61" fmla="*/ 79 h 198"/>
                      <a:gd name="T62" fmla="*/ 31 w 415"/>
                      <a:gd name="T63" fmla="*/ 101 h 198"/>
                      <a:gd name="T64" fmla="*/ 31 w 415"/>
                      <a:gd name="T65" fmla="*/ 101 h 198"/>
                      <a:gd name="T66" fmla="*/ 44 w 415"/>
                      <a:gd name="T67" fmla="*/ 110 h 198"/>
                      <a:gd name="T68" fmla="*/ 49 w 415"/>
                      <a:gd name="T69" fmla="*/ 119 h 198"/>
                      <a:gd name="T70" fmla="*/ 53 w 415"/>
                      <a:gd name="T71" fmla="*/ 12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15" h="198">
                        <a:moveTo>
                          <a:pt x="357" y="198"/>
                        </a:moveTo>
                        <a:lnTo>
                          <a:pt x="357" y="198"/>
                        </a:lnTo>
                        <a:lnTo>
                          <a:pt x="375" y="185"/>
                        </a:lnTo>
                        <a:lnTo>
                          <a:pt x="393" y="167"/>
                        </a:lnTo>
                        <a:lnTo>
                          <a:pt x="406" y="145"/>
                        </a:lnTo>
                        <a:lnTo>
                          <a:pt x="415" y="123"/>
                        </a:lnTo>
                        <a:lnTo>
                          <a:pt x="415" y="110"/>
                        </a:lnTo>
                        <a:lnTo>
                          <a:pt x="410" y="97"/>
                        </a:lnTo>
                        <a:lnTo>
                          <a:pt x="406" y="79"/>
                        </a:lnTo>
                        <a:lnTo>
                          <a:pt x="393" y="66"/>
                        </a:lnTo>
                        <a:lnTo>
                          <a:pt x="379" y="53"/>
                        </a:lnTo>
                        <a:lnTo>
                          <a:pt x="357" y="39"/>
                        </a:lnTo>
                        <a:lnTo>
                          <a:pt x="357" y="39"/>
                        </a:lnTo>
                        <a:lnTo>
                          <a:pt x="344" y="31"/>
                        </a:lnTo>
                        <a:lnTo>
                          <a:pt x="305" y="17"/>
                        </a:lnTo>
                        <a:lnTo>
                          <a:pt x="274" y="9"/>
                        </a:lnTo>
                        <a:lnTo>
                          <a:pt x="230" y="4"/>
                        </a:lnTo>
                        <a:lnTo>
                          <a:pt x="177" y="0"/>
                        </a:lnTo>
                        <a:lnTo>
                          <a:pt x="111" y="0"/>
                        </a:lnTo>
                        <a:lnTo>
                          <a:pt x="111" y="0"/>
                        </a:lnTo>
                        <a:lnTo>
                          <a:pt x="93" y="0"/>
                        </a:lnTo>
                        <a:lnTo>
                          <a:pt x="53" y="4"/>
                        </a:lnTo>
                        <a:lnTo>
                          <a:pt x="31" y="9"/>
                        </a:lnTo>
                        <a:lnTo>
                          <a:pt x="18" y="17"/>
                        </a:lnTo>
                        <a:lnTo>
                          <a:pt x="5" y="31"/>
                        </a:lnTo>
                        <a:lnTo>
                          <a:pt x="0" y="39"/>
                        </a:lnTo>
                        <a:lnTo>
                          <a:pt x="0" y="48"/>
                        </a:lnTo>
                        <a:lnTo>
                          <a:pt x="0" y="48"/>
                        </a:lnTo>
                        <a:lnTo>
                          <a:pt x="0" y="53"/>
                        </a:lnTo>
                        <a:lnTo>
                          <a:pt x="5" y="66"/>
                        </a:lnTo>
                        <a:lnTo>
                          <a:pt x="14" y="79"/>
                        </a:lnTo>
                        <a:lnTo>
                          <a:pt x="31" y="101"/>
                        </a:lnTo>
                        <a:lnTo>
                          <a:pt x="31" y="101"/>
                        </a:lnTo>
                        <a:lnTo>
                          <a:pt x="44" y="110"/>
                        </a:lnTo>
                        <a:lnTo>
                          <a:pt x="49" y="119"/>
                        </a:lnTo>
                        <a:lnTo>
                          <a:pt x="53" y="128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3" name="Freeform 7"/>
                  <p:cNvSpPr>
                    <a:spLocks/>
                  </p:cNvSpPr>
                  <p:nvPr/>
                </p:nvSpPr>
                <p:spPr bwMode="auto">
                  <a:xfrm>
                    <a:off x="5921375" y="3897313"/>
                    <a:ext cx="657225" cy="369888"/>
                  </a:xfrm>
                  <a:custGeom>
                    <a:avLst/>
                    <a:gdLst>
                      <a:gd name="T0" fmla="*/ 348 w 414"/>
                      <a:gd name="T1" fmla="*/ 233 h 233"/>
                      <a:gd name="T2" fmla="*/ 348 w 414"/>
                      <a:gd name="T3" fmla="*/ 233 h 233"/>
                      <a:gd name="T4" fmla="*/ 370 w 414"/>
                      <a:gd name="T5" fmla="*/ 216 h 233"/>
                      <a:gd name="T6" fmla="*/ 387 w 414"/>
                      <a:gd name="T7" fmla="*/ 198 h 233"/>
                      <a:gd name="T8" fmla="*/ 405 w 414"/>
                      <a:gd name="T9" fmla="*/ 176 h 233"/>
                      <a:gd name="T10" fmla="*/ 409 w 414"/>
                      <a:gd name="T11" fmla="*/ 163 h 233"/>
                      <a:gd name="T12" fmla="*/ 414 w 414"/>
                      <a:gd name="T13" fmla="*/ 149 h 233"/>
                      <a:gd name="T14" fmla="*/ 409 w 414"/>
                      <a:gd name="T15" fmla="*/ 136 h 233"/>
                      <a:gd name="T16" fmla="*/ 405 w 414"/>
                      <a:gd name="T17" fmla="*/ 119 h 233"/>
                      <a:gd name="T18" fmla="*/ 396 w 414"/>
                      <a:gd name="T19" fmla="*/ 105 h 233"/>
                      <a:gd name="T20" fmla="*/ 379 w 414"/>
                      <a:gd name="T21" fmla="*/ 88 h 233"/>
                      <a:gd name="T22" fmla="*/ 357 w 414"/>
                      <a:gd name="T23" fmla="*/ 70 h 233"/>
                      <a:gd name="T24" fmla="*/ 330 w 414"/>
                      <a:gd name="T25" fmla="*/ 52 h 233"/>
                      <a:gd name="T26" fmla="*/ 330 w 414"/>
                      <a:gd name="T27" fmla="*/ 52 h 233"/>
                      <a:gd name="T28" fmla="*/ 277 w 414"/>
                      <a:gd name="T29" fmla="*/ 26 h 233"/>
                      <a:gd name="T30" fmla="*/ 233 w 414"/>
                      <a:gd name="T31" fmla="*/ 13 h 233"/>
                      <a:gd name="T32" fmla="*/ 216 w 414"/>
                      <a:gd name="T33" fmla="*/ 4 h 233"/>
                      <a:gd name="T34" fmla="*/ 198 w 414"/>
                      <a:gd name="T35" fmla="*/ 4 h 233"/>
                      <a:gd name="T36" fmla="*/ 198 w 414"/>
                      <a:gd name="T37" fmla="*/ 4 h 233"/>
                      <a:gd name="T38" fmla="*/ 141 w 414"/>
                      <a:gd name="T39" fmla="*/ 0 h 233"/>
                      <a:gd name="T40" fmla="*/ 88 w 414"/>
                      <a:gd name="T41" fmla="*/ 0 h 233"/>
                      <a:gd name="T42" fmla="*/ 57 w 414"/>
                      <a:gd name="T43" fmla="*/ 4 h 233"/>
                      <a:gd name="T44" fmla="*/ 26 w 414"/>
                      <a:gd name="T45" fmla="*/ 8 h 233"/>
                      <a:gd name="T46" fmla="*/ 26 w 414"/>
                      <a:gd name="T47" fmla="*/ 8 h 233"/>
                      <a:gd name="T48" fmla="*/ 17 w 414"/>
                      <a:gd name="T49" fmla="*/ 17 h 233"/>
                      <a:gd name="T50" fmla="*/ 8 w 414"/>
                      <a:gd name="T51" fmla="*/ 26 h 233"/>
                      <a:gd name="T52" fmla="*/ 4 w 414"/>
                      <a:gd name="T53" fmla="*/ 39 h 233"/>
                      <a:gd name="T54" fmla="*/ 0 w 414"/>
                      <a:gd name="T55" fmla="*/ 52 h 233"/>
                      <a:gd name="T56" fmla="*/ 0 w 414"/>
                      <a:gd name="T57" fmla="*/ 70 h 233"/>
                      <a:gd name="T58" fmla="*/ 13 w 414"/>
                      <a:gd name="T59" fmla="*/ 88 h 233"/>
                      <a:gd name="T60" fmla="*/ 35 w 414"/>
                      <a:gd name="T61" fmla="*/ 105 h 2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414" h="233">
                        <a:moveTo>
                          <a:pt x="348" y="233"/>
                        </a:moveTo>
                        <a:lnTo>
                          <a:pt x="348" y="233"/>
                        </a:lnTo>
                        <a:lnTo>
                          <a:pt x="370" y="216"/>
                        </a:lnTo>
                        <a:lnTo>
                          <a:pt x="387" y="198"/>
                        </a:lnTo>
                        <a:lnTo>
                          <a:pt x="405" y="176"/>
                        </a:lnTo>
                        <a:lnTo>
                          <a:pt x="409" y="163"/>
                        </a:lnTo>
                        <a:lnTo>
                          <a:pt x="414" y="149"/>
                        </a:lnTo>
                        <a:lnTo>
                          <a:pt x="409" y="136"/>
                        </a:lnTo>
                        <a:lnTo>
                          <a:pt x="405" y="119"/>
                        </a:lnTo>
                        <a:lnTo>
                          <a:pt x="396" y="105"/>
                        </a:lnTo>
                        <a:lnTo>
                          <a:pt x="379" y="88"/>
                        </a:lnTo>
                        <a:lnTo>
                          <a:pt x="357" y="70"/>
                        </a:lnTo>
                        <a:lnTo>
                          <a:pt x="330" y="52"/>
                        </a:lnTo>
                        <a:lnTo>
                          <a:pt x="330" y="52"/>
                        </a:lnTo>
                        <a:lnTo>
                          <a:pt x="277" y="26"/>
                        </a:lnTo>
                        <a:lnTo>
                          <a:pt x="233" y="13"/>
                        </a:lnTo>
                        <a:lnTo>
                          <a:pt x="216" y="4"/>
                        </a:lnTo>
                        <a:lnTo>
                          <a:pt x="198" y="4"/>
                        </a:lnTo>
                        <a:lnTo>
                          <a:pt x="198" y="4"/>
                        </a:lnTo>
                        <a:lnTo>
                          <a:pt x="141" y="0"/>
                        </a:lnTo>
                        <a:lnTo>
                          <a:pt x="88" y="0"/>
                        </a:lnTo>
                        <a:lnTo>
                          <a:pt x="57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17" y="17"/>
                        </a:lnTo>
                        <a:lnTo>
                          <a:pt x="8" y="26"/>
                        </a:lnTo>
                        <a:lnTo>
                          <a:pt x="4" y="39"/>
                        </a:lnTo>
                        <a:lnTo>
                          <a:pt x="0" y="52"/>
                        </a:lnTo>
                        <a:lnTo>
                          <a:pt x="0" y="70"/>
                        </a:lnTo>
                        <a:lnTo>
                          <a:pt x="13" y="88"/>
                        </a:lnTo>
                        <a:lnTo>
                          <a:pt x="35" y="10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4" name="Freeform 8"/>
                  <p:cNvSpPr>
                    <a:spLocks/>
                  </p:cNvSpPr>
                  <p:nvPr/>
                </p:nvSpPr>
                <p:spPr bwMode="auto">
                  <a:xfrm>
                    <a:off x="5822950" y="4071938"/>
                    <a:ext cx="665163" cy="454025"/>
                  </a:xfrm>
                  <a:custGeom>
                    <a:avLst/>
                    <a:gdLst>
                      <a:gd name="T0" fmla="*/ 0 w 419"/>
                      <a:gd name="T1" fmla="*/ 255 h 286"/>
                      <a:gd name="T2" fmla="*/ 0 w 419"/>
                      <a:gd name="T3" fmla="*/ 255 h 286"/>
                      <a:gd name="T4" fmla="*/ 22 w 419"/>
                      <a:gd name="T5" fmla="*/ 264 h 286"/>
                      <a:gd name="T6" fmla="*/ 79 w 419"/>
                      <a:gd name="T7" fmla="*/ 277 h 286"/>
                      <a:gd name="T8" fmla="*/ 123 w 419"/>
                      <a:gd name="T9" fmla="*/ 286 h 286"/>
                      <a:gd name="T10" fmla="*/ 172 w 419"/>
                      <a:gd name="T11" fmla="*/ 286 h 286"/>
                      <a:gd name="T12" fmla="*/ 225 w 419"/>
                      <a:gd name="T13" fmla="*/ 282 h 286"/>
                      <a:gd name="T14" fmla="*/ 286 w 419"/>
                      <a:gd name="T15" fmla="*/ 273 h 286"/>
                      <a:gd name="T16" fmla="*/ 286 w 419"/>
                      <a:gd name="T17" fmla="*/ 273 h 286"/>
                      <a:gd name="T18" fmla="*/ 326 w 419"/>
                      <a:gd name="T19" fmla="*/ 255 h 286"/>
                      <a:gd name="T20" fmla="*/ 361 w 419"/>
                      <a:gd name="T21" fmla="*/ 233 h 286"/>
                      <a:gd name="T22" fmla="*/ 392 w 419"/>
                      <a:gd name="T23" fmla="*/ 207 h 286"/>
                      <a:gd name="T24" fmla="*/ 405 w 419"/>
                      <a:gd name="T25" fmla="*/ 189 h 286"/>
                      <a:gd name="T26" fmla="*/ 414 w 419"/>
                      <a:gd name="T27" fmla="*/ 172 h 286"/>
                      <a:gd name="T28" fmla="*/ 419 w 419"/>
                      <a:gd name="T29" fmla="*/ 154 h 286"/>
                      <a:gd name="T30" fmla="*/ 414 w 419"/>
                      <a:gd name="T31" fmla="*/ 136 h 286"/>
                      <a:gd name="T32" fmla="*/ 405 w 419"/>
                      <a:gd name="T33" fmla="*/ 119 h 286"/>
                      <a:gd name="T34" fmla="*/ 388 w 419"/>
                      <a:gd name="T35" fmla="*/ 97 h 286"/>
                      <a:gd name="T36" fmla="*/ 361 w 419"/>
                      <a:gd name="T37" fmla="*/ 79 h 286"/>
                      <a:gd name="T38" fmla="*/ 322 w 419"/>
                      <a:gd name="T39" fmla="*/ 61 h 286"/>
                      <a:gd name="T40" fmla="*/ 322 w 419"/>
                      <a:gd name="T41" fmla="*/ 61 h 286"/>
                      <a:gd name="T42" fmla="*/ 255 w 419"/>
                      <a:gd name="T43" fmla="*/ 39 h 286"/>
                      <a:gd name="T44" fmla="*/ 255 w 419"/>
                      <a:gd name="T45" fmla="*/ 39 h 286"/>
                      <a:gd name="T46" fmla="*/ 185 w 419"/>
                      <a:gd name="T47" fmla="*/ 13 h 286"/>
                      <a:gd name="T48" fmla="*/ 185 w 419"/>
                      <a:gd name="T49" fmla="*/ 13 h 286"/>
                      <a:gd name="T50" fmla="*/ 172 w 419"/>
                      <a:gd name="T51" fmla="*/ 9 h 286"/>
                      <a:gd name="T52" fmla="*/ 136 w 419"/>
                      <a:gd name="T53" fmla="*/ 0 h 286"/>
                      <a:gd name="T54" fmla="*/ 119 w 419"/>
                      <a:gd name="T55" fmla="*/ 0 h 286"/>
                      <a:gd name="T56" fmla="*/ 101 w 419"/>
                      <a:gd name="T57" fmla="*/ 0 h 286"/>
                      <a:gd name="T58" fmla="*/ 88 w 419"/>
                      <a:gd name="T59" fmla="*/ 4 h 286"/>
                      <a:gd name="T60" fmla="*/ 79 w 419"/>
                      <a:gd name="T61" fmla="*/ 13 h 286"/>
                      <a:gd name="T62" fmla="*/ 79 w 419"/>
                      <a:gd name="T63" fmla="*/ 13 h 286"/>
                      <a:gd name="T64" fmla="*/ 75 w 419"/>
                      <a:gd name="T65" fmla="*/ 22 h 286"/>
                      <a:gd name="T66" fmla="*/ 66 w 419"/>
                      <a:gd name="T67" fmla="*/ 53 h 286"/>
                      <a:gd name="T68" fmla="*/ 66 w 419"/>
                      <a:gd name="T69" fmla="*/ 70 h 286"/>
                      <a:gd name="T70" fmla="*/ 70 w 419"/>
                      <a:gd name="T71" fmla="*/ 88 h 286"/>
                      <a:gd name="T72" fmla="*/ 84 w 419"/>
                      <a:gd name="T73" fmla="*/ 106 h 286"/>
                      <a:gd name="T74" fmla="*/ 101 w 419"/>
                      <a:gd name="T75" fmla="*/ 123 h 286"/>
                      <a:gd name="T76" fmla="*/ 101 w 419"/>
                      <a:gd name="T77" fmla="*/ 123 h 286"/>
                      <a:gd name="T78" fmla="*/ 128 w 419"/>
                      <a:gd name="T79" fmla="*/ 136 h 286"/>
                      <a:gd name="T80" fmla="*/ 145 w 419"/>
                      <a:gd name="T81" fmla="*/ 150 h 286"/>
                      <a:gd name="T82" fmla="*/ 163 w 419"/>
                      <a:gd name="T83" fmla="*/ 163 h 286"/>
                      <a:gd name="T84" fmla="*/ 163 w 419"/>
                      <a:gd name="T85" fmla="*/ 163 h 286"/>
                      <a:gd name="T86" fmla="*/ 189 w 419"/>
                      <a:gd name="T87" fmla="*/ 211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19" h="286">
                        <a:moveTo>
                          <a:pt x="0" y="255"/>
                        </a:moveTo>
                        <a:lnTo>
                          <a:pt x="0" y="255"/>
                        </a:lnTo>
                        <a:lnTo>
                          <a:pt x="22" y="264"/>
                        </a:lnTo>
                        <a:lnTo>
                          <a:pt x="79" y="277"/>
                        </a:lnTo>
                        <a:lnTo>
                          <a:pt x="123" y="286"/>
                        </a:lnTo>
                        <a:lnTo>
                          <a:pt x="172" y="286"/>
                        </a:lnTo>
                        <a:lnTo>
                          <a:pt x="225" y="282"/>
                        </a:lnTo>
                        <a:lnTo>
                          <a:pt x="286" y="273"/>
                        </a:lnTo>
                        <a:lnTo>
                          <a:pt x="286" y="273"/>
                        </a:lnTo>
                        <a:lnTo>
                          <a:pt x="326" y="255"/>
                        </a:lnTo>
                        <a:lnTo>
                          <a:pt x="361" y="233"/>
                        </a:lnTo>
                        <a:lnTo>
                          <a:pt x="392" y="207"/>
                        </a:lnTo>
                        <a:lnTo>
                          <a:pt x="405" y="189"/>
                        </a:lnTo>
                        <a:lnTo>
                          <a:pt x="414" y="172"/>
                        </a:lnTo>
                        <a:lnTo>
                          <a:pt x="419" y="154"/>
                        </a:lnTo>
                        <a:lnTo>
                          <a:pt x="414" y="136"/>
                        </a:lnTo>
                        <a:lnTo>
                          <a:pt x="405" y="119"/>
                        </a:lnTo>
                        <a:lnTo>
                          <a:pt x="388" y="97"/>
                        </a:lnTo>
                        <a:lnTo>
                          <a:pt x="361" y="79"/>
                        </a:lnTo>
                        <a:lnTo>
                          <a:pt x="322" y="61"/>
                        </a:lnTo>
                        <a:lnTo>
                          <a:pt x="322" y="61"/>
                        </a:lnTo>
                        <a:lnTo>
                          <a:pt x="255" y="39"/>
                        </a:lnTo>
                        <a:lnTo>
                          <a:pt x="255" y="39"/>
                        </a:lnTo>
                        <a:lnTo>
                          <a:pt x="185" y="13"/>
                        </a:lnTo>
                        <a:lnTo>
                          <a:pt x="185" y="13"/>
                        </a:lnTo>
                        <a:lnTo>
                          <a:pt x="172" y="9"/>
                        </a:lnTo>
                        <a:lnTo>
                          <a:pt x="136" y="0"/>
                        </a:lnTo>
                        <a:lnTo>
                          <a:pt x="119" y="0"/>
                        </a:lnTo>
                        <a:lnTo>
                          <a:pt x="101" y="0"/>
                        </a:lnTo>
                        <a:lnTo>
                          <a:pt x="88" y="4"/>
                        </a:lnTo>
                        <a:lnTo>
                          <a:pt x="79" y="13"/>
                        </a:lnTo>
                        <a:lnTo>
                          <a:pt x="79" y="13"/>
                        </a:lnTo>
                        <a:lnTo>
                          <a:pt x="75" y="22"/>
                        </a:lnTo>
                        <a:lnTo>
                          <a:pt x="66" y="53"/>
                        </a:lnTo>
                        <a:lnTo>
                          <a:pt x="66" y="70"/>
                        </a:lnTo>
                        <a:lnTo>
                          <a:pt x="70" y="88"/>
                        </a:lnTo>
                        <a:lnTo>
                          <a:pt x="84" y="106"/>
                        </a:lnTo>
                        <a:lnTo>
                          <a:pt x="101" y="123"/>
                        </a:lnTo>
                        <a:lnTo>
                          <a:pt x="101" y="123"/>
                        </a:lnTo>
                        <a:lnTo>
                          <a:pt x="128" y="136"/>
                        </a:lnTo>
                        <a:lnTo>
                          <a:pt x="145" y="150"/>
                        </a:lnTo>
                        <a:lnTo>
                          <a:pt x="163" y="163"/>
                        </a:lnTo>
                        <a:lnTo>
                          <a:pt x="163" y="163"/>
                        </a:lnTo>
                        <a:lnTo>
                          <a:pt x="189" y="211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5" name="Freeform 9"/>
                  <p:cNvSpPr>
                    <a:spLocks/>
                  </p:cNvSpPr>
                  <p:nvPr/>
                </p:nvSpPr>
                <p:spPr bwMode="auto">
                  <a:xfrm>
                    <a:off x="6081713" y="4330701"/>
                    <a:ext cx="182563" cy="55563"/>
                  </a:xfrm>
                  <a:custGeom>
                    <a:avLst/>
                    <a:gdLst>
                      <a:gd name="T0" fmla="*/ 0 w 115"/>
                      <a:gd name="T1" fmla="*/ 0 h 35"/>
                      <a:gd name="T2" fmla="*/ 0 w 115"/>
                      <a:gd name="T3" fmla="*/ 0 h 35"/>
                      <a:gd name="T4" fmla="*/ 18 w 115"/>
                      <a:gd name="T5" fmla="*/ 0 h 35"/>
                      <a:gd name="T6" fmla="*/ 35 w 115"/>
                      <a:gd name="T7" fmla="*/ 0 h 35"/>
                      <a:gd name="T8" fmla="*/ 53 w 115"/>
                      <a:gd name="T9" fmla="*/ 9 h 35"/>
                      <a:gd name="T10" fmla="*/ 53 w 115"/>
                      <a:gd name="T11" fmla="*/ 9 h 35"/>
                      <a:gd name="T12" fmla="*/ 75 w 115"/>
                      <a:gd name="T13" fmla="*/ 22 h 35"/>
                      <a:gd name="T14" fmla="*/ 92 w 115"/>
                      <a:gd name="T15" fmla="*/ 31 h 35"/>
                      <a:gd name="T16" fmla="*/ 115 w 115"/>
                      <a:gd name="T17" fmla="*/ 3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5" h="3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35" y="0"/>
                        </a:lnTo>
                        <a:lnTo>
                          <a:pt x="53" y="9"/>
                        </a:lnTo>
                        <a:lnTo>
                          <a:pt x="53" y="9"/>
                        </a:lnTo>
                        <a:lnTo>
                          <a:pt x="75" y="22"/>
                        </a:lnTo>
                        <a:lnTo>
                          <a:pt x="92" y="31"/>
                        </a:lnTo>
                        <a:lnTo>
                          <a:pt x="115" y="3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6" name="Freeform 10"/>
                  <p:cNvSpPr>
                    <a:spLocks/>
                  </p:cNvSpPr>
                  <p:nvPr/>
                </p:nvSpPr>
                <p:spPr bwMode="auto">
                  <a:xfrm>
                    <a:off x="6151563" y="4330701"/>
                    <a:ext cx="63500" cy="6350"/>
                  </a:xfrm>
                  <a:custGeom>
                    <a:avLst/>
                    <a:gdLst>
                      <a:gd name="T0" fmla="*/ 0 w 40"/>
                      <a:gd name="T1" fmla="*/ 4 h 4"/>
                      <a:gd name="T2" fmla="*/ 0 w 40"/>
                      <a:gd name="T3" fmla="*/ 4 h 4"/>
                      <a:gd name="T4" fmla="*/ 13 w 40"/>
                      <a:gd name="T5" fmla="*/ 0 h 4"/>
                      <a:gd name="T6" fmla="*/ 26 w 40"/>
                      <a:gd name="T7" fmla="*/ 0 h 4"/>
                      <a:gd name="T8" fmla="*/ 40 w 40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13" y="0"/>
                        </a:lnTo>
                        <a:lnTo>
                          <a:pt x="26" y="0"/>
                        </a:lnTo>
                        <a:lnTo>
                          <a:pt x="40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7" name="Freeform 11"/>
                  <p:cNvSpPr>
                    <a:spLocks/>
                  </p:cNvSpPr>
                  <p:nvPr/>
                </p:nvSpPr>
                <p:spPr bwMode="auto">
                  <a:xfrm>
                    <a:off x="5934075" y="4071938"/>
                    <a:ext cx="139700" cy="104775"/>
                  </a:xfrm>
                  <a:custGeom>
                    <a:avLst/>
                    <a:gdLst>
                      <a:gd name="T0" fmla="*/ 0 w 88"/>
                      <a:gd name="T1" fmla="*/ 35 h 66"/>
                      <a:gd name="T2" fmla="*/ 0 w 88"/>
                      <a:gd name="T3" fmla="*/ 35 h 66"/>
                      <a:gd name="T4" fmla="*/ 5 w 88"/>
                      <a:gd name="T5" fmla="*/ 39 h 66"/>
                      <a:gd name="T6" fmla="*/ 14 w 88"/>
                      <a:gd name="T7" fmla="*/ 48 h 66"/>
                      <a:gd name="T8" fmla="*/ 31 w 88"/>
                      <a:gd name="T9" fmla="*/ 61 h 66"/>
                      <a:gd name="T10" fmla="*/ 44 w 88"/>
                      <a:gd name="T11" fmla="*/ 66 h 66"/>
                      <a:gd name="T12" fmla="*/ 62 w 88"/>
                      <a:gd name="T13" fmla="*/ 66 h 66"/>
                      <a:gd name="T14" fmla="*/ 62 w 88"/>
                      <a:gd name="T15" fmla="*/ 66 h 66"/>
                      <a:gd name="T16" fmla="*/ 75 w 88"/>
                      <a:gd name="T17" fmla="*/ 61 h 66"/>
                      <a:gd name="T18" fmla="*/ 84 w 88"/>
                      <a:gd name="T19" fmla="*/ 53 h 66"/>
                      <a:gd name="T20" fmla="*/ 88 w 88"/>
                      <a:gd name="T21" fmla="*/ 44 h 66"/>
                      <a:gd name="T22" fmla="*/ 88 w 88"/>
                      <a:gd name="T23" fmla="*/ 35 h 66"/>
                      <a:gd name="T24" fmla="*/ 88 w 88"/>
                      <a:gd name="T25" fmla="*/ 35 h 66"/>
                      <a:gd name="T26" fmla="*/ 71 w 88"/>
                      <a:gd name="T27" fmla="*/ 17 h 66"/>
                      <a:gd name="T28" fmla="*/ 53 w 88"/>
                      <a:gd name="T29" fmla="*/ 4 h 66"/>
                      <a:gd name="T30" fmla="*/ 31 w 88"/>
                      <a:gd name="T31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8" h="66">
                        <a:moveTo>
                          <a:pt x="0" y="35"/>
                        </a:moveTo>
                        <a:lnTo>
                          <a:pt x="0" y="35"/>
                        </a:lnTo>
                        <a:lnTo>
                          <a:pt x="5" y="39"/>
                        </a:lnTo>
                        <a:lnTo>
                          <a:pt x="14" y="48"/>
                        </a:lnTo>
                        <a:lnTo>
                          <a:pt x="31" y="61"/>
                        </a:lnTo>
                        <a:lnTo>
                          <a:pt x="44" y="66"/>
                        </a:lnTo>
                        <a:lnTo>
                          <a:pt x="62" y="66"/>
                        </a:lnTo>
                        <a:lnTo>
                          <a:pt x="62" y="66"/>
                        </a:lnTo>
                        <a:lnTo>
                          <a:pt x="75" y="61"/>
                        </a:lnTo>
                        <a:lnTo>
                          <a:pt x="84" y="53"/>
                        </a:lnTo>
                        <a:lnTo>
                          <a:pt x="88" y="44"/>
                        </a:lnTo>
                        <a:lnTo>
                          <a:pt x="88" y="35"/>
                        </a:lnTo>
                        <a:lnTo>
                          <a:pt x="88" y="35"/>
                        </a:lnTo>
                        <a:lnTo>
                          <a:pt x="71" y="17"/>
                        </a:lnTo>
                        <a:lnTo>
                          <a:pt x="53" y="4"/>
                        </a:lnTo>
                        <a:lnTo>
                          <a:pt x="31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8" name="Freeform 12"/>
                  <p:cNvSpPr>
                    <a:spLocks/>
                  </p:cNvSpPr>
                  <p:nvPr/>
                </p:nvSpPr>
                <p:spPr bwMode="auto">
                  <a:xfrm>
                    <a:off x="5934075" y="3897313"/>
                    <a:ext cx="153988" cy="96838"/>
                  </a:xfrm>
                  <a:custGeom>
                    <a:avLst/>
                    <a:gdLst>
                      <a:gd name="T0" fmla="*/ 0 w 97"/>
                      <a:gd name="T1" fmla="*/ 30 h 61"/>
                      <a:gd name="T2" fmla="*/ 0 w 97"/>
                      <a:gd name="T3" fmla="*/ 30 h 61"/>
                      <a:gd name="T4" fmla="*/ 5 w 97"/>
                      <a:gd name="T5" fmla="*/ 39 h 61"/>
                      <a:gd name="T6" fmla="*/ 14 w 97"/>
                      <a:gd name="T7" fmla="*/ 52 h 61"/>
                      <a:gd name="T8" fmla="*/ 22 w 97"/>
                      <a:gd name="T9" fmla="*/ 61 h 61"/>
                      <a:gd name="T10" fmla="*/ 36 w 97"/>
                      <a:gd name="T11" fmla="*/ 61 h 61"/>
                      <a:gd name="T12" fmla="*/ 49 w 97"/>
                      <a:gd name="T13" fmla="*/ 61 h 61"/>
                      <a:gd name="T14" fmla="*/ 71 w 97"/>
                      <a:gd name="T15" fmla="*/ 57 h 61"/>
                      <a:gd name="T16" fmla="*/ 71 w 97"/>
                      <a:gd name="T17" fmla="*/ 57 h 61"/>
                      <a:gd name="T18" fmla="*/ 80 w 97"/>
                      <a:gd name="T19" fmla="*/ 39 h 61"/>
                      <a:gd name="T20" fmla="*/ 93 w 97"/>
                      <a:gd name="T21" fmla="*/ 22 h 61"/>
                      <a:gd name="T22" fmla="*/ 97 w 97"/>
                      <a:gd name="T23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7" h="61">
                        <a:moveTo>
                          <a:pt x="0" y="30"/>
                        </a:moveTo>
                        <a:lnTo>
                          <a:pt x="0" y="30"/>
                        </a:lnTo>
                        <a:lnTo>
                          <a:pt x="5" y="39"/>
                        </a:lnTo>
                        <a:lnTo>
                          <a:pt x="14" y="52"/>
                        </a:lnTo>
                        <a:lnTo>
                          <a:pt x="22" y="61"/>
                        </a:lnTo>
                        <a:lnTo>
                          <a:pt x="36" y="61"/>
                        </a:lnTo>
                        <a:lnTo>
                          <a:pt x="49" y="61"/>
                        </a:lnTo>
                        <a:lnTo>
                          <a:pt x="71" y="57"/>
                        </a:lnTo>
                        <a:lnTo>
                          <a:pt x="71" y="57"/>
                        </a:lnTo>
                        <a:lnTo>
                          <a:pt x="80" y="39"/>
                        </a:lnTo>
                        <a:lnTo>
                          <a:pt x="93" y="22"/>
                        </a:lnTo>
                        <a:lnTo>
                          <a:pt x="97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49" name="Freeform 13"/>
                  <p:cNvSpPr>
                    <a:spLocks/>
                  </p:cNvSpPr>
                  <p:nvPr/>
                </p:nvSpPr>
                <p:spPr bwMode="auto">
                  <a:xfrm>
                    <a:off x="5976938" y="3694113"/>
                    <a:ext cx="139700" cy="96838"/>
                  </a:xfrm>
                  <a:custGeom>
                    <a:avLst/>
                    <a:gdLst>
                      <a:gd name="T0" fmla="*/ 0 w 88"/>
                      <a:gd name="T1" fmla="*/ 13 h 61"/>
                      <a:gd name="T2" fmla="*/ 0 w 88"/>
                      <a:gd name="T3" fmla="*/ 13 h 61"/>
                      <a:gd name="T4" fmla="*/ 4 w 88"/>
                      <a:gd name="T5" fmla="*/ 22 h 61"/>
                      <a:gd name="T6" fmla="*/ 17 w 88"/>
                      <a:gd name="T7" fmla="*/ 48 h 61"/>
                      <a:gd name="T8" fmla="*/ 26 w 88"/>
                      <a:gd name="T9" fmla="*/ 57 h 61"/>
                      <a:gd name="T10" fmla="*/ 39 w 88"/>
                      <a:gd name="T11" fmla="*/ 61 h 61"/>
                      <a:gd name="T12" fmla="*/ 53 w 88"/>
                      <a:gd name="T13" fmla="*/ 61 h 61"/>
                      <a:gd name="T14" fmla="*/ 70 w 88"/>
                      <a:gd name="T15" fmla="*/ 48 h 61"/>
                      <a:gd name="T16" fmla="*/ 70 w 88"/>
                      <a:gd name="T17" fmla="*/ 48 h 61"/>
                      <a:gd name="T18" fmla="*/ 75 w 88"/>
                      <a:gd name="T19" fmla="*/ 48 h 61"/>
                      <a:gd name="T20" fmla="*/ 79 w 88"/>
                      <a:gd name="T21" fmla="*/ 44 h 61"/>
                      <a:gd name="T22" fmla="*/ 84 w 88"/>
                      <a:gd name="T23" fmla="*/ 26 h 61"/>
                      <a:gd name="T24" fmla="*/ 88 w 88"/>
                      <a:gd name="T2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8" h="61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4" y="22"/>
                        </a:lnTo>
                        <a:lnTo>
                          <a:pt x="17" y="48"/>
                        </a:lnTo>
                        <a:lnTo>
                          <a:pt x="26" y="57"/>
                        </a:lnTo>
                        <a:lnTo>
                          <a:pt x="39" y="61"/>
                        </a:lnTo>
                        <a:lnTo>
                          <a:pt x="53" y="61"/>
                        </a:lnTo>
                        <a:lnTo>
                          <a:pt x="70" y="48"/>
                        </a:lnTo>
                        <a:lnTo>
                          <a:pt x="70" y="48"/>
                        </a:lnTo>
                        <a:lnTo>
                          <a:pt x="75" y="48"/>
                        </a:lnTo>
                        <a:lnTo>
                          <a:pt x="79" y="44"/>
                        </a:lnTo>
                        <a:lnTo>
                          <a:pt x="84" y="26"/>
                        </a:lnTo>
                        <a:lnTo>
                          <a:pt x="88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0" name="Freeform 14"/>
                  <p:cNvSpPr>
                    <a:spLocks/>
                  </p:cNvSpPr>
                  <p:nvPr/>
                </p:nvSpPr>
                <p:spPr bwMode="auto">
                  <a:xfrm>
                    <a:off x="6067425" y="3519488"/>
                    <a:ext cx="420688" cy="174625"/>
                  </a:xfrm>
                  <a:custGeom>
                    <a:avLst/>
                    <a:gdLst>
                      <a:gd name="T0" fmla="*/ 265 w 265"/>
                      <a:gd name="T1" fmla="*/ 4 h 110"/>
                      <a:gd name="T2" fmla="*/ 265 w 265"/>
                      <a:gd name="T3" fmla="*/ 4 h 110"/>
                      <a:gd name="T4" fmla="*/ 229 w 265"/>
                      <a:gd name="T5" fmla="*/ 0 h 110"/>
                      <a:gd name="T6" fmla="*/ 154 w 265"/>
                      <a:gd name="T7" fmla="*/ 0 h 110"/>
                      <a:gd name="T8" fmla="*/ 110 w 265"/>
                      <a:gd name="T9" fmla="*/ 0 h 110"/>
                      <a:gd name="T10" fmla="*/ 71 w 265"/>
                      <a:gd name="T11" fmla="*/ 4 h 110"/>
                      <a:gd name="T12" fmla="*/ 31 w 265"/>
                      <a:gd name="T13" fmla="*/ 17 h 110"/>
                      <a:gd name="T14" fmla="*/ 18 w 265"/>
                      <a:gd name="T15" fmla="*/ 26 h 110"/>
                      <a:gd name="T16" fmla="*/ 4 w 265"/>
                      <a:gd name="T17" fmla="*/ 35 h 110"/>
                      <a:gd name="T18" fmla="*/ 4 w 265"/>
                      <a:gd name="T19" fmla="*/ 35 h 110"/>
                      <a:gd name="T20" fmla="*/ 0 w 265"/>
                      <a:gd name="T21" fmla="*/ 44 h 110"/>
                      <a:gd name="T22" fmla="*/ 0 w 265"/>
                      <a:gd name="T23" fmla="*/ 52 h 110"/>
                      <a:gd name="T24" fmla="*/ 0 w 265"/>
                      <a:gd name="T25" fmla="*/ 66 h 110"/>
                      <a:gd name="T26" fmla="*/ 4 w 265"/>
                      <a:gd name="T27" fmla="*/ 79 h 110"/>
                      <a:gd name="T28" fmla="*/ 13 w 265"/>
                      <a:gd name="T29" fmla="*/ 92 h 110"/>
                      <a:gd name="T30" fmla="*/ 31 w 265"/>
                      <a:gd name="T31" fmla="*/ 101 h 110"/>
                      <a:gd name="T32" fmla="*/ 53 w 265"/>
                      <a:gd name="T33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65" h="110">
                        <a:moveTo>
                          <a:pt x="265" y="4"/>
                        </a:moveTo>
                        <a:lnTo>
                          <a:pt x="265" y="4"/>
                        </a:lnTo>
                        <a:lnTo>
                          <a:pt x="229" y="0"/>
                        </a:lnTo>
                        <a:lnTo>
                          <a:pt x="154" y="0"/>
                        </a:lnTo>
                        <a:lnTo>
                          <a:pt x="110" y="0"/>
                        </a:lnTo>
                        <a:lnTo>
                          <a:pt x="71" y="4"/>
                        </a:lnTo>
                        <a:lnTo>
                          <a:pt x="31" y="17"/>
                        </a:lnTo>
                        <a:lnTo>
                          <a:pt x="18" y="26"/>
                        </a:lnTo>
                        <a:lnTo>
                          <a:pt x="4" y="35"/>
                        </a:lnTo>
                        <a:lnTo>
                          <a:pt x="4" y="35"/>
                        </a:lnTo>
                        <a:lnTo>
                          <a:pt x="0" y="44"/>
                        </a:lnTo>
                        <a:lnTo>
                          <a:pt x="0" y="52"/>
                        </a:lnTo>
                        <a:lnTo>
                          <a:pt x="0" y="66"/>
                        </a:lnTo>
                        <a:lnTo>
                          <a:pt x="4" y="79"/>
                        </a:lnTo>
                        <a:lnTo>
                          <a:pt x="13" y="92"/>
                        </a:lnTo>
                        <a:lnTo>
                          <a:pt x="31" y="101"/>
                        </a:lnTo>
                        <a:lnTo>
                          <a:pt x="53" y="11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1" name="Freeform 15"/>
                  <p:cNvSpPr>
                    <a:spLocks/>
                  </p:cNvSpPr>
                  <p:nvPr/>
                </p:nvSpPr>
                <p:spPr bwMode="auto">
                  <a:xfrm>
                    <a:off x="6073775" y="3567113"/>
                    <a:ext cx="119063" cy="112713"/>
                  </a:xfrm>
                  <a:custGeom>
                    <a:avLst/>
                    <a:gdLst>
                      <a:gd name="T0" fmla="*/ 0 w 75"/>
                      <a:gd name="T1" fmla="*/ 5 h 71"/>
                      <a:gd name="T2" fmla="*/ 0 w 75"/>
                      <a:gd name="T3" fmla="*/ 5 h 71"/>
                      <a:gd name="T4" fmla="*/ 5 w 75"/>
                      <a:gd name="T5" fmla="*/ 0 h 71"/>
                      <a:gd name="T6" fmla="*/ 27 w 75"/>
                      <a:gd name="T7" fmla="*/ 0 h 71"/>
                      <a:gd name="T8" fmla="*/ 49 w 75"/>
                      <a:gd name="T9" fmla="*/ 0 h 71"/>
                      <a:gd name="T10" fmla="*/ 58 w 75"/>
                      <a:gd name="T11" fmla="*/ 5 h 71"/>
                      <a:gd name="T12" fmla="*/ 71 w 75"/>
                      <a:gd name="T13" fmla="*/ 14 h 71"/>
                      <a:gd name="T14" fmla="*/ 71 w 75"/>
                      <a:gd name="T15" fmla="*/ 14 h 71"/>
                      <a:gd name="T16" fmla="*/ 71 w 75"/>
                      <a:gd name="T17" fmla="*/ 18 h 71"/>
                      <a:gd name="T18" fmla="*/ 75 w 75"/>
                      <a:gd name="T19" fmla="*/ 36 h 71"/>
                      <a:gd name="T20" fmla="*/ 71 w 75"/>
                      <a:gd name="T21" fmla="*/ 44 h 71"/>
                      <a:gd name="T22" fmla="*/ 62 w 75"/>
                      <a:gd name="T23" fmla="*/ 58 h 71"/>
                      <a:gd name="T24" fmla="*/ 49 w 75"/>
                      <a:gd name="T25" fmla="*/ 66 h 71"/>
                      <a:gd name="T26" fmla="*/ 27 w 75"/>
                      <a:gd name="T27" fmla="*/ 71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5" h="71">
                        <a:moveTo>
                          <a:pt x="0" y="5"/>
                        </a:moveTo>
                        <a:lnTo>
                          <a:pt x="0" y="5"/>
                        </a:lnTo>
                        <a:lnTo>
                          <a:pt x="5" y="0"/>
                        </a:lnTo>
                        <a:lnTo>
                          <a:pt x="27" y="0"/>
                        </a:lnTo>
                        <a:lnTo>
                          <a:pt x="49" y="0"/>
                        </a:lnTo>
                        <a:lnTo>
                          <a:pt x="58" y="5"/>
                        </a:lnTo>
                        <a:lnTo>
                          <a:pt x="71" y="14"/>
                        </a:lnTo>
                        <a:lnTo>
                          <a:pt x="71" y="14"/>
                        </a:lnTo>
                        <a:lnTo>
                          <a:pt x="71" y="18"/>
                        </a:lnTo>
                        <a:lnTo>
                          <a:pt x="75" y="36"/>
                        </a:lnTo>
                        <a:lnTo>
                          <a:pt x="71" y="44"/>
                        </a:lnTo>
                        <a:lnTo>
                          <a:pt x="62" y="58"/>
                        </a:lnTo>
                        <a:lnTo>
                          <a:pt x="49" y="66"/>
                        </a:lnTo>
                        <a:lnTo>
                          <a:pt x="27" y="71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2" name="Freeform 16"/>
                  <p:cNvSpPr>
                    <a:spLocks/>
                  </p:cNvSpPr>
                  <p:nvPr/>
                </p:nvSpPr>
                <p:spPr bwMode="auto">
                  <a:xfrm>
                    <a:off x="6249988" y="3455988"/>
                    <a:ext cx="111125" cy="63500"/>
                  </a:xfrm>
                  <a:custGeom>
                    <a:avLst/>
                    <a:gdLst>
                      <a:gd name="T0" fmla="*/ 0 w 70"/>
                      <a:gd name="T1" fmla="*/ 40 h 40"/>
                      <a:gd name="T2" fmla="*/ 0 w 70"/>
                      <a:gd name="T3" fmla="*/ 40 h 40"/>
                      <a:gd name="T4" fmla="*/ 22 w 70"/>
                      <a:gd name="T5" fmla="*/ 22 h 40"/>
                      <a:gd name="T6" fmla="*/ 44 w 70"/>
                      <a:gd name="T7" fmla="*/ 9 h 40"/>
                      <a:gd name="T8" fmla="*/ 70 w 70"/>
                      <a:gd name="T9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0" h="40">
                        <a:moveTo>
                          <a:pt x="0" y="40"/>
                        </a:moveTo>
                        <a:lnTo>
                          <a:pt x="0" y="40"/>
                        </a:lnTo>
                        <a:lnTo>
                          <a:pt x="22" y="22"/>
                        </a:lnTo>
                        <a:lnTo>
                          <a:pt x="44" y="9"/>
                        </a:lnTo>
                        <a:lnTo>
                          <a:pt x="70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3" name="Freeform 17"/>
                  <p:cNvSpPr>
                    <a:spLocks/>
                  </p:cNvSpPr>
                  <p:nvPr/>
                </p:nvSpPr>
                <p:spPr bwMode="auto">
                  <a:xfrm>
                    <a:off x="5745163" y="3994151"/>
                    <a:ext cx="119063" cy="706438"/>
                  </a:xfrm>
                  <a:custGeom>
                    <a:avLst/>
                    <a:gdLst>
                      <a:gd name="T0" fmla="*/ 49 w 75"/>
                      <a:gd name="T1" fmla="*/ 0 h 445"/>
                      <a:gd name="T2" fmla="*/ 49 w 75"/>
                      <a:gd name="T3" fmla="*/ 0 h 445"/>
                      <a:gd name="T4" fmla="*/ 53 w 75"/>
                      <a:gd name="T5" fmla="*/ 13 h 445"/>
                      <a:gd name="T6" fmla="*/ 66 w 75"/>
                      <a:gd name="T7" fmla="*/ 53 h 445"/>
                      <a:gd name="T8" fmla="*/ 71 w 75"/>
                      <a:gd name="T9" fmla="*/ 84 h 445"/>
                      <a:gd name="T10" fmla="*/ 75 w 75"/>
                      <a:gd name="T11" fmla="*/ 119 h 445"/>
                      <a:gd name="T12" fmla="*/ 71 w 75"/>
                      <a:gd name="T13" fmla="*/ 163 h 445"/>
                      <a:gd name="T14" fmla="*/ 62 w 75"/>
                      <a:gd name="T15" fmla="*/ 216 h 445"/>
                      <a:gd name="T16" fmla="*/ 62 w 75"/>
                      <a:gd name="T17" fmla="*/ 216 h 445"/>
                      <a:gd name="T18" fmla="*/ 49 w 75"/>
                      <a:gd name="T19" fmla="*/ 304 h 445"/>
                      <a:gd name="T20" fmla="*/ 31 w 75"/>
                      <a:gd name="T21" fmla="*/ 375 h 445"/>
                      <a:gd name="T22" fmla="*/ 22 w 75"/>
                      <a:gd name="T23" fmla="*/ 401 h 445"/>
                      <a:gd name="T24" fmla="*/ 14 w 75"/>
                      <a:gd name="T25" fmla="*/ 419 h 445"/>
                      <a:gd name="T26" fmla="*/ 14 w 75"/>
                      <a:gd name="T27" fmla="*/ 419 h 445"/>
                      <a:gd name="T28" fmla="*/ 9 w 75"/>
                      <a:gd name="T29" fmla="*/ 432 h 445"/>
                      <a:gd name="T30" fmla="*/ 0 w 75"/>
                      <a:gd name="T31" fmla="*/ 445 h 4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445">
                        <a:moveTo>
                          <a:pt x="49" y="0"/>
                        </a:moveTo>
                        <a:lnTo>
                          <a:pt x="49" y="0"/>
                        </a:lnTo>
                        <a:lnTo>
                          <a:pt x="53" y="13"/>
                        </a:lnTo>
                        <a:lnTo>
                          <a:pt x="66" y="53"/>
                        </a:lnTo>
                        <a:lnTo>
                          <a:pt x="71" y="84"/>
                        </a:lnTo>
                        <a:lnTo>
                          <a:pt x="75" y="119"/>
                        </a:lnTo>
                        <a:lnTo>
                          <a:pt x="71" y="163"/>
                        </a:lnTo>
                        <a:lnTo>
                          <a:pt x="62" y="216"/>
                        </a:lnTo>
                        <a:lnTo>
                          <a:pt x="62" y="216"/>
                        </a:lnTo>
                        <a:lnTo>
                          <a:pt x="49" y="304"/>
                        </a:lnTo>
                        <a:lnTo>
                          <a:pt x="31" y="375"/>
                        </a:lnTo>
                        <a:lnTo>
                          <a:pt x="22" y="401"/>
                        </a:lnTo>
                        <a:lnTo>
                          <a:pt x="14" y="419"/>
                        </a:lnTo>
                        <a:lnTo>
                          <a:pt x="14" y="419"/>
                        </a:lnTo>
                        <a:lnTo>
                          <a:pt x="9" y="432"/>
                        </a:lnTo>
                        <a:lnTo>
                          <a:pt x="0" y="44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4" name="Freeform 18"/>
                  <p:cNvSpPr>
                    <a:spLocks/>
                  </p:cNvSpPr>
                  <p:nvPr/>
                </p:nvSpPr>
                <p:spPr bwMode="auto">
                  <a:xfrm>
                    <a:off x="5003800" y="3917951"/>
                    <a:ext cx="769938" cy="1147763"/>
                  </a:xfrm>
                  <a:custGeom>
                    <a:avLst/>
                    <a:gdLst>
                      <a:gd name="T0" fmla="*/ 432 w 485"/>
                      <a:gd name="T1" fmla="*/ 463 h 723"/>
                      <a:gd name="T2" fmla="*/ 432 w 485"/>
                      <a:gd name="T3" fmla="*/ 463 h 723"/>
                      <a:gd name="T4" fmla="*/ 454 w 485"/>
                      <a:gd name="T5" fmla="*/ 480 h 723"/>
                      <a:gd name="T6" fmla="*/ 472 w 485"/>
                      <a:gd name="T7" fmla="*/ 498 h 723"/>
                      <a:gd name="T8" fmla="*/ 481 w 485"/>
                      <a:gd name="T9" fmla="*/ 507 h 723"/>
                      <a:gd name="T10" fmla="*/ 485 w 485"/>
                      <a:gd name="T11" fmla="*/ 515 h 723"/>
                      <a:gd name="T12" fmla="*/ 485 w 485"/>
                      <a:gd name="T13" fmla="*/ 515 h 723"/>
                      <a:gd name="T14" fmla="*/ 476 w 485"/>
                      <a:gd name="T15" fmla="*/ 542 h 723"/>
                      <a:gd name="T16" fmla="*/ 458 w 485"/>
                      <a:gd name="T17" fmla="*/ 608 h 723"/>
                      <a:gd name="T18" fmla="*/ 445 w 485"/>
                      <a:gd name="T19" fmla="*/ 643 h 723"/>
                      <a:gd name="T20" fmla="*/ 428 w 485"/>
                      <a:gd name="T21" fmla="*/ 679 h 723"/>
                      <a:gd name="T22" fmla="*/ 406 w 485"/>
                      <a:gd name="T23" fmla="*/ 701 h 723"/>
                      <a:gd name="T24" fmla="*/ 397 w 485"/>
                      <a:gd name="T25" fmla="*/ 709 h 723"/>
                      <a:gd name="T26" fmla="*/ 384 w 485"/>
                      <a:gd name="T27" fmla="*/ 718 h 723"/>
                      <a:gd name="T28" fmla="*/ 384 w 485"/>
                      <a:gd name="T29" fmla="*/ 718 h 723"/>
                      <a:gd name="T30" fmla="*/ 370 w 485"/>
                      <a:gd name="T31" fmla="*/ 723 h 723"/>
                      <a:gd name="T32" fmla="*/ 344 w 485"/>
                      <a:gd name="T33" fmla="*/ 723 h 723"/>
                      <a:gd name="T34" fmla="*/ 331 w 485"/>
                      <a:gd name="T35" fmla="*/ 723 h 723"/>
                      <a:gd name="T36" fmla="*/ 317 w 485"/>
                      <a:gd name="T37" fmla="*/ 714 h 723"/>
                      <a:gd name="T38" fmla="*/ 313 w 485"/>
                      <a:gd name="T39" fmla="*/ 696 h 723"/>
                      <a:gd name="T40" fmla="*/ 313 w 485"/>
                      <a:gd name="T41" fmla="*/ 674 h 723"/>
                      <a:gd name="T42" fmla="*/ 313 w 485"/>
                      <a:gd name="T43" fmla="*/ 674 h 723"/>
                      <a:gd name="T44" fmla="*/ 331 w 485"/>
                      <a:gd name="T45" fmla="*/ 612 h 723"/>
                      <a:gd name="T46" fmla="*/ 339 w 485"/>
                      <a:gd name="T47" fmla="*/ 560 h 723"/>
                      <a:gd name="T48" fmla="*/ 344 w 485"/>
                      <a:gd name="T49" fmla="*/ 520 h 723"/>
                      <a:gd name="T50" fmla="*/ 344 w 485"/>
                      <a:gd name="T51" fmla="*/ 520 h 723"/>
                      <a:gd name="T52" fmla="*/ 339 w 485"/>
                      <a:gd name="T53" fmla="*/ 471 h 723"/>
                      <a:gd name="T54" fmla="*/ 326 w 485"/>
                      <a:gd name="T55" fmla="*/ 436 h 723"/>
                      <a:gd name="T56" fmla="*/ 322 w 485"/>
                      <a:gd name="T57" fmla="*/ 419 h 723"/>
                      <a:gd name="T58" fmla="*/ 313 w 485"/>
                      <a:gd name="T59" fmla="*/ 410 h 723"/>
                      <a:gd name="T60" fmla="*/ 313 w 485"/>
                      <a:gd name="T61" fmla="*/ 410 h 723"/>
                      <a:gd name="T62" fmla="*/ 282 w 485"/>
                      <a:gd name="T63" fmla="*/ 348 h 723"/>
                      <a:gd name="T64" fmla="*/ 256 w 485"/>
                      <a:gd name="T65" fmla="*/ 295 h 723"/>
                      <a:gd name="T66" fmla="*/ 242 w 485"/>
                      <a:gd name="T67" fmla="*/ 251 h 723"/>
                      <a:gd name="T68" fmla="*/ 242 w 485"/>
                      <a:gd name="T69" fmla="*/ 251 h 723"/>
                      <a:gd name="T70" fmla="*/ 229 w 485"/>
                      <a:gd name="T71" fmla="*/ 172 h 723"/>
                      <a:gd name="T72" fmla="*/ 212 w 485"/>
                      <a:gd name="T73" fmla="*/ 114 h 723"/>
                      <a:gd name="T74" fmla="*/ 203 w 485"/>
                      <a:gd name="T75" fmla="*/ 92 h 723"/>
                      <a:gd name="T76" fmla="*/ 194 w 485"/>
                      <a:gd name="T77" fmla="*/ 79 h 723"/>
                      <a:gd name="T78" fmla="*/ 194 w 485"/>
                      <a:gd name="T79" fmla="*/ 79 h 723"/>
                      <a:gd name="T80" fmla="*/ 172 w 485"/>
                      <a:gd name="T81" fmla="*/ 66 h 723"/>
                      <a:gd name="T82" fmla="*/ 150 w 485"/>
                      <a:gd name="T83" fmla="*/ 48 h 723"/>
                      <a:gd name="T84" fmla="*/ 115 w 485"/>
                      <a:gd name="T85" fmla="*/ 35 h 723"/>
                      <a:gd name="T86" fmla="*/ 115 w 485"/>
                      <a:gd name="T87" fmla="*/ 35 h 723"/>
                      <a:gd name="T88" fmla="*/ 71 w 485"/>
                      <a:gd name="T89" fmla="*/ 17 h 723"/>
                      <a:gd name="T90" fmla="*/ 31 w 485"/>
                      <a:gd name="T91" fmla="*/ 4 h 723"/>
                      <a:gd name="T92" fmla="*/ 0 w 485"/>
                      <a:gd name="T93" fmla="*/ 0 h 7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85" h="723">
                        <a:moveTo>
                          <a:pt x="432" y="463"/>
                        </a:moveTo>
                        <a:lnTo>
                          <a:pt x="432" y="463"/>
                        </a:lnTo>
                        <a:lnTo>
                          <a:pt x="454" y="480"/>
                        </a:lnTo>
                        <a:lnTo>
                          <a:pt x="472" y="498"/>
                        </a:lnTo>
                        <a:lnTo>
                          <a:pt x="481" y="507"/>
                        </a:lnTo>
                        <a:lnTo>
                          <a:pt x="485" y="515"/>
                        </a:lnTo>
                        <a:lnTo>
                          <a:pt x="485" y="515"/>
                        </a:lnTo>
                        <a:lnTo>
                          <a:pt x="476" y="542"/>
                        </a:lnTo>
                        <a:lnTo>
                          <a:pt x="458" y="608"/>
                        </a:lnTo>
                        <a:lnTo>
                          <a:pt x="445" y="643"/>
                        </a:lnTo>
                        <a:lnTo>
                          <a:pt x="428" y="679"/>
                        </a:lnTo>
                        <a:lnTo>
                          <a:pt x="406" y="701"/>
                        </a:lnTo>
                        <a:lnTo>
                          <a:pt x="397" y="709"/>
                        </a:lnTo>
                        <a:lnTo>
                          <a:pt x="384" y="718"/>
                        </a:lnTo>
                        <a:lnTo>
                          <a:pt x="384" y="718"/>
                        </a:lnTo>
                        <a:lnTo>
                          <a:pt x="370" y="723"/>
                        </a:lnTo>
                        <a:lnTo>
                          <a:pt x="344" y="723"/>
                        </a:lnTo>
                        <a:lnTo>
                          <a:pt x="331" y="723"/>
                        </a:lnTo>
                        <a:lnTo>
                          <a:pt x="317" y="714"/>
                        </a:lnTo>
                        <a:lnTo>
                          <a:pt x="313" y="696"/>
                        </a:lnTo>
                        <a:lnTo>
                          <a:pt x="313" y="674"/>
                        </a:lnTo>
                        <a:lnTo>
                          <a:pt x="313" y="674"/>
                        </a:lnTo>
                        <a:lnTo>
                          <a:pt x="331" y="612"/>
                        </a:lnTo>
                        <a:lnTo>
                          <a:pt x="339" y="560"/>
                        </a:lnTo>
                        <a:lnTo>
                          <a:pt x="344" y="520"/>
                        </a:lnTo>
                        <a:lnTo>
                          <a:pt x="344" y="520"/>
                        </a:lnTo>
                        <a:lnTo>
                          <a:pt x="339" y="471"/>
                        </a:lnTo>
                        <a:lnTo>
                          <a:pt x="326" y="436"/>
                        </a:lnTo>
                        <a:lnTo>
                          <a:pt x="322" y="419"/>
                        </a:lnTo>
                        <a:lnTo>
                          <a:pt x="313" y="410"/>
                        </a:lnTo>
                        <a:lnTo>
                          <a:pt x="313" y="410"/>
                        </a:lnTo>
                        <a:lnTo>
                          <a:pt x="282" y="348"/>
                        </a:lnTo>
                        <a:lnTo>
                          <a:pt x="256" y="295"/>
                        </a:lnTo>
                        <a:lnTo>
                          <a:pt x="242" y="251"/>
                        </a:lnTo>
                        <a:lnTo>
                          <a:pt x="242" y="251"/>
                        </a:lnTo>
                        <a:lnTo>
                          <a:pt x="229" y="172"/>
                        </a:lnTo>
                        <a:lnTo>
                          <a:pt x="212" y="114"/>
                        </a:lnTo>
                        <a:lnTo>
                          <a:pt x="203" y="92"/>
                        </a:lnTo>
                        <a:lnTo>
                          <a:pt x="194" y="79"/>
                        </a:lnTo>
                        <a:lnTo>
                          <a:pt x="194" y="79"/>
                        </a:lnTo>
                        <a:lnTo>
                          <a:pt x="172" y="66"/>
                        </a:lnTo>
                        <a:lnTo>
                          <a:pt x="150" y="48"/>
                        </a:lnTo>
                        <a:lnTo>
                          <a:pt x="115" y="35"/>
                        </a:lnTo>
                        <a:lnTo>
                          <a:pt x="115" y="35"/>
                        </a:lnTo>
                        <a:lnTo>
                          <a:pt x="71" y="17"/>
                        </a:lnTo>
                        <a:lnTo>
                          <a:pt x="31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5" name="Freeform 19"/>
                  <p:cNvSpPr>
                    <a:spLocks/>
                  </p:cNvSpPr>
                  <p:nvPr/>
                </p:nvSpPr>
                <p:spPr bwMode="auto">
                  <a:xfrm>
                    <a:off x="5283200" y="3862388"/>
                    <a:ext cx="28575" cy="166688"/>
                  </a:xfrm>
                  <a:custGeom>
                    <a:avLst/>
                    <a:gdLst>
                      <a:gd name="T0" fmla="*/ 18 w 18"/>
                      <a:gd name="T1" fmla="*/ 0 h 105"/>
                      <a:gd name="T2" fmla="*/ 18 w 18"/>
                      <a:gd name="T3" fmla="*/ 0 h 105"/>
                      <a:gd name="T4" fmla="*/ 5 w 18"/>
                      <a:gd name="T5" fmla="*/ 48 h 105"/>
                      <a:gd name="T6" fmla="*/ 0 w 18"/>
                      <a:gd name="T7" fmla="*/ 83 h 105"/>
                      <a:gd name="T8" fmla="*/ 0 w 18"/>
                      <a:gd name="T9" fmla="*/ 96 h 105"/>
                      <a:gd name="T10" fmla="*/ 5 w 18"/>
                      <a:gd name="T11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105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5" y="48"/>
                        </a:lnTo>
                        <a:lnTo>
                          <a:pt x="0" y="83"/>
                        </a:lnTo>
                        <a:lnTo>
                          <a:pt x="0" y="96"/>
                        </a:lnTo>
                        <a:lnTo>
                          <a:pt x="5" y="10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6" name="Freeform 20"/>
                  <p:cNvSpPr>
                    <a:spLocks/>
                  </p:cNvSpPr>
                  <p:nvPr/>
                </p:nvSpPr>
                <p:spPr bwMode="auto">
                  <a:xfrm>
                    <a:off x="5424488" y="3883026"/>
                    <a:ext cx="174625" cy="34925"/>
                  </a:xfrm>
                  <a:custGeom>
                    <a:avLst/>
                    <a:gdLst>
                      <a:gd name="T0" fmla="*/ 0 w 110"/>
                      <a:gd name="T1" fmla="*/ 9 h 22"/>
                      <a:gd name="T2" fmla="*/ 0 w 110"/>
                      <a:gd name="T3" fmla="*/ 9 h 22"/>
                      <a:gd name="T4" fmla="*/ 13 w 110"/>
                      <a:gd name="T5" fmla="*/ 4 h 22"/>
                      <a:gd name="T6" fmla="*/ 44 w 110"/>
                      <a:gd name="T7" fmla="*/ 0 h 22"/>
                      <a:gd name="T8" fmla="*/ 61 w 110"/>
                      <a:gd name="T9" fmla="*/ 0 h 22"/>
                      <a:gd name="T10" fmla="*/ 79 w 110"/>
                      <a:gd name="T11" fmla="*/ 4 h 22"/>
                      <a:gd name="T12" fmla="*/ 96 w 110"/>
                      <a:gd name="T13" fmla="*/ 9 h 22"/>
                      <a:gd name="T14" fmla="*/ 110 w 110"/>
                      <a:gd name="T15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0" h="22">
                        <a:moveTo>
                          <a:pt x="0" y="9"/>
                        </a:moveTo>
                        <a:lnTo>
                          <a:pt x="0" y="9"/>
                        </a:lnTo>
                        <a:lnTo>
                          <a:pt x="13" y="4"/>
                        </a:lnTo>
                        <a:lnTo>
                          <a:pt x="44" y="0"/>
                        </a:lnTo>
                        <a:lnTo>
                          <a:pt x="61" y="0"/>
                        </a:lnTo>
                        <a:lnTo>
                          <a:pt x="79" y="4"/>
                        </a:lnTo>
                        <a:lnTo>
                          <a:pt x="96" y="9"/>
                        </a:lnTo>
                        <a:lnTo>
                          <a:pt x="110" y="22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7" name="Freeform 21"/>
                  <p:cNvSpPr>
                    <a:spLocks/>
                  </p:cNvSpPr>
                  <p:nvPr/>
                </p:nvSpPr>
                <p:spPr bwMode="auto">
                  <a:xfrm>
                    <a:off x="5451475" y="4008438"/>
                    <a:ext cx="104775" cy="42863"/>
                  </a:xfrm>
                  <a:custGeom>
                    <a:avLst/>
                    <a:gdLst>
                      <a:gd name="T0" fmla="*/ 0 w 66"/>
                      <a:gd name="T1" fmla="*/ 0 h 27"/>
                      <a:gd name="T2" fmla="*/ 0 w 66"/>
                      <a:gd name="T3" fmla="*/ 0 h 27"/>
                      <a:gd name="T4" fmla="*/ 27 w 66"/>
                      <a:gd name="T5" fmla="*/ 13 h 27"/>
                      <a:gd name="T6" fmla="*/ 66 w 66"/>
                      <a:gd name="T7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7" y="13"/>
                        </a:lnTo>
                        <a:lnTo>
                          <a:pt x="66" y="27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8" name="Freeform 22"/>
                  <p:cNvSpPr>
                    <a:spLocks/>
                  </p:cNvSpPr>
                  <p:nvPr/>
                </p:nvSpPr>
                <p:spPr bwMode="auto">
                  <a:xfrm>
                    <a:off x="5472113" y="4127501"/>
                    <a:ext cx="258763" cy="28575"/>
                  </a:xfrm>
                  <a:custGeom>
                    <a:avLst/>
                    <a:gdLst>
                      <a:gd name="T0" fmla="*/ 0 w 163"/>
                      <a:gd name="T1" fmla="*/ 0 h 18"/>
                      <a:gd name="T2" fmla="*/ 0 w 163"/>
                      <a:gd name="T3" fmla="*/ 0 h 18"/>
                      <a:gd name="T4" fmla="*/ 71 w 163"/>
                      <a:gd name="T5" fmla="*/ 0 h 18"/>
                      <a:gd name="T6" fmla="*/ 128 w 163"/>
                      <a:gd name="T7" fmla="*/ 4 h 18"/>
                      <a:gd name="T8" fmla="*/ 150 w 163"/>
                      <a:gd name="T9" fmla="*/ 9 h 18"/>
                      <a:gd name="T10" fmla="*/ 163 w 163"/>
                      <a:gd name="T11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3" h="1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71" y="0"/>
                        </a:lnTo>
                        <a:lnTo>
                          <a:pt x="128" y="4"/>
                        </a:lnTo>
                        <a:lnTo>
                          <a:pt x="150" y="9"/>
                        </a:lnTo>
                        <a:lnTo>
                          <a:pt x="163" y="18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59" name="Freeform 23"/>
                  <p:cNvSpPr>
                    <a:spLocks/>
                  </p:cNvSpPr>
                  <p:nvPr/>
                </p:nvSpPr>
                <p:spPr bwMode="auto">
                  <a:xfrm>
                    <a:off x="6192838" y="4127501"/>
                    <a:ext cx="7938" cy="69850"/>
                  </a:xfrm>
                  <a:custGeom>
                    <a:avLst/>
                    <a:gdLst>
                      <a:gd name="T0" fmla="*/ 0 w 5"/>
                      <a:gd name="T1" fmla="*/ 0 h 44"/>
                      <a:gd name="T2" fmla="*/ 0 w 5"/>
                      <a:gd name="T3" fmla="*/ 0 h 44"/>
                      <a:gd name="T4" fmla="*/ 0 w 5"/>
                      <a:gd name="T5" fmla="*/ 13 h 44"/>
                      <a:gd name="T6" fmla="*/ 5 w 5"/>
                      <a:gd name="T7" fmla="*/ 26 h 44"/>
                      <a:gd name="T8" fmla="*/ 0 w 5"/>
                      <a:gd name="T9" fmla="*/ 44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3"/>
                        </a:lnTo>
                        <a:lnTo>
                          <a:pt x="5" y="26"/>
                        </a:lnTo>
                        <a:lnTo>
                          <a:pt x="0" y="44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0" name="Freeform 24"/>
                  <p:cNvSpPr>
                    <a:spLocks/>
                  </p:cNvSpPr>
                  <p:nvPr/>
                </p:nvSpPr>
                <p:spPr bwMode="auto">
                  <a:xfrm>
                    <a:off x="6227763" y="4156076"/>
                    <a:ext cx="22225" cy="61913"/>
                  </a:xfrm>
                  <a:custGeom>
                    <a:avLst/>
                    <a:gdLst>
                      <a:gd name="T0" fmla="*/ 14 w 14"/>
                      <a:gd name="T1" fmla="*/ 0 h 39"/>
                      <a:gd name="T2" fmla="*/ 14 w 14"/>
                      <a:gd name="T3" fmla="*/ 0 h 39"/>
                      <a:gd name="T4" fmla="*/ 14 w 14"/>
                      <a:gd name="T5" fmla="*/ 13 h 39"/>
                      <a:gd name="T6" fmla="*/ 9 w 14"/>
                      <a:gd name="T7" fmla="*/ 26 h 39"/>
                      <a:gd name="T8" fmla="*/ 0 w 14"/>
                      <a:gd name="T9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39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14" y="13"/>
                        </a:lnTo>
                        <a:lnTo>
                          <a:pt x="9" y="26"/>
                        </a:lnTo>
                        <a:lnTo>
                          <a:pt x="0" y="39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1" name="Freeform 25"/>
                  <p:cNvSpPr>
                    <a:spLocks/>
                  </p:cNvSpPr>
                  <p:nvPr/>
                </p:nvSpPr>
                <p:spPr bwMode="auto">
                  <a:xfrm>
                    <a:off x="6172200" y="3897313"/>
                    <a:ext cx="7938" cy="47625"/>
                  </a:xfrm>
                  <a:custGeom>
                    <a:avLst/>
                    <a:gdLst>
                      <a:gd name="T0" fmla="*/ 0 w 5"/>
                      <a:gd name="T1" fmla="*/ 0 h 30"/>
                      <a:gd name="T2" fmla="*/ 0 w 5"/>
                      <a:gd name="T3" fmla="*/ 0 h 30"/>
                      <a:gd name="T4" fmla="*/ 5 w 5"/>
                      <a:gd name="T5" fmla="*/ 8 h 30"/>
                      <a:gd name="T6" fmla="*/ 5 w 5"/>
                      <a:gd name="T7" fmla="*/ 17 h 30"/>
                      <a:gd name="T8" fmla="*/ 0 w 5"/>
                      <a:gd name="T9" fmla="*/ 3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" y="8"/>
                        </a:lnTo>
                        <a:lnTo>
                          <a:pt x="5" y="17"/>
                        </a:lnTo>
                        <a:lnTo>
                          <a:pt x="0" y="3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2" name="Freeform 26"/>
                  <p:cNvSpPr>
                    <a:spLocks/>
                  </p:cNvSpPr>
                  <p:nvPr/>
                </p:nvSpPr>
                <p:spPr bwMode="auto">
                  <a:xfrm>
                    <a:off x="6192838" y="3917951"/>
                    <a:ext cx="22225" cy="76200"/>
                  </a:xfrm>
                  <a:custGeom>
                    <a:avLst/>
                    <a:gdLst>
                      <a:gd name="T0" fmla="*/ 14 w 14"/>
                      <a:gd name="T1" fmla="*/ 0 h 48"/>
                      <a:gd name="T2" fmla="*/ 14 w 14"/>
                      <a:gd name="T3" fmla="*/ 0 h 48"/>
                      <a:gd name="T4" fmla="*/ 9 w 14"/>
                      <a:gd name="T5" fmla="*/ 22 h 48"/>
                      <a:gd name="T6" fmla="*/ 9 w 14"/>
                      <a:gd name="T7" fmla="*/ 35 h 48"/>
                      <a:gd name="T8" fmla="*/ 0 w 14"/>
                      <a:gd name="T9" fmla="*/ 48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48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9" y="22"/>
                        </a:lnTo>
                        <a:lnTo>
                          <a:pt x="9" y="35"/>
                        </a:lnTo>
                        <a:lnTo>
                          <a:pt x="0" y="48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3" name="Freeform 27"/>
                  <p:cNvSpPr>
                    <a:spLocks/>
                  </p:cNvSpPr>
                  <p:nvPr/>
                </p:nvSpPr>
                <p:spPr bwMode="auto">
                  <a:xfrm>
                    <a:off x="6227763" y="3694113"/>
                    <a:ext cx="22225" cy="69850"/>
                  </a:xfrm>
                  <a:custGeom>
                    <a:avLst/>
                    <a:gdLst>
                      <a:gd name="T0" fmla="*/ 14 w 14"/>
                      <a:gd name="T1" fmla="*/ 0 h 44"/>
                      <a:gd name="T2" fmla="*/ 14 w 14"/>
                      <a:gd name="T3" fmla="*/ 0 h 44"/>
                      <a:gd name="T4" fmla="*/ 9 w 14"/>
                      <a:gd name="T5" fmla="*/ 17 h 44"/>
                      <a:gd name="T6" fmla="*/ 9 w 14"/>
                      <a:gd name="T7" fmla="*/ 35 h 44"/>
                      <a:gd name="T8" fmla="*/ 0 w 14"/>
                      <a:gd name="T9" fmla="*/ 44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4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9" y="17"/>
                        </a:lnTo>
                        <a:lnTo>
                          <a:pt x="9" y="35"/>
                        </a:lnTo>
                        <a:lnTo>
                          <a:pt x="0" y="44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4" name="Freeform 28"/>
                  <p:cNvSpPr>
                    <a:spLocks/>
                  </p:cNvSpPr>
                  <p:nvPr/>
                </p:nvSpPr>
                <p:spPr bwMode="auto">
                  <a:xfrm>
                    <a:off x="6249988" y="3700463"/>
                    <a:ext cx="26988" cy="90488"/>
                  </a:xfrm>
                  <a:custGeom>
                    <a:avLst/>
                    <a:gdLst>
                      <a:gd name="T0" fmla="*/ 17 w 17"/>
                      <a:gd name="T1" fmla="*/ 0 h 57"/>
                      <a:gd name="T2" fmla="*/ 17 w 17"/>
                      <a:gd name="T3" fmla="*/ 0 h 57"/>
                      <a:gd name="T4" fmla="*/ 13 w 17"/>
                      <a:gd name="T5" fmla="*/ 22 h 57"/>
                      <a:gd name="T6" fmla="*/ 9 w 17"/>
                      <a:gd name="T7" fmla="*/ 44 h 57"/>
                      <a:gd name="T8" fmla="*/ 0 w 17"/>
                      <a:gd name="T9" fmla="*/ 5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57">
                        <a:moveTo>
                          <a:pt x="17" y="0"/>
                        </a:moveTo>
                        <a:lnTo>
                          <a:pt x="17" y="0"/>
                        </a:lnTo>
                        <a:lnTo>
                          <a:pt x="13" y="22"/>
                        </a:lnTo>
                        <a:lnTo>
                          <a:pt x="9" y="44"/>
                        </a:lnTo>
                        <a:lnTo>
                          <a:pt x="0" y="57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5" name="Freeform 29"/>
                  <p:cNvSpPr>
                    <a:spLocks/>
                  </p:cNvSpPr>
                  <p:nvPr/>
                </p:nvSpPr>
                <p:spPr bwMode="auto">
                  <a:xfrm>
                    <a:off x="6264275" y="3519488"/>
                    <a:ext cx="12700" cy="96838"/>
                  </a:xfrm>
                  <a:custGeom>
                    <a:avLst/>
                    <a:gdLst>
                      <a:gd name="T0" fmla="*/ 0 w 8"/>
                      <a:gd name="T1" fmla="*/ 0 h 61"/>
                      <a:gd name="T2" fmla="*/ 0 w 8"/>
                      <a:gd name="T3" fmla="*/ 0 h 61"/>
                      <a:gd name="T4" fmla="*/ 8 w 8"/>
                      <a:gd name="T5" fmla="*/ 22 h 61"/>
                      <a:gd name="T6" fmla="*/ 8 w 8"/>
                      <a:gd name="T7" fmla="*/ 44 h 61"/>
                      <a:gd name="T8" fmla="*/ 8 w 8"/>
                      <a:gd name="T9" fmla="*/ 52 h 61"/>
                      <a:gd name="T10" fmla="*/ 8 w 8"/>
                      <a:gd name="T11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6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8" y="22"/>
                        </a:lnTo>
                        <a:lnTo>
                          <a:pt x="8" y="44"/>
                        </a:lnTo>
                        <a:lnTo>
                          <a:pt x="8" y="52"/>
                        </a:lnTo>
                        <a:lnTo>
                          <a:pt x="8" y="61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6" name="Freeform 30"/>
                  <p:cNvSpPr>
                    <a:spLocks/>
                  </p:cNvSpPr>
                  <p:nvPr/>
                </p:nvSpPr>
                <p:spPr bwMode="auto">
                  <a:xfrm>
                    <a:off x="6305550" y="3519488"/>
                    <a:ext cx="6350" cy="104775"/>
                  </a:xfrm>
                  <a:custGeom>
                    <a:avLst/>
                    <a:gdLst>
                      <a:gd name="T0" fmla="*/ 0 w 4"/>
                      <a:gd name="T1" fmla="*/ 0 h 66"/>
                      <a:gd name="T2" fmla="*/ 0 w 4"/>
                      <a:gd name="T3" fmla="*/ 0 h 66"/>
                      <a:gd name="T4" fmla="*/ 4 w 4"/>
                      <a:gd name="T5" fmla="*/ 26 h 66"/>
                      <a:gd name="T6" fmla="*/ 0 w 4"/>
                      <a:gd name="T7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" h="6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6"/>
                        </a:lnTo>
                        <a:lnTo>
                          <a:pt x="0" y="66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7" name="Freeform 31"/>
                  <p:cNvSpPr>
                    <a:spLocks/>
                  </p:cNvSpPr>
                  <p:nvPr/>
                </p:nvSpPr>
                <p:spPr bwMode="auto">
                  <a:xfrm>
                    <a:off x="5387975" y="3330576"/>
                    <a:ext cx="84138" cy="146050"/>
                  </a:xfrm>
                  <a:custGeom>
                    <a:avLst/>
                    <a:gdLst>
                      <a:gd name="T0" fmla="*/ 53 w 53"/>
                      <a:gd name="T1" fmla="*/ 0 h 92"/>
                      <a:gd name="T2" fmla="*/ 53 w 53"/>
                      <a:gd name="T3" fmla="*/ 0 h 92"/>
                      <a:gd name="T4" fmla="*/ 27 w 53"/>
                      <a:gd name="T5" fmla="*/ 39 h 92"/>
                      <a:gd name="T6" fmla="*/ 9 w 53"/>
                      <a:gd name="T7" fmla="*/ 70 h 92"/>
                      <a:gd name="T8" fmla="*/ 0 w 53"/>
                      <a:gd name="T9" fmla="*/ 83 h 92"/>
                      <a:gd name="T10" fmla="*/ 0 w 53"/>
                      <a:gd name="T11" fmla="*/ 92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" h="92">
                        <a:moveTo>
                          <a:pt x="53" y="0"/>
                        </a:moveTo>
                        <a:lnTo>
                          <a:pt x="53" y="0"/>
                        </a:lnTo>
                        <a:lnTo>
                          <a:pt x="27" y="39"/>
                        </a:lnTo>
                        <a:lnTo>
                          <a:pt x="9" y="70"/>
                        </a:lnTo>
                        <a:lnTo>
                          <a:pt x="0" y="83"/>
                        </a:lnTo>
                        <a:lnTo>
                          <a:pt x="0" y="92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8" name="Freeform 32"/>
                  <p:cNvSpPr>
                    <a:spLocks/>
                  </p:cNvSpPr>
                  <p:nvPr/>
                </p:nvSpPr>
                <p:spPr bwMode="auto">
                  <a:xfrm>
                    <a:off x="5410200" y="3343276"/>
                    <a:ext cx="146050" cy="293688"/>
                  </a:xfrm>
                  <a:custGeom>
                    <a:avLst/>
                    <a:gdLst>
                      <a:gd name="T0" fmla="*/ 92 w 92"/>
                      <a:gd name="T1" fmla="*/ 0 h 185"/>
                      <a:gd name="T2" fmla="*/ 92 w 92"/>
                      <a:gd name="T3" fmla="*/ 0 h 185"/>
                      <a:gd name="T4" fmla="*/ 53 w 92"/>
                      <a:gd name="T5" fmla="*/ 80 h 185"/>
                      <a:gd name="T6" fmla="*/ 22 w 92"/>
                      <a:gd name="T7" fmla="*/ 141 h 185"/>
                      <a:gd name="T8" fmla="*/ 0 w 92"/>
                      <a:gd name="T9" fmla="*/ 185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2" h="185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53" y="80"/>
                        </a:lnTo>
                        <a:lnTo>
                          <a:pt x="22" y="141"/>
                        </a:lnTo>
                        <a:lnTo>
                          <a:pt x="0" y="18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9" name="Freeform 33"/>
                  <p:cNvSpPr>
                    <a:spLocks/>
                  </p:cNvSpPr>
                  <p:nvPr/>
                </p:nvSpPr>
                <p:spPr bwMode="auto">
                  <a:xfrm>
                    <a:off x="5521325" y="4903788"/>
                    <a:ext cx="104775" cy="147638"/>
                  </a:xfrm>
                  <a:custGeom>
                    <a:avLst/>
                    <a:gdLst>
                      <a:gd name="T0" fmla="*/ 0 w 66"/>
                      <a:gd name="T1" fmla="*/ 0 h 93"/>
                      <a:gd name="T2" fmla="*/ 0 w 66"/>
                      <a:gd name="T3" fmla="*/ 0 h 93"/>
                      <a:gd name="T4" fmla="*/ 9 w 66"/>
                      <a:gd name="T5" fmla="*/ 0 h 93"/>
                      <a:gd name="T6" fmla="*/ 18 w 66"/>
                      <a:gd name="T7" fmla="*/ 0 h 93"/>
                      <a:gd name="T8" fmla="*/ 31 w 66"/>
                      <a:gd name="T9" fmla="*/ 9 h 93"/>
                      <a:gd name="T10" fmla="*/ 40 w 66"/>
                      <a:gd name="T11" fmla="*/ 18 h 93"/>
                      <a:gd name="T12" fmla="*/ 53 w 66"/>
                      <a:gd name="T13" fmla="*/ 36 h 93"/>
                      <a:gd name="T14" fmla="*/ 62 w 66"/>
                      <a:gd name="T15" fmla="*/ 62 h 93"/>
                      <a:gd name="T16" fmla="*/ 66 w 66"/>
                      <a:gd name="T17" fmla="*/ 9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6" h="9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31" y="9"/>
                        </a:lnTo>
                        <a:lnTo>
                          <a:pt x="40" y="18"/>
                        </a:lnTo>
                        <a:lnTo>
                          <a:pt x="53" y="36"/>
                        </a:lnTo>
                        <a:lnTo>
                          <a:pt x="62" y="62"/>
                        </a:lnTo>
                        <a:lnTo>
                          <a:pt x="66" y="93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sp>
              <p:nvSpPr>
                <p:cNvPr id="71" name="Freeform 36"/>
                <p:cNvSpPr>
                  <a:spLocks/>
                </p:cNvSpPr>
                <p:nvPr/>
              </p:nvSpPr>
              <p:spPr bwMode="auto">
                <a:xfrm>
                  <a:off x="5939172" y="6344891"/>
                  <a:ext cx="55563" cy="112713"/>
                </a:xfrm>
                <a:custGeom>
                  <a:avLst/>
                  <a:gdLst>
                    <a:gd name="T0" fmla="*/ 0 w 35"/>
                    <a:gd name="T1" fmla="*/ 0 h 71"/>
                    <a:gd name="T2" fmla="*/ 0 w 35"/>
                    <a:gd name="T3" fmla="*/ 71 h 71"/>
                    <a:gd name="T4" fmla="*/ 35 w 35"/>
                    <a:gd name="T5" fmla="*/ 9 h 71"/>
                    <a:gd name="T6" fmla="*/ 0 w 35"/>
                    <a:gd name="T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71">
                      <a:moveTo>
                        <a:pt x="0" y="0"/>
                      </a:moveTo>
                      <a:lnTo>
                        <a:pt x="0" y="71"/>
                      </a:lnTo>
                      <a:lnTo>
                        <a:pt x="35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72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6415422" y="4435129"/>
                  <a:ext cx="1685923" cy="119062"/>
                </a:xfrm>
                <a:prstGeom prst="line">
                  <a:avLst/>
                </a:prstGeom>
                <a:grpFill/>
                <a:ln w="4">
                  <a:solidFill>
                    <a:srgbClr val="000000"/>
                  </a:solidFill>
                  <a:prstDash val="solid"/>
                  <a:round/>
                  <a:headEnd/>
                  <a:tailEnd type="stealth"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76" name="Rectangle 41"/>
                <p:cNvSpPr>
                  <a:spLocks noChangeArrowheads="1"/>
                </p:cNvSpPr>
                <p:nvPr/>
              </p:nvSpPr>
              <p:spPr bwMode="auto">
                <a:xfrm>
                  <a:off x="7131389" y="6102003"/>
                  <a:ext cx="65" cy="34871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77" name="Rectangle 42"/>
                <p:cNvSpPr>
                  <a:spLocks noChangeArrowheads="1"/>
                </p:cNvSpPr>
                <p:nvPr/>
              </p:nvSpPr>
              <p:spPr bwMode="auto">
                <a:xfrm>
                  <a:off x="6169359" y="4295428"/>
                  <a:ext cx="279400" cy="3571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000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O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78" name="Rectangle 43"/>
                <p:cNvSpPr>
                  <a:spLocks noChangeArrowheads="1"/>
                </p:cNvSpPr>
                <p:nvPr/>
              </p:nvSpPr>
              <p:spPr bwMode="auto">
                <a:xfrm>
                  <a:off x="7947095" y="4501669"/>
                  <a:ext cx="244475" cy="3571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000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P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79" name="Rectangle 44"/>
                <p:cNvSpPr>
                  <a:spLocks noChangeArrowheads="1"/>
                </p:cNvSpPr>
                <p:nvPr/>
              </p:nvSpPr>
              <p:spPr bwMode="auto">
                <a:xfrm>
                  <a:off x="7164722" y="3020858"/>
                  <a:ext cx="273050" cy="342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000" b="1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F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87" name="Freeform 52"/>
                <p:cNvSpPr>
                  <a:spLocks/>
                </p:cNvSpPr>
                <p:nvPr/>
              </p:nvSpPr>
              <p:spPr bwMode="auto">
                <a:xfrm>
                  <a:off x="6715459" y="6073428"/>
                  <a:ext cx="127000" cy="61913"/>
                </a:xfrm>
                <a:custGeom>
                  <a:avLst/>
                  <a:gdLst>
                    <a:gd name="T0" fmla="*/ 22 w 80"/>
                    <a:gd name="T1" fmla="*/ 22 h 39"/>
                    <a:gd name="T2" fmla="*/ 0 w 80"/>
                    <a:gd name="T3" fmla="*/ 39 h 39"/>
                    <a:gd name="T4" fmla="*/ 80 w 80"/>
                    <a:gd name="T5" fmla="*/ 22 h 39"/>
                    <a:gd name="T6" fmla="*/ 0 w 80"/>
                    <a:gd name="T7" fmla="*/ 0 h 39"/>
                    <a:gd name="T8" fmla="*/ 22 w 80"/>
                    <a:gd name="T9" fmla="*/ 2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39">
                      <a:moveTo>
                        <a:pt x="22" y="22"/>
                      </a:moveTo>
                      <a:lnTo>
                        <a:pt x="0" y="39"/>
                      </a:lnTo>
                      <a:lnTo>
                        <a:pt x="80" y="22"/>
                      </a:lnTo>
                      <a:lnTo>
                        <a:pt x="0" y="0"/>
                      </a:lnTo>
                      <a:lnTo>
                        <a:pt x="2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cxnSp>
              <p:nvCxnSpPr>
                <p:cNvPr id="89" name="直接连接符 88"/>
                <p:cNvCxnSpPr>
                  <a:stCxn id="72" idx="0"/>
                </p:cNvCxnSpPr>
                <p:nvPr/>
              </p:nvCxnSpPr>
              <p:spPr>
                <a:xfrm flipV="1">
                  <a:off x="6415422" y="3065580"/>
                  <a:ext cx="712152" cy="148861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ysClr val="windowText" lastClr="000000"/>
                  </a:solidFill>
                  <a:prstDash val="solid"/>
                  <a:tailEnd type="stealth"/>
                </a:ln>
                <a:effectLst/>
              </p:spPr>
            </p:cxnSp>
            <p:cxnSp>
              <p:nvCxnSpPr>
                <p:cNvPr id="90" name="直接连接符 89"/>
                <p:cNvCxnSpPr/>
                <p:nvPr/>
              </p:nvCxnSpPr>
              <p:spPr>
                <a:xfrm flipH="1">
                  <a:off x="5959174" y="4562128"/>
                  <a:ext cx="455613" cy="1819275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ysClr val="windowText" lastClr="000000"/>
                  </a:solidFill>
                  <a:prstDash val="solid"/>
                  <a:tailEnd type="stealth"/>
                </a:ln>
                <a:effectLst/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9457947" y="5218985"/>
                  <a:ext cx="55015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7947" y="5218985"/>
                  <a:ext cx="550151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矩形 82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03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08" name="Text Box 8"/>
              <p:cNvSpPr txBox="1">
                <a:spLocks noChangeArrowheads="1"/>
              </p:cNvSpPr>
              <p:nvPr/>
            </p:nvSpPr>
            <p:spPr bwMode="auto">
              <a:xfrm>
                <a:off x="1747738" y="3830173"/>
                <a:ext cx="36310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记作：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5600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7738" y="3830173"/>
                <a:ext cx="3631085" cy="461665"/>
              </a:xfrm>
              <a:prstGeom prst="rect">
                <a:avLst/>
              </a:prstGeom>
              <a:blipFill>
                <a:blip r:embed="rId32"/>
                <a:stretch>
                  <a:fillRect l="-2689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034" name="Text Box 34"/>
              <p:cNvSpPr txBox="1">
                <a:spLocks noChangeArrowheads="1"/>
              </p:cNvSpPr>
              <p:nvPr/>
            </p:nvSpPr>
            <p:spPr bwMode="auto">
              <a:xfrm>
                <a:off x="1747739" y="3233012"/>
                <a:ext cx="509143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则称向量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为向量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的向量积，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56034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7739" y="3233012"/>
                <a:ext cx="5091437" cy="461665"/>
              </a:xfrm>
              <a:prstGeom prst="rect">
                <a:avLst/>
              </a:prstGeom>
              <a:blipFill>
                <a:blip r:embed="rId33"/>
                <a:stretch>
                  <a:fillRect l="-1916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38" name="Text Box 38"/>
          <p:cNvSpPr txBox="1">
            <a:spLocks noChangeArrowheads="1"/>
          </p:cNvSpPr>
          <p:nvPr/>
        </p:nvSpPr>
        <p:spPr bwMode="auto">
          <a:xfrm>
            <a:off x="1747614" y="5131010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引例中的力矩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7356-36B5-403B-A563-513CBA2759A8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1446400" y="5465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47739" y="1200877"/>
                <a:ext cx="44849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的夹角为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定义向量：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739" y="1200877"/>
                <a:ext cx="4484946" cy="461665"/>
              </a:xfrm>
              <a:prstGeom prst="rect">
                <a:avLst/>
              </a:prstGeom>
              <a:blipFill>
                <a:blip r:embed="rId34"/>
                <a:stretch>
                  <a:fillRect l="-2177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95698" y="1801445"/>
                <a:ext cx="774966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 的方向既垂直于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/>
                  <a:t>又垂直于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的指向按右</a:t>
                </a:r>
              </a:p>
              <a:p>
                <a:r>
                  <a:rPr lang="zh-CN" altLang="en-US" sz="2400" dirty="0"/>
                  <a:t>手规则从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dirty="0"/>
                  <a:t>转向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/>
                  <a:t>来</a:t>
                </a:r>
                <a:r>
                  <a:rPr lang="zh-CN" altLang="en-US" sz="2400" dirty="0" smtClean="0"/>
                  <a:t>确定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698" y="1801445"/>
                <a:ext cx="7749661" cy="830997"/>
              </a:xfrm>
              <a:prstGeom prst="rect">
                <a:avLst/>
              </a:prstGeom>
              <a:blipFill>
                <a:blip r:embed="rId30"/>
                <a:stretch>
                  <a:fillRect l="-1259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000398" y="1790204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</a:rPr>
              <a:t>(1)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597881" y="2732547"/>
                <a:ext cx="34385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 smtClean="0"/>
                  <a:t> 的</a:t>
                </a:r>
                <a:r>
                  <a:rPr lang="zh-CN" altLang="en-US" sz="2400" dirty="0"/>
                  <a:t>模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881" y="2732547"/>
                <a:ext cx="3438505" cy="461665"/>
              </a:xfrm>
              <a:prstGeom prst="rect">
                <a:avLst/>
              </a:prstGeom>
              <a:blipFill>
                <a:blip r:embed="rId31"/>
                <a:stretch>
                  <a:fillRect t="-14474" r="-19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矩形 110"/>
          <p:cNvSpPr/>
          <p:nvPr/>
        </p:nvSpPr>
        <p:spPr>
          <a:xfrm>
            <a:off x="1967746" y="2704057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</a:rPr>
              <a:t>(2)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4091038" y="5131010"/>
                <a:ext cx="1910588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𝑂𝑃</m:t>
                          </m:r>
                        </m:e>
                      </m:acc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38" y="5131010"/>
                <a:ext cx="1910588" cy="50885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8224313" y="2771345"/>
            <a:ext cx="3139494" cy="3229537"/>
            <a:chOff x="8224313" y="2771345"/>
            <a:chExt cx="3139494" cy="3229537"/>
          </a:xfrm>
        </p:grpSpPr>
        <p:grpSp>
          <p:nvGrpSpPr>
            <p:cNvPr id="44" name="组合 43"/>
            <p:cNvGrpSpPr/>
            <p:nvPr/>
          </p:nvGrpSpPr>
          <p:grpSpPr>
            <a:xfrm>
              <a:off x="8224313" y="2771345"/>
              <a:ext cx="3139494" cy="3229537"/>
              <a:chOff x="4285016" y="3831940"/>
              <a:chExt cx="3139494" cy="3229537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285016" y="3831940"/>
                <a:ext cx="3139494" cy="3229537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4635384" y="4128575"/>
                <a:ext cx="2679436" cy="2729950"/>
                <a:chOff x="5512134" y="3020858"/>
                <a:chExt cx="2679436" cy="3436746"/>
              </a:xfrm>
              <a:solidFill>
                <a:schemeClr val="bg2"/>
              </a:solidFill>
            </p:grpSpPr>
            <p:grpSp>
              <p:nvGrpSpPr>
                <p:cNvPr id="47" name="组合 46"/>
                <p:cNvGrpSpPr/>
                <p:nvPr/>
              </p:nvGrpSpPr>
              <p:grpSpPr>
                <a:xfrm>
                  <a:off x="5512134" y="3938241"/>
                  <a:ext cx="1595438" cy="1827213"/>
                  <a:chOff x="5003800" y="3238501"/>
                  <a:chExt cx="1595438" cy="1827213"/>
                </a:xfrm>
                <a:grpFill/>
              </p:grpSpPr>
              <p:sp>
                <p:nvSpPr>
                  <p:cNvPr id="68" name="Freeform 5"/>
                  <p:cNvSpPr>
                    <a:spLocks/>
                  </p:cNvSpPr>
                  <p:nvPr/>
                </p:nvSpPr>
                <p:spPr bwMode="auto">
                  <a:xfrm>
                    <a:off x="5233988" y="3238501"/>
                    <a:ext cx="1365250" cy="482600"/>
                  </a:xfrm>
                  <a:custGeom>
                    <a:avLst/>
                    <a:gdLst>
                      <a:gd name="T0" fmla="*/ 0 w 860"/>
                      <a:gd name="T1" fmla="*/ 0 h 304"/>
                      <a:gd name="T2" fmla="*/ 0 w 860"/>
                      <a:gd name="T3" fmla="*/ 0 h 304"/>
                      <a:gd name="T4" fmla="*/ 45 w 860"/>
                      <a:gd name="T5" fmla="*/ 22 h 304"/>
                      <a:gd name="T6" fmla="*/ 75 w 860"/>
                      <a:gd name="T7" fmla="*/ 44 h 304"/>
                      <a:gd name="T8" fmla="*/ 102 w 860"/>
                      <a:gd name="T9" fmla="*/ 53 h 304"/>
                      <a:gd name="T10" fmla="*/ 102 w 860"/>
                      <a:gd name="T11" fmla="*/ 53 h 304"/>
                      <a:gd name="T12" fmla="*/ 142 w 860"/>
                      <a:gd name="T13" fmla="*/ 58 h 304"/>
                      <a:gd name="T14" fmla="*/ 177 w 860"/>
                      <a:gd name="T15" fmla="*/ 62 h 304"/>
                      <a:gd name="T16" fmla="*/ 177 w 860"/>
                      <a:gd name="T17" fmla="*/ 62 h 304"/>
                      <a:gd name="T18" fmla="*/ 225 w 860"/>
                      <a:gd name="T19" fmla="*/ 75 h 304"/>
                      <a:gd name="T20" fmla="*/ 261 w 860"/>
                      <a:gd name="T21" fmla="*/ 84 h 304"/>
                      <a:gd name="T22" fmla="*/ 283 w 860"/>
                      <a:gd name="T23" fmla="*/ 93 h 304"/>
                      <a:gd name="T24" fmla="*/ 283 w 860"/>
                      <a:gd name="T25" fmla="*/ 93 h 304"/>
                      <a:gd name="T26" fmla="*/ 313 w 860"/>
                      <a:gd name="T27" fmla="*/ 97 h 304"/>
                      <a:gd name="T28" fmla="*/ 349 w 860"/>
                      <a:gd name="T29" fmla="*/ 102 h 304"/>
                      <a:gd name="T30" fmla="*/ 388 w 860"/>
                      <a:gd name="T31" fmla="*/ 97 h 304"/>
                      <a:gd name="T32" fmla="*/ 388 w 860"/>
                      <a:gd name="T33" fmla="*/ 97 h 304"/>
                      <a:gd name="T34" fmla="*/ 463 w 860"/>
                      <a:gd name="T35" fmla="*/ 88 h 304"/>
                      <a:gd name="T36" fmla="*/ 534 w 860"/>
                      <a:gd name="T37" fmla="*/ 84 h 304"/>
                      <a:gd name="T38" fmla="*/ 569 w 860"/>
                      <a:gd name="T39" fmla="*/ 84 h 304"/>
                      <a:gd name="T40" fmla="*/ 604 w 860"/>
                      <a:gd name="T41" fmla="*/ 88 h 304"/>
                      <a:gd name="T42" fmla="*/ 604 w 860"/>
                      <a:gd name="T43" fmla="*/ 88 h 304"/>
                      <a:gd name="T44" fmla="*/ 657 w 860"/>
                      <a:gd name="T45" fmla="*/ 97 h 304"/>
                      <a:gd name="T46" fmla="*/ 710 w 860"/>
                      <a:gd name="T47" fmla="*/ 115 h 304"/>
                      <a:gd name="T48" fmla="*/ 768 w 860"/>
                      <a:gd name="T49" fmla="*/ 132 h 304"/>
                      <a:gd name="T50" fmla="*/ 768 w 860"/>
                      <a:gd name="T51" fmla="*/ 132 h 304"/>
                      <a:gd name="T52" fmla="*/ 776 w 860"/>
                      <a:gd name="T53" fmla="*/ 141 h 304"/>
                      <a:gd name="T54" fmla="*/ 803 w 860"/>
                      <a:gd name="T55" fmla="*/ 154 h 304"/>
                      <a:gd name="T56" fmla="*/ 834 w 860"/>
                      <a:gd name="T57" fmla="*/ 181 h 304"/>
                      <a:gd name="T58" fmla="*/ 847 w 860"/>
                      <a:gd name="T59" fmla="*/ 199 h 304"/>
                      <a:gd name="T60" fmla="*/ 860 w 860"/>
                      <a:gd name="T61" fmla="*/ 216 h 304"/>
                      <a:gd name="T62" fmla="*/ 860 w 860"/>
                      <a:gd name="T63" fmla="*/ 216 h 304"/>
                      <a:gd name="T64" fmla="*/ 860 w 860"/>
                      <a:gd name="T65" fmla="*/ 225 h 304"/>
                      <a:gd name="T66" fmla="*/ 860 w 860"/>
                      <a:gd name="T67" fmla="*/ 247 h 304"/>
                      <a:gd name="T68" fmla="*/ 860 w 860"/>
                      <a:gd name="T69" fmla="*/ 247 h 304"/>
                      <a:gd name="T70" fmla="*/ 856 w 860"/>
                      <a:gd name="T71" fmla="*/ 256 h 304"/>
                      <a:gd name="T72" fmla="*/ 847 w 860"/>
                      <a:gd name="T73" fmla="*/ 278 h 304"/>
                      <a:gd name="T74" fmla="*/ 834 w 860"/>
                      <a:gd name="T75" fmla="*/ 287 h 304"/>
                      <a:gd name="T76" fmla="*/ 820 w 860"/>
                      <a:gd name="T77" fmla="*/ 296 h 304"/>
                      <a:gd name="T78" fmla="*/ 798 w 860"/>
                      <a:gd name="T79" fmla="*/ 300 h 304"/>
                      <a:gd name="T80" fmla="*/ 772 w 860"/>
                      <a:gd name="T81" fmla="*/ 304 h 304"/>
                      <a:gd name="T82" fmla="*/ 750 w 860"/>
                      <a:gd name="T83" fmla="*/ 304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60" h="30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5" y="22"/>
                        </a:lnTo>
                        <a:lnTo>
                          <a:pt x="75" y="44"/>
                        </a:lnTo>
                        <a:lnTo>
                          <a:pt x="102" y="53"/>
                        </a:lnTo>
                        <a:lnTo>
                          <a:pt x="102" y="53"/>
                        </a:lnTo>
                        <a:lnTo>
                          <a:pt x="142" y="58"/>
                        </a:lnTo>
                        <a:lnTo>
                          <a:pt x="177" y="62"/>
                        </a:lnTo>
                        <a:lnTo>
                          <a:pt x="177" y="62"/>
                        </a:lnTo>
                        <a:lnTo>
                          <a:pt x="225" y="75"/>
                        </a:lnTo>
                        <a:lnTo>
                          <a:pt x="261" y="84"/>
                        </a:lnTo>
                        <a:lnTo>
                          <a:pt x="283" y="93"/>
                        </a:lnTo>
                        <a:lnTo>
                          <a:pt x="283" y="93"/>
                        </a:lnTo>
                        <a:lnTo>
                          <a:pt x="313" y="97"/>
                        </a:lnTo>
                        <a:lnTo>
                          <a:pt x="349" y="102"/>
                        </a:lnTo>
                        <a:lnTo>
                          <a:pt x="388" y="97"/>
                        </a:lnTo>
                        <a:lnTo>
                          <a:pt x="388" y="97"/>
                        </a:lnTo>
                        <a:lnTo>
                          <a:pt x="463" y="88"/>
                        </a:lnTo>
                        <a:lnTo>
                          <a:pt x="534" y="84"/>
                        </a:lnTo>
                        <a:lnTo>
                          <a:pt x="569" y="84"/>
                        </a:lnTo>
                        <a:lnTo>
                          <a:pt x="604" y="88"/>
                        </a:lnTo>
                        <a:lnTo>
                          <a:pt x="604" y="88"/>
                        </a:lnTo>
                        <a:lnTo>
                          <a:pt x="657" y="97"/>
                        </a:lnTo>
                        <a:lnTo>
                          <a:pt x="710" y="115"/>
                        </a:lnTo>
                        <a:lnTo>
                          <a:pt x="768" y="132"/>
                        </a:lnTo>
                        <a:lnTo>
                          <a:pt x="768" y="132"/>
                        </a:lnTo>
                        <a:lnTo>
                          <a:pt x="776" y="141"/>
                        </a:lnTo>
                        <a:lnTo>
                          <a:pt x="803" y="154"/>
                        </a:lnTo>
                        <a:lnTo>
                          <a:pt x="834" y="181"/>
                        </a:lnTo>
                        <a:lnTo>
                          <a:pt x="847" y="199"/>
                        </a:lnTo>
                        <a:lnTo>
                          <a:pt x="860" y="216"/>
                        </a:lnTo>
                        <a:lnTo>
                          <a:pt x="860" y="216"/>
                        </a:lnTo>
                        <a:lnTo>
                          <a:pt x="860" y="225"/>
                        </a:lnTo>
                        <a:lnTo>
                          <a:pt x="860" y="247"/>
                        </a:lnTo>
                        <a:lnTo>
                          <a:pt x="860" y="247"/>
                        </a:lnTo>
                        <a:lnTo>
                          <a:pt x="856" y="256"/>
                        </a:lnTo>
                        <a:lnTo>
                          <a:pt x="847" y="278"/>
                        </a:lnTo>
                        <a:lnTo>
                          <a:pt x="834" y="287"/>
                        </a:lnTo>
                        <a:lnTo>
                          <a:pt x="820" y="296"/>
                        </a:lnTo>
                        <a:lnTo>
                          <a:pt x="798" y="300"/>
                        </a:lnTo>
                        <a:lnTo>
                          <a:pt x="772" y="304"/>
                        </a:lnTo>
                        <a:lnTo>
                          <a:pt x="750" y="304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69" name="Freeform 6"/>
                  <p:cNvSpPr>
                    <a:spLocks/>
                  </p:cNvSpPr>
                  <p:nvPr/>
                </p:nvSpPr>
                <p:spPr bwMode="auto">
                  <a:xfrm>
                    <a:off x="5934075" y="3694113"/>
                    <a:ext cx="658813" cy="314325"/>
                  </a:xfrm>
                  <a:custGeom>
                    <a:avLst/>
                    <a:gdLst>
                      <a:gd name="T0" fmla="*/ 357 w 415"/>
                      <a:gd name="T1" fmla="*/ 198 h 198"/>
                      <a:gd name="T2" fmla="*/ 357 w 415"/>
                      <a:gd name="T3" fmla="*/ 198 h 198"/>
                      <a:gd name="T4" fmla="*/ 375 w 415"/>
                      <a:gd name="T5" fmla="*/ 185 h 198"/>
                      <a:gd name="T6" fmla="*/ 393 w 415"/>
                      <a:gd name="T7" fmla="*/ 167 h 198"/>
                      <a:gd name="T8" fmla="*/ 406 w 415"/>
                      <a:gd name="T9" fmla="*/ 145 h 198"/>
                      <a:gd name="T10" fmla="*/ 415 w 415"/>
                      <a:gd name="T11" fmla="*/ 123 h 198"/>
                      <a:gd name="T12" fmla="*/ 415 w 415"/>
                      <a:gd name="T13" fmla="*/ 110 h 198"/>
                      <a:gd name="T14" fmla="*/ 410 w 415"/>
                      <a:gd name="T15" fmla="*/ 97 h 198"/>
                      <a:gd name="T16" fmla="*/ 406 w 415"/>
                      <a:gd name="T17" fmla="*/ 79 h 198"/>
                      <a:gd name="T18" fmla="*/ 393 w 415"/>
                      <a:gd name="T19" fmla="*/ 66 h 198"/>
                      <a:gd name="T20" fmla="*/ 379 w 415"/>
                      <a:gd name="T21" fmla="*/ 53 h 198"/>
                      <a:gd name="T22" fmla="*/ 357 w 415"/>
                      <a:gd name="T23" fmla="*/ 39 h 198"/>
                      <a:gd name="T24" fmla="*/ 357 w 415"/>
                      <a:gd name="T25" fmla="*/ 39 h 198"/>
                      <a:gd name="T26" fmla="*/ 344 w 415"/>
                      <a:gd name="T27" fmla="*/ 31 h 198"/>
                      <a:gd name="T28" fmla="*/ 305 w 415"/>
                      <a:gd name="T29" fmla="*/ 17 h 198"/>
                      <a:gd name="T30" fmla="*/ 274 w 415"/>
                      <a:gd name="T31" fmla="*/ 9 h 198"/>
                      <a:gd name="T32" fmla="*/ 230 w 415"/>
                      <a:gd name="T33" fmla="*/ 4 h 198"/>
                      <a:gd name="T34" fmla="*/ 177 w 415"/>
                      <a:gd name="T35" fmla="*/ 0 h 198"/>
                      <a:gd name="T36" fmla="*/ 111 w 415"/>
                      <a:gd name="T37" fmla="*/ 0 h 198"/>
                      <a:gd name="T38" fmla="*/ 111 w 415"/>
                      <a:gd name="T39" fmla="*/ 0 h 198"/>
                      <a:gd name="T40" fmla="*/ 93 w 415"/>
                      <a:gd name="T41" fmla="*/ 0 h 198"/>
                      <a:gd name="T42" fmla="*/ 53 w 415"/>
                      <a:gd name="T43" fmla="*/ 4 h 198"/>
                      <a:gd name="T44" fmla="*/ 31 w 415"/>
                      <a:gd name="T45" fmla="*/ 9 h 198"/>
                      <a:gd name="T46" fmla="*/ 18 w 415"/>
                      <a:gd name="T47" fmla="*/ 17 h 198"/>
                      <a:gd name="T48" fmla="*/ 5 w 415"/>
                      <a:gd name="T49" fmla="*/ 31 h 198"/>
                      <a:gd name="T50" fmla="*/ 0 w 415"/>
                      <a:gd name="T51" fmla="*/ 39 h 198"/>
                      <a:gd name="T52" fmla="*/ 0 w 415"/>
                      <a:gd name="T53" fmla="*/ 48 h 198"/>
                      <a:gd name="T54" fmla="*/ 0 w 415"/>
                      <a:gd name="T55" fmla="*/ 48 h 198"/>
                      <a:gd name="T56" fmla="*/ 0 w 415"/>
                      <a:gd name="T57" fmla="*/ 53 h 198"/>
                      <a:gd name="T58" fmla="*/ 5 w 415"/>
                      <a:gd name="T59" fmla="*/ 66 h 198"/>
                      <a:gd name="T60" fmla="*/ 14 w 415"/>
                      <a:gd name="T61" fmla="*/ 79 h 198"/>
                      <a:gd name="T62" fmla="*/ 31 w 415"/>
                      <a:gd name="T63" fmla="*/ 101 h 198"/>
                      <a:gd name="T64" fmla="*/ 31 w 415"/>
                      <a:gd name="T65" fmla="*/ 101 h 198"/>
                      <a:gd name="T66" fmla="*/ 44 w 415"/>
                      <a:gd name="T67" fmla="*/ 110 h 198"/>
                      <a:gd name="T68" fmla="*/ 49 w 415"/>
                      <a:gd name="T69" fmla="*/ 119 h 198"/>
                      <a:gd name="T70" fmla="*/ 53 w 415"/>
                      <a:gd name="T71" fmla="*/ 128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415" h="198">
                        <a:moveTo>
                          <a:pt x="357" y="198"/>
                        </a:moveTo>
                        <a:lnTo>
                          <a:pt x="357" y="198"/>
                        </a:lnTo>
                        <a:lnTo>
                          <a:pt x="375" y="185"/>
                        </a:lnTo>
                        <a:lnTo>
                          <a:pt x="393" y="167"/>
                        </a:lnTo>
                        <a:lnTo>
                          <a:pt x="406" y="145"/>
                        </a:lnTo>
                        <a:lnTo>
                          <a:pt x="415" y="123"/>
                        </a:lnTo>
                        <a:lnTo>
                          <a:pt x="415" y="110"/>
                        </a:lnTo>
                        <a:lnTo>
                          <a:pt x="410" y="97"/>
                        </a:lnTo>
                        <a:lnTo>
                          <a:pt x="406" y="79"/>
                        </a:lnTo>
                        <a:lnTo>
                          <a:pt x="393" y="66"/>
                        </a:lnTo>
                        <a:lnTo>
                          <a:pt x="379" y="53"/>
                        </a:lnTo>
                        <a:lnTo>
                          <a:pt x="357" y="39"/>
                        </a:lnTo>
                        <a:lnTo>
                          <a:pt x="357" y="39"/>
                        </a:lnTo>
                        <a:lnTo>
                          <a:pt x="344" y="31"/>
                        </a:lnTo>
                        <a:lnTo>
                          <a:pt x="305" y="17"/>
                        </a:lnTo>
                        <a:lnTo>
                          <a:pt x="274" y="9"/>
                        </a:lnTo>
                        <a:lnTo>
                          <a:pt x="230" y="4"/>
                        </a:lnTo>
                        <a:lnTo>
                          <a:pt x="177" y="0"/>
                        </a:lnTo>
                        <a:lnTo>
                          <a:pt x="111" y="0"/>
                        </a:lnTo>
                        <a:lnTo>
                          <a:pt x="111" y="0"/>
                        </a:lnTo>
                        <a:lnTo>
                          <a:pt x="93" y="0"/>
                        </a:lnTo>
                        <a:lnTo>
                          <a:pt x="53" y="4"/>
                        </a:lnTo>
                        <a:lnTo>
                          <a:pt x="31" y="9"/>
                        </a:lnTo>
                        <a:lnTo>
                          <a:pt x="18" y="17"/>
                        </a:lnTo>
                        <a:lnTo>
                          <a:pt x="5" y="31"/>
                        </a:lnTo>
                        <a:lnTo>
                          <a:pt x="0" y="39"/>
                        </a:lnTo>
                        <a:lnTo>
                          <a:pt x="0" y="48"/>
                        </a:lnTo>
                        <a:lnTo>
                          <a:pt x="0" y="48"/>
                        </a:lnTo>
                        <a:lnTo>
                          <a:pt x="0" y="53"/>
                        </a:lnTo>
                        <a:lnTo>
                          <a:pt x="5" y="66"/>
                        </a:lnTo>
                        <a:lnTo>
                          <a:pt x="14" y="79"/>
                        </a:lnTo>
                        <a:lnTo>
                          <a:pt x="31" y="101"/>
                        </a:lnTo>
                        <a:lnTo>
                          <a:pt x="31" y="101"/>
                        </a:lnTo>
                        <a:lnTo>
                          <a:pt x="44" y="110"/>
                        </a:lnTo>
                        <a:lnTo>
                          <a:pt x="49" y="119"/>
                        </a:lnTo>
                        <a:lnTo>
                          <a:pt x="53" y="128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0" name="Freeform 7"/>
                  <p:cNvSpPr>
                    <a:spLocks/>
                  </p:cNvSpPr>
                  <p:nvPr/>
                </p:nvSpPr>
                <p:spPr bwMode="auto">
                  <a:xfrm>
                    <a:off x="5921375" y="3897313"/>
                    <a:ext cx="657225" cy="369888"/>
                  </a:xfrm>
                  <a:custGeom>
                    <a:avLst/>
                    <a:gdLst>
                      <a:gd name="T0" fmla="*/ 348 w 414"/>
                      <a:gd name="T1" fmla="*/ 233 h 233"/>
                      <a:gd name="T2" fmla="*/ 348 w 414"/>
                      <a:gd name="T3" fmla="*/ 233 h 233"/>
                      <a:gd name="T4" fmla="*/ 370 w 414"/>
                      <a:gd name="T5" fmla="*/ 216 h 233"/>
                      <a:gd name="T6" fmla="*/ 387 w 414"/>
                      <a:gd name="T7" fmla="*/ 198 h 233"/>
                      <a:gd name="T8" fmla="*/ 405 w 414"/>
                      <a:gd name="T9" fmla="*/ 176 h 233"/>
                      <a:gd name="T10" fmla="*/ 409 w 414"/>
                      <a:gd name="T11" fmla="*/ 163 h 233"/>
                      <a:gd name="T12" fmla="*/ 414 w 414"/>
                      <a:gd name="T13" fmla="*/ 149 h 233"/>
                      <a:gd name="T14" fmla="*/ 409 w 414"/>
                      <a:gd name="T15" fmla="*/ 136 h 233"/>
                      <a:gd name="T16" fmla="*/ 405 w 414"/>
                      <a:gd name="T17" fmla="*/ 119 h 233"/>
                      <a:gd name="T18" fmla="*/ 396 w 414"/>
                      <a:gd name="T19" fmla="*/ 105 h 233"/>
                      <a:gd name="T20" fmla="*/ 379 w 414"/>
                      <a:gd name="T21" fmla="*/ 88 h 233"/>
                      <a:gd name="T22" fmla="*/ 357 w 414"/>
                      <a:gd name="T23" fmla="*/ 70 h 233"/>
                      <a:gd name="T24" fmla="*/ 330 w 414"/>
                      <a:gd name="T25" fmla="*/ 52 h 233"/>
                      <a:gd name="T26" fmla="*/ 330 w 414"/>
                      <a:gd name="T27" fmla="*/ 52 h 233"/>
                      <a:gd name="T28" fmla="*/ 277 w 414"/>
                      <a:gd name="T29" fmla="*/ 26 h 233"/>
                      <a:gd name="T30" fmla="*/ 233 w 414"/>
                      <a:gd name="T31" fmla="*/ 13 h 233"/>
                      <a:gd name="T32" fmla="*/ 216 w 414"/>
                      <a:gd name="T33" fmla="*/ 4 h 233"/>
                      <a:gd name="T34" fmla="*/ 198 w 414"/>
                      <a:gd name="T35" fmla="*/ 4 h 233"/>
                      <a:gd name="T36" fmla="*/ 198 w 414"/>
                      <a:gd name="T37" fmla="*/ 4 h 233"/>
                      <a:gd name="T38" fmla="*/ 141 w 414"/>
                      <a:gd name="T39" fmla="*/ 0 h 233"/>
                      <a:gd name="T40" fmla="*/ 88 w 414"/>
                      <a:gd name="T41" fmla="*/ 0 h 233"/>
                      <a:gd name="T42" fmla="*/ 57 w 414"/>
                      <a:gd name="T43" fmla="*/ 4 h 233"/>
                      <a:gd name="T44" fmla="*/ 26 w 414"/>
                      <a:gd name="T45" fmla="*/ 8 h 233"/>
                      <a:gd name="T46" fmla="*/ 26 w 414"/>
                      <a:gd name="T47" fmla="*/ 8 h 233"/>
                      <a:gd name="T48" fmla="*/ 17 w 414"/>
                      <a:gd name="T49" fmla="*/ 17 h 233"/>
                      <a:gd name="T50" fmla="*/ 8 w 414"/>
                      <a:gd name="T51" fmla="*/ 26 h 233"/>
                      <a:gd name="T52" fmla="*/ 4 w 414"/>
                      <a:gd name="T53" fmla="*/ 39 h 233"/>
                      <a:gd name="T54" fmla="*/ 0 w 414"/>
                      <a:gd name="T55" fmla="*/ 52 h 233"/>
                      <a:gd name="T56" fmla="*/ 0 w 414"/>
                      <a:gd name="T57" fmla="*/ 70 h 233"/>
                      <a:gd name="T58" fmla="*/ 13 w 414"/>
                      <a:gd name="T59" fmla="*/ 88 h 233"/>
                      <a:gd name="T60" fmla="*/ 35 w 414"/>
                      <a:gd name="T61" fmla="*/ 105 h 2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414" h="233">
                        <a:moveTo>
                          <a:pt x="348" y="233"/>
                        </a:moveTo>
                        <a:lnTo>
                          <a:pt x="348" y="233"/>
                        </a:lnTo>
                        <a:lnTo>
                          <a:pt x="370" y="216"/>
                        </a:lnTo>
                        <a:lnTo>
                          <a:pt x="387" y="198"/>
                        </a:lnTo>
                        <a:lnTo>
                          <a:pt x="405" y="176"/>
                        </a:lnTo>
                        <a:lnTo>
                          <a:pt x="409" y="163"/>
                        </a:lnTo>
                        <a:lnTo>
                          <a:pt x="414" y="149"/>
                        </a:lnTo>
                        <a:lnTo>
                          <a:pt x="409" y="136"/>
                        </a:lnTo>
                        <a:lnTo>
                          <a:pt x="405" y="119"/>
                        </a:lnTo>
                        <a:lnTo>
                          <a:pt x="396" y="105"/>
                        </a:lnTo>
                        <a:lnTo>
                          <a:pt x="379" y="88"/>
                        </a:lnTo>
                        <a:lnTo>
                          <a:pt x="357" y="70"/>
                        </a:lnTo>
                        <a:lnTo>
                          <a:pt x="330" y="52"/>
                        </a:lnTo>
                        <a:lnTo>
                          <a:pt x="330" y="52"/>
                        </a:lnTo>
                        <a:lnTo>
                          <a:pt x="277" y="26"/>
                        </a:lnTo>
                        <a:lnTo>
                          <a:pt x="233" y="13"/>
                        </a:lnTo>
                        <a:lnTo>
                          <a:pt x="216" y="4"/>
                        </a:lnTo>
                        <a:lnTo>
                          <a:pt x="198" y="4"/>
                        </a:lnTo>
                        <a:lnTo>
                          <a:pt x="198" y="4"/>
                        </a:lnTo>
                        <a:lnTo>
                          <a:pt x="141" y="0"/>
                        </a:lnTo>
                        <a:lnTo>
                          <a:pt x="88" y="0"/>
                        </a:lnTo>
                        <a:lnTo>
                          <a:pt x="57" y="4"/>
                        </a:lnTo>
                        <a:lnTo>
                          <a:pt x="26" y="8"/>
                        </a:lnTo>
                        <a:lnTo>
                          <a:pt x="26" y="8"/>
                        </a:lnTo>
                        <a:lnTo>
                          <a:pt x="17" y="17"/>
                        </a:lnTo>
                        <a:lnTo>
                          <a:pt x="8" y="26"/>
                        </a:lnTo>
                        <a:lnTo>
                          <a:pt x="4" y="39"/>
                        </a:lnTo>
                        <a:lnTo>
                          <a:pt x="0" y="52"/>
                        </a:lnTo>
                        <a:lnTo>
                          <a:pt x="0" y="70"/>
                        </a:lnTo>
                        <a:lnTo>
                          <a:pt x="13" y="88"/>
                        </a:lnTo>
                        <a:lnTo>
                          <a:pt x="35" y="10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1" name="Freeform 8"/>
                  <p:cNvSpPr>
                    <a:spLocks/>
                  </p:cNvSpPr>
                  <p:nvPr/>
                </p:nvSpPr>
                <p:spPr bwMode="auto">
                  <a:xfrm>
                    <a:off x="5822950" y="4071938"/>
                    <a:ext cx="665163" cy="454025"/>
                  </a:xfrm>
                  <a:custGeom>
                    <a:avLst/>
                    <a:gdLst>
                      <a:gd name="T0" fmla="*/ 0 w 419"/>
                      <a:gd name="T1" fmla="*/ 255 h 286"/>
                      <a:gd name="T2" fmla="*/ 0 w 419"/>
                      <a:gd name="T3" fmla="*/ 255 h 286"/>
                      <a:gd name="T4" fmla="*/ 22 w 419"/>
                      <a:gd name="T5" fmla="*/ 264 h 286"/>
                      <a:gd name="T6" fmla="*/ 79 w 419"/>
                      <a:gd name="T7" fmla="*/ 277 h 286"/>
                      <a:gd name="T8" fmla="*/ 123 w 419"/>
                      <a:gd name="T9" fmla="*/ 286 h 286"/>
                      <a:gd name="T10" fmla="*/ 172 w 419"/>
                      <a:gd name="T11" fmla="*/ 286 h 286"/>
                      <a:gd name="T12" fmla="*/ 225 w 419"/>
                      <a:gd name="T13" fmla="*/ 282 h 286"/>
                      <a:gd name="T14" fmla="*/ 286 w 419"/>
                      <a:gd name="T15" fmla="*/ 273 h 286"/>
                      <a:gd name="T16" fmla="*/ 286 w 419"/>
                      <a:gd name="T17" fmla="*/ 273 h 286"/>
                      <a:gd name="T18" fmla="*/ 326 w 419"/>
                      <a:gd name="T19" fmla="*/ 255 h 286"/>
                      <a:gd name="T20" fmla="*/ 361 w 419"/>
                      <a:gd name="T21" fmla="*/ 233 h 286"/>
                      <a:gd name="T22" fmla="*/ 392 w 419"/>
                      <a:gd name="T23" fmla="*/ 207 h 286"/>
                      <a:gd name="T24" fmla="*/ 405 w 419"/>
                      <a:gd name="T25" fmla="*/ 189 h 286"/>
                      <a:gd name="T26" fmla="*/ 414 w 419"/>
                      <a:gd name="T27" fmla="*/ 172 h 286"/>
                      <a:gd name="T28" fmla="*/ 419 w 419"/>
                      <a:gd name="T29" fmla="*/ 154 h 286"/>
                      <a:gd name="T30" fmla="*/ 414 w 419"/>
                      <a:gd name="T31" fmla="*/ 136 h 286"/>
                      <a:gd name="T32" fmla="*/ 405 w 419"/>
                      <a:gd name="T33" fmla="*/ 119 h 286"/>
                      <a:gd name="T34" fmla="*/ 388 w 419"/>
                      <a:gd name="T35" fmla="*/ 97 h 286"/>
                      <a:gd name="T36" fmla="*/ 361 w 419"/>
                      <a:gd name="T37" fmla="*/ 79 h 286"/>
                      <a:gd name="T38" fmla="*/ 322 w 419"/>
                      <a:gd name="T39" fmla="*/ 61 h 286"/>
                      <a:gd name="T40" fmla="*/ 322 w 419"/>
                      <a:gd name="T41" fmla="*/ 61 h 286"/>
                      <a:gd name="T42" fmla="*/ 255 w 419"/>
                      <a:gd name="T43" fmla="*/ 39 h 286"/>
                      <a:gd name="T44" fmla="*/ 255 w 419"/>
                      <a:gd name="T45" fmla="*/ 39 h 286"/>
                      <a:gd name="T46" fmla="*/ 185 w 419"/>
                      <a:gd name="T47" fmla="*/ 13 h 286"/>
                      <a:gd name="T48" fmla="*/ 185 w 419"/>
                      <a:gd name="T49" fmla="*/ 13 h 286"/>
                      <a:gd name="T50" fmla="*/ 172 w 419"/>
                      <a:gd name="T51" fmla="*/ 9 h 286"/>
                      <a:gd name="T52" fmla="*/ 136 w 419"/>
                      <a:gd name="T53" fmla="*/ 0 h 286"/>
                      <a:gd name="T54" fmla="*/ 119 w 419"/>
                      <a:gd name="T55" fmla="*/ 0 h 286"/>
                      <a:gd name="T56" fmla="*/ 101 w 419"/>
                      <a:gd name="T57" fmla="*/ 0 h 286"/>
                      <a:gd name="T58" fmla="*/ 88 w 419"/>
                      <a:gd name="T59" fmla="*/ 4 h 286"/>
                      <a:gd name="T60" fmla="*/ 79 w 419"/>
                      <a:gd name="T61" fmla="*/ 13 h 286"/>
                      <a:gd name="T62" fmla="*/ 79 w 419"/>
                      <a:gd name="T63" fmla="*/ 13 h 286"/>
                      <a:gd name="T64" fmla="*/ 75 w 419"/>
                      <a:gd name="T65" fmla="*/ 22 h 286"/>
                      <a:gd name="T66" fmla="*/ 66 w 419"/>
                      <a:gd name="T67" fmla="*/ 53 h 286"/>
                      <a:gd name="T68" fmla="*/ 66 w 419"/>
                      <a:gd name="T69" fmla="*/ 70 h 286"/>
                      <a:gd name="T70" fmla="*/ 70 w 419"/>
                      <a:gd name="T71" fmla="*/ 88 h 286"/>
                      <a:gd name="T72" fmla="*/ 84 w 419"/>
                      <a:gd name="T73" fmla="*/ 106 h 286"/>
                      <a:gd name="T74" fmla="*/ 101 w 419"/>
                      <a:gd name="T75" fmla="*/ 123 h 286"/>
                      <a:gd name="T76" fmla="*/ 101 w 419"/>
                      <a:gd name="T77" fmla="*/ 123 h 286"/>
                      <a:gd name="T78" fmla="*/ 128 w 419"/>
                      <a:gd name="T79" fmla="*/ 136 h 286"/>
                      <a:gd name="T80" fmla="*/ 145 w 419"/>
                      <a:gd name="T81" fmla="*/ 150 h 286"/>
                      <a:gd name="T82" fmla="*/ 163 w 419"/>
                      <a:gd name="T83" fmla="*/ 163 h 286"/>
                      <a:gd name="T84" fmla="*/ 163 w 419"/>
                      <a:gd name="T85" fmla="*/ 163 h 286"/>
                      <a:gd name="T86" fmla="*/ 189 w 419"/>
                      <a:gd name="T87" fmla="*/ 211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19" h="286">
                        <a:moveTo>
                          <a:pt x="0" y="255"/>
                        </a:moveTo>
                        <a:lnTo>
                          <a:pt x="0" y="255"/>
                        </a:lnTo>
                        <a:lnTo>
                          <a:pt x="22" y="264"/>
                        </a:lnTo>
                        <a:lnTo>
                          <a:pt x="79" y="277"/>
                        </a:lnTo>
                        <a:lnTo>
                          <a:pt x="123" y="286"/>
                        </a:lnTo>
                        <a:lnTo>
                          <a:pt x="172" y="286"/>
                        </a:lnTo>
                        <a:lnTo>
                          <a:pt x="225" y="282"/>
                        </a:lnTo>
                        <a:lnTo>
                          <a:pt x="286" y="273"/>
                        </a:lnTo>
                        <a:lnTo>
                          <a:pt x="286" y="273"/>
                        </a:lnTo>
                        <a:lnTo>
                          <a:pt x="326" y="255"/>
                        </a:lnTo>
                        <a:lnTo>
                          <a:pt x="361" y="233"/>
                        </a:lnTo>
                        <a:lnTo>
                          <a:pt x="392" y="207"/>
                        </a:lnTo>
                        <a:lnTo>
                          <a:pt x="405" y="189"/>
                        </a:lnTo>
                        <a:lnTo>
                          <a:pt x="414" y="172"/>
                        </a:lnTo>
                        <a:lnTo>
                          <a:pt x="419" y="154"/>
                        </a:lnTo>
                        <a:lnTo>
                          <a:pt x="414" y="136"/>
                        </a:lnTo>
                        <a:lnTo>
                          <a:pt x="405" y="119"/>
                        </a:lnTo>
                        <a:lnTo>
                          <a:pt x="388" y="97"/>
                        </a:lnTo>
                        <a:lnTo>
                          <a:pt x="361" y="79"/>
                        </a:lnTo>
                        <a:lnTo>
                          <a:pt x="322" y="61"/>
                        </a:lnTo>
                        <a:lnTo>
                          <a:pt x="322" y="61"/>
                        </a:lnTo>
                        <a:lnTo>
                          <a:pt x="255" y="39"/>
                        </a:lnTo>
                        <a:lnTo>
                          <a:pt x="255" y="39"/>
                        </a:lnTo>
                        <a:lnTo>
                          <a:pt x="185" y="13"/>
                        </a:lnTo>
                        <a:lnTo>
                          <a:pt x="185" y="13"/>
                        </a:lnTo>
                        <a:lnTo>
                          <a:pt x="172" y="9"/>
                        </a:lnTo>
                        <a:lnTo>
                          <a:pt x="136" y="0"/>
                        </a:lnTo>
                        <a:lnTo>
                          <a:pt x="119" y="0"/>
                        </a:lnTo>
                        <a:lnTo>
                          <a:pt x="101" y="0"/>
                        </a:lnTo>
                        <a:lnTo>
                          <a:pt x="88" y="4"/>
                        </a:lnTo>
                        <a:lnTo>
                          <a:pt x="79" y="13"/>
                        </a:lnTo>
                        <a:lnTo>
                          <a:pt x="79" y="13"/>
                        </a:lnTo>
                        <a:lnTo>
                          <a:pt x="75" y="22"/>
                        </a:lnTo>
                        <a:lnTo>
                          <a:pt x="66" y="53"/>
                        </a:lnTo>
                        <a:lnTo>
                          <a:pt x="66" y="70"/>
                        </a:lnTo>
                        <a:lnTo>
                          <a:pt x="70" y="88"/>
                        </a:lnTo>
                        <a:lnTo>
                          <a:pt x="84" y="106"/>
                        </a:lnTo>
                        <a:lnTo>
                          <a:pt x="101" y="123"/>
                        </a:lnTo>
                        <a:lnTo>
                          <a:pt x="101" y="123"/>
                        </a:lnTo>
                        <a:lnTo>
                          <a:pt x="128" y="136"/>
                        </a:lnTo>
                        <a:lnTo>
                          <a:pt x="145" y="150"/>
                        </a:lnTo>
                        <a:lnTo>
                          <a:pt x="163" y="163"/>
                        </a:lnTo>
                        <a:lnTo>
                          <a:pt x="163" y="163"/>
                        </a:lnTo>
                        <a:lnTo>
                          <a:pt x="189" y="211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2" name="Freeform 9"/>
                  <p:cNvSpPr>
                    <a:spLocks/>
                  </p:cNvSpPr>
                  <p:nvPr/>
                </p:nvSpPr>
                <p:spPr bwMode="auto">
                  <a:xfrm>
                    <a:off x="6081713" y="4330701"/>
                    <a:ext cx="182563" cy="55563"/>
                  </a:xfrm>
                  <a:custGeom>
                    <a:avLst/>
                    <a:gdLst>
                      <a:gd name="T0" fmla="*/ 0 w 115"/>
                      <a:gd name="T1" fmla="*/ 0 h 35"/>
                      <a:gd name="T2" fmla="*/ 0 w 115"/>
                      <a:gd name="T3" fmla="*/ 0 h 35"/>
                      <a:gd name="T4" fmla="*/ 18 w 115"/>
                      <a:gd name="T5" fmla="*/ 0 h 35"/>
                      <a:gd name="T6" fmla="*/ 35 w 115"/>
                      <a:gd name="T7" fmla="*/ 0 h 35"/>
                      <a:gd name="T8" fmla="*/ 53 w 115"/>
                      <a:gd name="T9" fmla="*/ 9 h 35"/>
                      <a:gd name="T10" fmla="*/ 53 w 115"/>
                      <a:gd name="T11" fmla="*/ 9 h 35"/>
                      <a:gd name="T12" fmla="*/ 75 w 115"/>
                      <a:gd name="T13" fmla="*/ 22 h 35"/>
                      <a:gd name="T14" fmla="*/ 92 w 115"/>
                      <a:gd name="T15" fmla="*/ 31 h 35"/>
                      <a:gd name="T16" fmla="*/ 115 w 115"/>
                      <a:gd name="T17" fmla="*/ 3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5" h="3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35" y="0"/>
                        </a:lnTo>
                        <a:lnTo>
                          <a:pt x="53" y="9"/>
                        </a:lnTo>
                        <a:lnTo>
                          <a:pt x="53" y="9"/>
                        </a:lnTo>
                        <a:lnTo>
                          <a:pt x="75" y="22"/>
                        </a:lnTo>
                        <a:lnTo>
                          <a:pt x="92" y="31"/>
                        </a:lnTo>
                        <a:lnTo>
                          <a:pt x="115" y="3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3" name="Freeform 10"/>
                  <p:cNvSpPr>
                    <a:spLocks/>
                  </p:cNvSpPr>
                  <p:nvPr/>
                </p:nvSpPr>
                <p:spPr bwMode="auto">
                  <a:xfrm>
                    <a:off x="6151563" y="4330701"/>
                    <a:ext cx="63500" cy="6350"/>
                  </a:xfrm>
                  <a:custGeom>
                    <a:avLst/>
                    <a:gdLst>
                      <a:gd name="T0" fmla="*/ 0 w 40"/>
                      <a:gd name="T1" fmla="*/ 4 h 4"/>
                      <a:gd name="T2" fmla="*/ 0 w 40"/>
                      <a:gd name="T3" fmla="*/ 4 h 4"/>
                      <a:gd name="T4" fmla="*/ 13 w 40"/>
                      <a:gd name="T5" fmla="*/ 0 h 4"/>
                      <a:gd name="T6" fmla="*/ 26 w 40"/>
                      <a:gd name="T7" fmla="*/ 0 h 4"/>
                      <a:gd name="T8" fmla="*/ 40 w 40"/>
                      <a:gd name="T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13" y="0"/>
                        </a:lnTo>
                        <a:lnTo>
                          <a:pt x="26" y="0"/>
                        </a:lnTo>
                        <a:lnTo>
                          <a:pt x="40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4" name="Freeform 11"/>
                  <p:cNvSpPr>
                    <a:spLocks/>
                  </p:cNvSpPr>
                  <p:nvPr/>
                </p:nvSpPr>
                <p:spPr bwMode="auto">
                  <a:xfrm>
                    <a:off x="5934075" y="4071938"/>
                    <a:ext cx="139700" cy="104775"/>
                  </a:xfrm>
                  <a:custGeom>
                    <a:avLst/>
                    <a:gdLst>
                      <a:gd name="T0" fmla="*/ 0 w 88"/>
                      <a:gd name="T1" fmla="*/ 35 h 66"/>
                      <a:gd name="T2" fmla="*/ 0 w 88"/>
                      <a:gd name="T3" fmla="*/ 35 h 66"/>
                      <a:gd name="T4" fmla="*/ 5 w 88"/>
                      <a:gd name="T5" fmla="*/ 39 h 66"/>
                      <a:gd name="T6" fmla="*/ 14 w 88"/>
                      <a:gd name="T7" fmla="*/ 48 h 66"/>
                      <a:gd name="T8" fmla="*/ 31 w 88"/>
                      <a:gd name="T9" fmla="*/ 61 h 66"/>
                      <a:gd name="T10" fmla="*/ 44 w 88"/>
                      <a:gd name="T11" fmla="*/ 66 h 66"/>
                      <a:gd name="T12" fmla="*/ 62 w 88"/>
                      <a:gd name="T13" fmla="*/ 66 h 66"/>
                      <a:gd name="T14" fmla="*/ 62 w 88"/>
                      <a:gd name="T15" fmla="*/ 66 h 66"/>
                      <a:gd name="T16" fmla="*/ 75 w 88"/>
                      <a:gd name="T17" fmla="*/ 61 h 66"/>
                      <a:gd name="T18" fmla="*/ 84 w 88"/>
                      <a:gd name="T19" fmla="*/ 53 h 66"/>
                      <a:gd name="T20" fmla="*/ 88 w 88"/>
                      <a:gd name="T21" fmla="*/ 44 h 66"/>
                      <a:gd name="T22" fmla="*/ 88 w 88"/>
                      <a:gd name="T23" fmla="*/ 35 h 66"/>
                      <a:gd name="T24" fmla="*/ 88 w 88"/>
                      <a:gd name="T25" fmla="*/ 35 h 66"/>
                      <a:gd name="T26" fmla="*/ 71 w 88"/>
                      <a:gd name="T27" fmla="*/ 17 h 66"/>
                      <a:gd name="T28" fmla="*/ 53 w 88"/>
                      <a:gd name="T29" fmla="*/ 4 h 66"/>
                      <a:gd name="T30" fmla="*/ 31 w 88"/>
                      <a:gd name="T31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8" h="66">
                        <a:moveTo>
                          <a:pt x="0" y="35"/>
                        </a:moveTo>
                        <a:lnTo>
                          <a:pt x="0" y="35"/>
                        </a:lnTo>
                        <a:lnTo>
                          <a:pt x="5" y="39"/>
                        </a:lnTo>
                        <a:lnTo>
                          <a:pt x="14" y="48"/>
                        </a:lnTo>
                        <a:lnTo>
                          <a:pt x="31" y="61"/>
                        </a:lnTo>
                        <a:lnTo>
                          <a:pt x="44" y="66"/>
                        </a:lnTo>
                        <a:lnTo>
                          <a:pt x="62" y="66"/>
                        </a:lnTo>
                        <a:lnTo>
                          <a:pt x="62" y="66"/>
                        </a:lnTo>
                        <a:lnTo>
                          <a:pt x="75" y="61"/>
                        </a:lnTo>
                        <a:lnTo>
                          <a:pt x="84" y="53"/>
                        </a:lnTo>
                        <a:lnTo>
                          <a:pt x="88" y="44"/>
                        </a:lnTo>
                        <a:lnTo>
                          <a:pt x="88" y="35"/>
                        </a:lnTo>
                        <a:lnTo>
                          <a:pt x="88" y="35"/>
                        </a:lnTo>
                        <a:lnTo>
                          <a:pt x="71" y="17"/>
                        </a:lnTo>
                        <a:lnTo>
                          <a:pt x="53" y="4"/>
                        </a:lnTo>
                        <a:lnTo>
                          <a:pt x="31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5" name="Freeform 12"/>
                  <p:cNvSpPr>
                    <a:spLocks/>
                  </p:cNvSpPr>
                  <p:nvPr/>
                </p:nvSpPr>
                <p:spPr bwMode="auto">
                  <a:xfrm>
                    <a:off x="5934075" y="3897313"/>
                    <a:ext cx="153988" cy="96838"/>
                  </a:xfrm>
                  <a:custGeom>
                    <a:avLst/>
                    <a:gdLst>
                      <a:gd name="T0" fmla="*/ 0 w 97"/>
                      <a:gd name="T1" fmla="*/ 30 h 61"/>
                      <a:gd name="T2" fmla="*/ 0 w 97"/>
                      <a:gd name="T3" fmla="*/ 30 h 61"/>
                      <a:gd name="T4" fmla="*/ 5 w 97"/>
                      <a:gd name="T5" fmla="*/ 39 h 61"/>
                      <a:gd name="T6" fmla="*/ 14 w 97"/>
                      <a:gd name="T7" fmla="*/ 52 h 61"/>
                      <a:gd name="T8" fmla="*/ 22 w 97"/>
                      <a:gd name="T9" fmla="*/ 61 h 61"/>
                      <a:gd name="T10" fmla="*/ 36 w 97"/>
                      <a:gd name="T11" fmla="*/ 61 h 61"/>
                      <a:gd name="T12" fmla="*/ 49 w 97"/>
                      <a:gd name="T13" fmla="*/ 61 h 61"/>
                      <a:gd name="T14" fmla="*/ 71 w 97"/>
                      <a:gd name="T15" fmla="*/ 57 h 61"/>
                      <a:gd name="T16" fmla="*/ 71 w 97"/>
                      <a:gd name="T17" fmla="*/ 57 h 61"/>
                      <a:gd name="T18" fmla="*/ 80 w 97"/>
                      <a:gd name="T19" fmla="*/ 39 h 61"/>
                      <a:gd name="T20" fmla="*/ 93 w 97"/>
                      <a:gd name="T21" fmla="*/ 22 h 61"/>
                      <a:gd name="T22" fmla="*/ 97 w 97"/>
                      <a:gd name="T23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7" h="61">
                        <a:moveTo>
                          <a:pt x="0" y="30"/>
                        </a:moveTo>
                        <a:lnTo>
                          <a:pt x="0" y="30"/>
                        </a:lnTo>
                        <a:lnTo>
                          <a:pt x="5" y="39"/>
                        </a:lnTo>
                        <a:lnTo>
                          <a:pt x="14" y="52"/>
                        </a:lnTo>
                        <a:lnTo>
                          <a:pt x="22" y="61"/>
                        </a:lnTo>
                        <a:lnTo>
                          <a:pt x="36" y="61"/>
                        </a:lnTo>
                        <a:lnTo>
                          <a:pt x="49" y="61"/>
                        </a:lnTo>
                        <a:lnTo>
                          <a:pt x="71" y="57"/>
                        </a:lnTo>
                        <a:lnTo>
                          <a:pt x="71" y="57"/>
                        </a:lnTo>
                        <a:lnTo>
                          <a:pt x="80" y="39"/>
                        </a:lnTo>
                        <a:lnTo>
                          <a:pt x="93" y="22"/>
                        </a:lnTo>
                        <a:lnTo>
                          <a:pt x="97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6" name="Freeform 13"/>
                  <p:cNvSpPr>
                    <a:spLocks/>
                  </p:cNvSpPr>
                  <p:nvPr/>
                </p:nvSpPr>
                <p:spPr bwMode="auto">
                  <a:xfrm>
                    <a:off x="5976938" y="3694113"/>
                    <a:ext cx="139700" cy="96838"/>
                  </a:xfrm>
                  <a:custGeom>
                    <a:avLst/>
                    <a:gdLst>
                      <a:gd name="T0" fmla="*/ 0 w 88"/>
                      <a:gd name="T1" fmla="*/ 13 h 61"/>
                      <a:gd name="T2" fmla="*/ 0 w 88"/>
                      <a:gd name="T3" fmla="*/ 13 h 61"/>
                      <a:gd name="T4" fmla="*/ 4 w 88"/>
                      <a:gd name="T5" fmla="*/ 22 h 61"/>
                      <a:gd name="T6" fmla="*/ 17 w 88"/>
                      <a:gd name="T7" fmla="*/ 48 h 61"/>
                      <a:gd name="T8" fmla="*/ 26 w 88"/>
                      <a:gd name="T9" fmla="*/ 57 h 61"/>
                      <a:gd name="T10" fmla="*/ 39 w 88"/>
                      <a:gd name="T11" fmla="*/ 61 h 61"/>
                      <a:gd name="T12" fmla="*/ 53 w 88"/>
                      <a:gd name="T13" fmla="*/ 61 h 61"/>
                      <a:gd name="T14" fmla="*/ 70 w 88"/>
                      <a:gd name="T15" fmla="*/ 48 h 61"/>
                      <a:gd name="T16" fmla="*/ 70 w 88"/>
                      <a:gd name="T17" fmla="*/ 48 h 61"/>
                      <a:gd name="T18" fmla="*/ 75 w 88"/>
                      <a:gd name="T19" fmla="*/ 48 h 61"/>
                      <a:gd name="T20" fmla="*/ 79 w 88"/>
                      <a:gd name="T21" fmla="*/ 44 h 61"/>
                      <a:gd name="T22" fmla="*/ 84 w 88"/>
                      <a:gd name="T23" fmla="*/ 26 h 61"/>
                      <a:gd name="T24" fmla="*/ 88 w 88"/>
                      <a:gd name="T25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8" h="61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4" y="22"/>
                        </a:lnTo>
                        <a:lnTo>
                          <a:pt x="17" y="48"/>
                        </a:lnTo>
                        <a:lnTo>
                          <a:pt x="26" y="57"/>
                        </a:lnTo>
                        <a:lnTo>
                          <a:pt x="39" y="61"/>
                        </a:lnTo>
                        <a:lnTo>
                          <a:pt x="53" y="61"/>
                        </a:lnTo>
                        <a:lnTo>
                          <a:pt x="70" y="48"/>
                        </a:lnTo>
                        <a:lnTo>
                          <a:pt x="70" y="48"/>
                        </a:lnTo>
                        <a:lnTo>
                          <a:pt x="75" y="48"/>
                        </a:lnTo>
                        <a:lnTo>
                          <a:pt x="79" y="44"/>
                        </a:lnTo>
                        <a:lnTo>
                          <a:pt x="84" y="26"/>
                        </a:lnTo>
                        <a:lnTo>
                          <a:pt x="88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7" name="Freeform 14"/>
                  <p:cNvSpPr>
                    <a:spLocks/>
                  </p:cNvSpPr>
                  <p:nvPr/>
                </p:nvSpPr>
                <p:spPr bwMode="auto">
                  <a:xfrm>
                    <a:off x="6067425" y="3519488"/>
                    <a:ext cx="420688" cy="174625"/>
                  </a:xfrm>
                  <a:custGeom>
                    <a:avLst/>
                    <a:gdLst>
                      <a:gd name="T0" fmla="*/ 265 w 265"/>
                      <a:gd name="T1" fmla="*/ 4 h 110"/>
                      <a:gd name="T2" fmla="*/ 265 w 265"/>
                      <a:gd name="T3" fmla="*/ 4 h 110"/>
                      <a:gd name="T4" fmla="*/ 229 w 265"/>
                      <a:gd name="T5" fmla="*/ 0 h 110"/>
                      <a:gd name="T6" fmla="*/ 154 w 265"/>
                      <a:gd name="T7" fmla="*/ 0 h 110"/>
                      <a:gd name="T8" fmla="*/ 110 w 265"/>
                      <a:gd name="T9" fmla="*/ 0 h 110"/>
                      <a:gd name="T10" fmla="*/ 71 w 265"/>
                      <a:gd name="T11" fmla="*/ 4 h 110"/>
                      <a:gd name="T12" fmla="*/ 31 w 265"/>
                      <a:gd name="T13" fmla="*/ 17 h 110"/>
                      <a:gd name="T14" fmla="*/ 18 w 265"/>
                      <a:gd name="T15" fmla="*/ 26 h 110"/>
                      <a:gd name="T16" fmla="*/ 4 w 265"/>
                      <a:gd name="T17" fmla="*/ 35 h 110"/>
                      <a:gd name="T18" fmla="*/ 4 w 265"/>
                      <a:gd name="T19" fmla="*/ 35 h 110"/>
                      <a:gd name="T20" fmla="*/ 0 w 265"/>
                      <a:gd name="T21" fmla="*/ 44 h 110"/>
                      <a:gd name="T22" fmla="*/ 0 w 265"/>
                      <a:gd name="T23" fmla="*/ 52 h 110"/>
                      <a:gd name="T24" fmla="*/ 0 w 265"/>
                      <a:gd name="T25" fmla="*/ 66 h 110"/>
                      <a:gd name="T26" fmla="*/ 4 w 265"/>
                      <a:gd name="T27" fmla="*/ 79 h 110"/>
                      <a:gd name="T28" fmla="*/ 13 w 265"/>
                      <a:gd name="T29" fmla="*/ 92 h 110"/>
                      <a:gd name="T30" fmla="*/ 31 w 265"/>
                      <a:gd name="T31" fmla="*/ 101 h 110"/>
                      <a:gd name="T32" fmla="*/ 53 w 265"/>
                      <a:gd name="T33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65" h="110">
                        <a:moveTo>
                          <a:pt x="265" y="4"/>
                        </a:moveTo>
                        <a:lnTo>
                          <a:pt x="265" y="4"/>
                        </a:lnTo>
                        <a:lnTo>
                          <a:pt x="229" y="0"/>
                        </a:lnTo>
                        <a:lnTo>
                          <a:pt x="154" y="0"/>
                        </a:lnTo>
                        <a:lnTo>
                          <a:pt x="110" y="0"/>
                        </a:lnTo>
                        <a:lnTo>
                          <a:pt x="71" y="4"/>
                        </a:lnTo>
                        <a:lnTo>
                          <a:pt x="31" y="17"/>
                        </a:lnTo>
                        <a:lnTo>
                          <a:pt x="18" y="26"/>
                        </a:lnTo>
                        <a:lnTo>
                          <a:pt x="4" y="35"/>
                        </a:lnTo>
                        <a:lnTo>
                          <a:pt x="4" y="35"/>
                        </a:lnTo>
                        <a:lnTo>
                          <a:pt x="0" y="44"/>
                        </a:lnTo>
                        <a:lnTo>
                          <a:pt x="0" y="52"/>
                        </a:lnTo>
                        <a:lnTo>
                          <a:pt x="0" y="66"/>
                        </a:lnTo>
                        <a:lnTo>
                          <a:pt x="4" y="79"/>
                        </a:lnTo>
                        <a:lnTo>
                          <a:pt x="13" y="92"/>
                        </a:lnTo>
                        <a:lnTo>
                          <a:pt x="31" y="101"/>
                        </a:lnTo>
                        <a:lnTo>
                          <a:pt x="53" y="11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8" name="Freeform 15"/>
                  <p:cNvSpPr>
                    <a:spLocks/>
                  </p:cNvSpPr>
                  <p:nvPr/>
                </p:nvSpPr>
                <p:spPr bwMode="auto">
                  <a:xfrm>
                    <a:off x="6073775" y="3567113"/>
                    <a:ext cx="119063" cy="112713"/>
                  </a:xfrm>
                  <a:custGeom>
                    <a:avLst/>
                    <a:gdLst>
                      <a:gd name="T0" fmla="*/ 0 w 75"/>
                      <a:gd name="T1" fmla="*/ 5 h 71"/>
                      <a:gd name="T2" fmla="*/ 0 w 75"/>
                      <a:gd name="T3" fmla="*/ 5 h 71"/>
                      <a:gd name="T4" fmla="*/ 5 w 75"/>
                      <a:gd name="T5" fmla="*/ 0 h 71"/>
                      <a:gd name="T6" fmla="*/ 27 w 75"/>
                      <a:gd name="T7" fmla="*/ 0 h 71"/>
                      <a:gd name="T8" fmla="*/ 49 w 75"/>
                      <a:gd name="T9" fmla="*/ 0 h 71"/>
                      <a:gd name="T10" fmla="*/ 58 w 75"/>
                      <a:gd name="T11" fmla="*/ 5 h 71"/>
                      <a:gd name="T12" fmla="*/ 71 w 75"/>
                      <a:gd name="T13" fmla="*/ 14 h 71"/>
                      <a:gd name="T14" fmla="*/ 71 w 75"/>
                      <a:gd name="T15" fmla="*/ 14 h 71"/>
                      <a:gd name="T16" fmla="*/ 71 w 75"/>
                      <a:gd name="T17" fmla="*/ 18 h 71"/>
                      <a:gd name="T18" fmla="*/ 75 w 75"/>
                      <a:gd name="T19" fmla="*/ 36 h 71"/>
                      <a:gd name="T20" fmla="*/ 71 w 75"/>
                      <a:gd name="T21" fmla="*/ 44 h 71"/>
                      <a:gd name="T22" fmla="*/ 62 w 75"/>
                      <a:gd name="T23" fmla="*/ 58 h 71"/>
                      <a:gd name="T24" fmla="*/ 49 w 75"/>
                      <a:gd name="T25" fmla="*/ 66 h 71"/>
                      <a:gd name="T26" fmla="*/ 27 w 75"/>
                      <a:gd name="T27" fmla="*/ 71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5" h="71">
                        <a:moveTo>
                          <a:pt x="0" y="5"/>
                        </a:moveTo>
                        <a:lnTo>
                          <a:pt x="0" y="5"/>
                        </a:lnTo>
                        <a:lnTo>
                          <a:pt x="5" y="0"/>
                        </a:lnTo>
                        <a:lnTo>
                          <a:pt x="27" y="0"/>
                        </a:lnTo>
                        <a:lnTo>
                          <a:pt x="49" y="0"/>
                        </a:lnTo>
                        <a:lnTo>
                          <a:pt x="58" y="5"/>
                        </a:lnTo>
                        <a:lnTo>
                          <a:pt x="71" y="14"/>
                        </a:lnTo>
                        <a:lnTo>
                          <a:pt x="71" y="14"/>
                        </a:lnTo>
                        <a:lnTo>
                          <a:pt x="71" y="18"/>
                        </a:lnTo>
                        <a:lnTo>
                          <a:pt x="75" y="36"/>
                        </a:lnTo>
                        <a:lnTo>
                          <a:pt x="71" y="44"/>
                        </a:lnTo>
                        <a:lnTo>
                          <a:pt x="62" y="58"/>
                        </a:lnTo>
                        <a:lnTo>
                          <a:pt x="49" y="66"/>
                        </a:lnTo>
                        <a:lnTo>
                          <a:pt x="27" y="71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79" name="Freeform 16"/>
                  <p:cNvSpPr>
                    <a:spLocks/>
                  </p:cNvSpPr>
                  <p:nvPr/>
                </p:nvSpPr>
                <p:spPr bwMode="auto">
                  <a:xfrm>
                    <a:off x="6249988" y="3455988"/>
                    <a:ext cx="111125" cy="63500"/>
                  </a:xfrm>
                  <a:custGeom>
                    <a:avLst/>
                    <a:gdLst>
                      <a:gd name="T0" fmla="*/ 0 w 70"/>
                      <a:gd name="T1" fmla="*/ 40 h 40"/>
                      <a:gd name="T2" fmla="*/ 0 w 70"/>
                      <a:gd name="T3" fmla="*/ 40 h 40"/>
                      <a:gd name="T4" fmla="*/ 22 w 70"/>
                      <a:gd name="T5" fmla="*/ 22 h 40"/>
                      <a:gd name="T6" fmla="*/ 44 w 70"/>
                      <a:gd name="T7" fmla="*/ 9 h 40"/>
                      <a:gd name="T8" fmla="*/ 70 w 70"/>
                      <a:gd name="T9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0" h="40">
                        <a:moveTo>
                          <a:pt x="0" y="40"/>
                        </a:moveTo>
                        <a:lnTo>
                          <a:pt x="0" y="40"/>
                        </a:lnTo>
                        <a:lnTo>
                          <a:pt x="22" y="22"/>
                        </a:lnTo>
                        <a:lnTo>
                          <a:pt x="44" y="9"/>
                        </a:lnTo>
                        <a:lnTo>
                          <a:pt x="70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0" name="Freeform 17"/>
                  <p:cNvSpPr>
                    <a:spLocks/>
                  </p:cNvSpPr>
                  <p:nvPr/>
                </p:nvSpPr>
                <p:spPr bwMode="auto">
                  <a:xfrm>
                    <a:off x="5745163" y="3994151"/>
                    <a:ext cx="119063" cy="706438"/>
                  </a:xfrm>
                  <a:custGeom>
                    <a:avLst/>
                    <a:gdLst>
                      <a:gd name="T0" fmla="*/ 49 w 75"/>
                      <a:gd name="T1" fmla="*/ 0 h 445"/>
                      <a:gd name="T2" fmla="*/ 49 w 75"/>
                      <a:gd name="T3" fmla="*/ 0 h 445"/>
                      <a:gd name="T4" fmla="*/ 53 w 75"/>
                      <a:gd name="T5" fmla="*/ 13 h 445"/>
                      <a:gd name="T6" fmla="*/ 66 w 75"/>
                      <a:gd name="T7" fmla="*/ 53 h 445"/>
                      <a:gd name="T8" fmla="*/ 71 w 75"/>
                      <a:gd name="T9" fmla="*/ 84 h 445"/>
                      <a:gd name="T10" fmla="*/ 75 w 75"/>
                      <a:gd name="T11" fmla="*/ 119 h 445"/>
                      <a:gd name="T12" fmla="*/ 71 w 75"/>
                      <a:gd name="T13" fmla="*/ 163 h 445"/>
                      <a:gd name="T14" fmla="*/ 62 w 75"/>
                      <a:gd name="T15" fmla="*/ 216 h 445"/>
                      <a:gd name="T16" fmla="*/ 62 w 75"/>
                      <a:gd name="T17" fmla="*/ 216 h 445"/>
                      <a:gd name="T18" fmla="*/ 49 w 75"/>
                      <a:gd name="T19" fmla="*/ 304 h 445"/>
                      <a:gd name="T20" fmla="*/ 31 w 75"/>
                      <a:gd name="T21" fmla="*/ 375 h 445"/>
                      <a:gd name="T22" fmla="*/ 22 w 75"/>
                      <a:gd name="T23" fmla="*/ 401 h 445"/>
                      <a:gd name="T24" fmla="*/ 14 w 75"/>
                      <a:gd name="T25" fmla="*/ 419 h 445"/>
                      <a:gd name="T26" fmla="*/ 14 w 75"/>
                      <a:gd name="T27" fmla="*/ 419 h 445"/>
                      <a:gd name="T28" fmla="*/ 9 w 75"/>
                      <a:gd name="T29" fmla="*/ 432 h 445"/>
                      <a:gd name="T30" fmla="*/ 0 w 75"/>
                      <a:gd name="T31" fmla="*/ 445 h 4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445">
                        <a:moveTo>
                          <a:pt x="49" y="0"/>
                        </a:moveTo>
                        <a:lnTo>
                          <a:pt x="49" y="0"/>
                        </a:lnTo>
                        <a:lnTo>
                          <a:pt x="53" y="13"/>
                        </a:lnTo>
                        <a:lnTo>
                          <a:pt x="66" y="53"/>
                        </a:lnTo>
                        <a:lnTo>
                          <a:pt x="71" y="84"/>
                        </a:lnTo>
                        <a:lnTo>
                          <a:pt x="75" y="119"/>
                        </a:lnTo>
                        <a:lnTo>
                          <a:pt x="71" y="163"/>
                        </a:lnTo>
                        <a:lnTo>
                          <a:pt x="62" y="216"/>
                        </a:lnTo>
                        <a:lnTo>
                          <a:pt x="62" y="216"/>
                        </a:lnTo>
                        <a:lnTo>
                          <a:pt x="49" y="304"/>
                        </a:lnTo>
                        <a:lnTo>
                          <a:pt x="31" y="375"/>
                        </a:lnTo>
                        <a:lnTo>
                          <a:pt x="22" y="401"/>
                        </a:lnTo>
                        <a:lnTo>
                          <a:pt x="14" y="419"/>
                        </a:lnTo>
                        <a:lnTo>
                          <a:pt x="14" y="419"/>
                        </a:lnTo>
                        <a:lnTo>
                          <a:pt x="9" y="432"/>
                        </a:lnTo>
                        <a:lnTo>
                          <a:pt x="0" y="44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1" name="Freeform 18"/>
                  <p:cNvSpPr>
                    <a:spLocks/>
                  </p:cNvSpPr>
                  <p:nvPr/>
                </p:nvSpPr>
                <p:spPr bwMode="auto">
                  <a:xfrm>
                    <a:off x="5003800" y="3917951"/>
                    <a:ext cx="769938" cy="1147763"/>
                  </a:xfrm>
                  <a:custGeom>
                    <a:avLst/>
                    <a:gdLst>
                      <a:gd name="T0" fmla="*/ 432 w 485"/>
                      <a:gd name="T1" fmla="*/ 463 h 723"/>
                      <a:gd name="T2" fmla="*/ 432 w 485"/>
                      <a:gd name="T3" fmla="*/ 463 h 723"/>
                      <a:gd name="T4" fmla="*/ 454 w 485"/>
                      <a:gd name="T5" fmla="*/ 480 h 723"/>
                      <a:gd name="T6" fmla="*/ 472 w 485"/>
                      <a:gd name="T7" fmla="*/ 498 h 723"/>
                      <a:gd name="T8" fmla="*/ 481 w 485"/>
                      <a:gd name="T9" fmla="*/ 507 h 723"/>
                      <a:gd name="T10" fmla="*/ 485 w 485"/>
                      <a:gd name="T11" fmla="*/ 515 h 723"/>
                      <a:gd name="T12" fmla="*/ 485 w 485"/>
                      <a:gd name="T13" fmla="*/ 515 h 723"/>
                      <a:gd name="T14" fmla="*/ 476 w 485"/>
                      <a:gd name="T15" fmla="*/ 542 h 723"/>
                      <a:gd name="T16" fmla="*/ 458 w 485"/>
                      <a:gd name="T17" fmla="*/ 608 h 723"/>
                      <a:gd name="T18" fmla="*/ 445 w 485"/>
                      <a:gd name="T19" fmla="*/ 643 h 723"/>
                      <a:gd name="T20" fmla="*/ 428 w 485"/>
                      <a:gd name="T21" fmla="*/ 679 h 723"/>
                      <a:gd name="T22" fmla="*/ 406 w 485"/>
                      <a:gd name="T23" fmla="*/ 701 h 723"/>
                      <a:gd name="T24" fmla="*/ 397 w 485"/>
                      <a:gd name="T25" fmla="*/ 709 h 723"/>
                      <a:gd name="T26" fmla="*/ 384 w 485"/>
                      <a:gd name="T27" fmla="*/ 718 h 723"/>
                      <a:gd name="T28" fmla="*/ 384 w 485"/>
                      <a:gd name="T29" fmla="*/ 718 h 723"/>
                      <a:gd name="T30" fmla="*/ 370 w 485"/>
                      <a:gd name="T31" fmla="*/ 723 h 723"/>
                      <a:gd name="T32" fmla="*/ 344 w 485"/>
                      <a:gd name="T33" fmla="*/ 723 h 723"/>
                      <a:gd name="T34" fmla="*/ 331 w 485"/>
                      <a:gd name="T35" fmla="*/ 723 h 723"/>
                      <a:gd name="T36" fmla="*/ 317 w 485"/>
                      <a:gd name="T37" fmla="*/ 714 h 723"/>
                      <a:gd name="T38" fmla="*/ 313 w 485"/>
                      <a:gd name="T39" fmla="*/ 696 h 723"/>
                      <a:gd name="T40" fmla="*/ 313 w 485"/>
                      <a:gd name="T41" fmla="*/ 674 h 723"/>
                      <a:gd name="T42" fmla="*/ 313 w 485"/>
                      <a:gd name="T43" fmla="*/ 674 h 723"/>
                      <a:gd name="T44" fmla="*/ 331 w 485"/>
                      <a:gd name="T45" fmla="*/ 612 h 723"/>
                      <a:gd name="T46" fmla="*/ 339 w 485"/>
                      <a:gd name="T47" fmla="*/ 560 h 723"/>
                      <a:gd name="T48" fmla="*/ 344 w 485"/>
                      <a:gd name="T49" fmla="*/ 520 h 723"/>
                      <a:gd name="T50" fmla="*/ 344 w 485"/>
                      <a:gd name="T51" fmla="*/ 520 h 723"/>
                      <a:gd name="T52" fmla="*/ 339 w 485"/>
                      <a:gd name="T53" fmla="*/ 471 h 723"/>
                      <a:gd name="T54" fmla="*/ 326 w 485"/>
                      <a:gd name="T55" fmla="*/ 436 h 723"/>
                      <a:gd name="T56" fmla="*/ 322 w 485"/>
                      <a:gd name="T57" fmla="*/ 419 h 723"/>
                      <a:gd name="T58" fmla="*/ 313 w 485"/>
                      <a:gd name="T59" fmla="*/ 410 h 723"/>
                      <a:gd name="T60" fmla="*/ 313 w 485"/>
                      <a:gd name="T61" fmla="*/ 410 h 723"/>
                      <a:gd name="T62" fmla="*/ 282 w 485"/>
                      <a:gd name="T63" fmla="*/ 348 h 723"/>
                      <a:gd name="T64" fmla="*/ 256 w 485"/>
                      <a:gd name="T65" fmla="*/ 295 h 723"/>
                      <a:gd name="T66" fmla="*/ 242 w 485"/>
                      <a:gd name="T67" fmla="*/ 251 h 723"/>
                      <a:gd name="T68" fmla="*/ 242 w 485"/>
                      <a:gd name="T69" fmla="*/ 251 h 723"/>
                      <a:gd name="T70" fmla="*/ 229 w 485"/>
                      <a:gd name="T71" fmla="*/ 172 h 723"/>
                      <a:gd name="T72" fmla="*/ 212 w 485"/>
                      <a:gd name="T73" fmla="*/ 114 h 723"/>
                      <a:gd name="T74" fmla="*/ 203 w 485"/>
                      <a:gd name="T75" fmla="*/ 92 h 723"/>
                      <a:gd name="T76" fmla="*/ 194 w 485"/>
                      <a:gd name="T77" fmla="*/ 79 h 723"/>
                      <a:gd name="T78" fmla="*/ 194 w 485"/>
                      <a:gd name="T79" fmla="*/ 79 h 723"/>
                      <a:gd name="T80" fmla="*/ 172 w 485"/>
                      <a:gd name="T81" fmla="*/ 66 h 723"/>
                      <a:gd name="T82" fmla="*/ 150 w 485"/>
                      <a:gd name="T83" fmla="*/ 48 h 723"/>
                      <a:gd name="T84" fmla="*/ 115 w 485"/>
                      <a:gd name="T85" fmla="*/ 35 h 723"/>
                      <a:gd name="T86" fmla="*/ 115 w 485"/>
                      <a:gd name="T87" fmla="*/ 35 h 723"/>
                      <a:gd name="T88" fmla="*/ 71 w 485"/>
                      <a:gd name="T89" fmla="*/ 17 h 723"/>
                      <a:gd name="T90" fmla="*/ 31 w 485"/>
                      <a:gd name="T91" fmla="*/ 4 h 723"/>
                      <a:gd name="T92" fmla="*/ 0 w 485"/>
                      <a:gd name="T93" fmla="*/ 0 h 7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485" h="723">
                        <a:moveTo>
                          <a:pt x="432" y="463"/>
                        </a:moveTo>
                        <a:lnTo>
                          <a:pt x="432" y="463"/>
                        </a:lnTo>
                        <a:lnTo>
                          <a:pt x="454" y="480"/>
                        </a:lnTo>
                        <a:lnTo>
                          <a:pt x="472" y="498"/>
                        </a:lnTo>
                        <a:lnTo>
                          <a:pt x="481" y="507"/>
                        </a:lnTo>
                        <a:lnTo>
                          <a:pt x="485" y="515"/>
                        </a:lnTo>
                        <a:lnTo>
                          <a:pt x="485" y="515"/>
                        </a:lnTo>
                        <a:lnTo>
                          <a:pt x="476" y="542"/>
                        </a:lnTo>
                        <a:lnTo>
                          <a:pt x="458" y="608"/>
                        </a:lnTo>
                        <a:lnTo>
                          <a:pt x="445" y="643"/>
                        </a:lnTo>
                        <a:lnTo>
                          <a:pt x="428" y="679"/>
                        </a:lnTo>
                        <a:lnTo>
                          <a:pt x="406" y="701"/>
                        </a:lnTo>
                        <a:lnTo>
                          <a:pt x="397" y="709"/>
                        </a:lnTo>
                        <a:lnTo>
                          <a:pt x="384" y="718"/>
                        </a:lnTo>
                        <a:lnTo>
                          <a:pt x="384" y="718"/>
                        </a:lnTo>
                        <a:lnTo>
                          <a:pt x="370" y="723"/>
                        </a:lnTo>
                        <a:lnTo>
                          <a:pt x="344" y="723"/>
                        </a:lnTo>
                        <a:lnTo>
                          <a:pt x="331" y="723"/>
                        </a:lnTo>
                        <a:lnTo>
                          <a:pt x="317" y="714"/>
                        </a:lnTo>
                        <a:lnTo>
                          <a:pt x="313" y="696"/>
                        </a:lnTo>
                        <a:lnTo>
                          <a:pt x="313" y="674"/>
                        </a:lnTo>
                        <a:lnTo>
                          <a:pt x="313" y="674"/>
                        </a:lnTo>
                        <a:lnTo>
                          <a:pt x="331" y="612"/>
                        </a:lnTo>
                        <a:lnTo>
                          <a:pt x="339" y="560"/>
                        </a:lnTo>
                        <a:lnTo>
                          <a:pt x="344" y="520"/>
                        </a:lnTo>
                        <a:lnTo>
                          <a:pt x="344" y="520"/>
                        </a:lnTo>
                        <a:lnTo>
                          <a:pt x="339" y="471"/>
                        </a:lnTo>
                        <a:lnTo>
                          <a:pt x="326" y="436"/>
                        </a:lnTo>
                        <a:lnTo>
                          <a:pt x="322" y="419"/>
                        </a:lnTo>
                        <a:lnTo>
                          <a:pt x="313" y="410"/>
                        </a:lnTo>
                        <a:lnTo>
                          <a:pt x="313" y="410"/>
                        </a:lnTo>
                        <a:lnTo>
                          <a:pt x="282" y="348"/>
                        </a:lnTo>
                        <a:lnTo>
                          <a:pt x="256" y="295"/>
                        </a:lnTo>
                        <a:lnTo>
                          <a:pt x="242" y="251"/>
                        </a:lnTo>
                        <a:lnTo>
                          <a:pt x="242" y="251"/>
                        </a:lnTo>
                        <a:lnTo>
                          <a:pt x="229" y="172"/>
                        </a:lnTo>
                        <a:lnTo>
                          <a:pt x="212" y="114"/>
                        </a:lnTo>
                        <a:lnTo>
                          <a:pt x="203" y="92"/>
                        </a:lnTo>
                        <a:lnTo>
                          <a:pt x="194" y="79"/>
                        </a:lnTo>
                        <a:lnTo>
                          <a:pt x="194" y="79"/>
                        </a:lnTo>
                        <a:lnTo>
                          <a:pt x="172" y="66"/>
                        </a:lnTo>
                        <a:lnTo>
                          <a:pt x="150" y="48"/>
                        </a:lnTo>
                        <a:lnTo>
                          <a:pt x="115" y="35"/>
                        </a:lnTo>
                        <a:lnTo>
                          <a:pt x="115" y="35"/>
                        </a:lnTo>
                        <a:lnTo>
                          <a:pt x="71" y="17"/>
                        </a:lnTo>
                        <a:lnTo>
                          <a:pt x="31" y="4"/>
                        </a:lnTo>
                        <a:lnTo>
                          <a:pt x="0" y="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2" name="Freeform 19"/>
                  <p:cNvSpPr>
                    <a:spLocks/>
                  </p:cNvSpPr>
                  <p:nvPr/>
                </p:nvSpPr>
                <p:spPr bwMode="auto">
                  <a:xfrm>
                    <a:off x="5283200" y="3862388"/>
                    <a:ext cx="28575" cy="166688"/>
                  </a:xfrm>
                  <a:custGeom>
                    <a:avLst/>
                    <a:gdLst>
                      <a:gd name="T0" fmla="*/ 18 w 18"/>
                      <a:gd name="T1" fmla="*/ 0 h 105"/>
                      <a:gd name="T2" fmla="*/ 18 w 18"/>
                      <a:gd name="T3" fmla="*/ 0 h 105"/>
                      <a:gd name="T4" fmla="*/ 5 w 18"/>
                      <a:gd name="T5" fmla="*/ 48 h 105"/>
                      <a:gd name="T6" fmla="*/ 0 w 18"/>
                      <a:gd name="T7" fmla="*/ 83 h 105"/>
                      <a:gd name="T8" fmla="*/ 0 w 18"/>
                      <a:gd name="T9" fmla="*/ 96 h 105"/>
                      <a:gd name="T10" fmla="*/ 5 w 18"/>
                      <a:gd name="T11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105">
                        <a:moveTo>
                          <a:pt x="18" y="0"/>
                        </a:moveTo>
                        <a:lnTo>
                          <a:pt x="18" y="0"/>
                        </a:lnTo>
                        <a:lnTo>
                          <a:pt x="5" y="48"/>
                        </a:lnTo>
                        <a:lnTo>
                          <a:pt x="0" y="83"/>
                        </a:lnTo>
                        <a:lnTo>
                          <a:pt x="0" y="96"/>
                        </a:lnTo>
                        <a:lnTo>
                          <a:pt x="5" y="10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3" name="Freeform 20"/>
                  <p:cNvSpPr>
                    <a:spLocks/>
                  </p:cNvSpPr>
                  <p:nvPr/>
                </p:nvSpPr>
                <p:spPr bwMode="auto">
                  <a:xfrm>
                    <a:off x="5424488" y="3883026"/>
                    <a:ext cx="174625" cy="34925"/>
                  </a:xfrm>
                  <a:custGeom>
                    <a:avLst/>
                    <a:gdLst>
                      <a:gd name="T0" fmla="*/ 0 w 110"/>
                      <a:gd name="T1" fmla="*/ 9 h 22"/>
                      <a:gd name="T2" fmla="*/ 0 w 110"/>
                      <a:gd name="T3" fmla="*/ 9 h 22"/>
                      <a:gd name="T4" fmla="*/ 13 w 110"/>
                      <a:gd name="T5" fmla="*/ 4 h 22"/>
                      <a:gd name="T6" fmla="*/ 44 w 110"/>
                      <a:gd name="T7" fmla="*/ 0 h 22"/>
                      <a:gd name="T8" fmla="*/ 61 w 110"/>
                      <a:gd name="T9" fmla="*/ 0 h 22"/>
                      <a:gd name="T10" fmla="*/ 79 w 110"/>
                      <a:gd name="T11" fmla="*/ 4 h 22"/>
                      <a:gd name="T12" fmla="*/ 96 w 110"/>
                      <a:gd name="T13" fmla="*/ 9 h 22"/>
                      <a:gd name="T14" fmla="*/ 110 w 110"/>
                      <a:gd name="T15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0" h="22">
                        <a:moveTo>
                          <a:pt x="0" y="9"/>
                        </a:moveTo>
                        <a:lnTo>
                          <a:pt x="0" y="9"/>
                        </a:lnTo>
                        <a:lnTo>
                          <a:pt x="13" y="4"/>
                        </a:lnTo>
                        <a:lnTo>
                          <a:pt x="44" y="0"/>
                        </a:lnTo>
                        <a:lnTo>
                          <a:pt x="61" y="0"/>
                        </a:lnTo>
                        <a:lnTo>
                          <a:pt x="79" y="4"/>
                        </a:lnTo>
                        <a:lnTo>
                          <a:pt x="96" y="9"/>
                        </a:lnTo>
                        <a:lnTo>
                          <a:pt x="110" y="22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4" name="Freeform 21"/>
                  <p:cNvSpPr>
                    <a:spLocks/>
                  </p:cNvSpPr>
                  <p:nvPr/>
                </p:nvSpPr>
                <p:spPr bwMode="auto">
                  <a:xfrm>
                    <a:off x="5451475" y="4008438"/>
                    <a:ext cx="104775" cy="42863"/>
                  </a:xfrm>
                  <a:custGeom>
                    <a:avLst/>
                    <a:gdLst>
                      <a:gd name="T0" fmla="*/ 0 w 66"/>
                      <a:gd name="T1" fmla="*/ 0 h 27"/>
                      <a:gd name="T2" fmla="*/ 0 w 66"/>
                      <a:gd name="T3" fmla="*/ 0 h 27"/>
                      <a:gd name="T4" fmla="*/ 27 w 66"/>
                      <a:gd name="T5" fmla="*/ 13 h 27"/>
                      <a:gd name="T6" fmla="*/ 66 w 66"/>
                      <a:gd name="T7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7" y="13"/>
                        </a:lnTo>
                        <a:lnTo>
                          <a:pt x="66" y="27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5" name="Freeform 22"/>
                  <p:cNvSpPr>
                    <a:spLocks/>
                  </p:cNvSpPr>
                  <p:nvPr/>
                </p:nvSpPr>
                <p:spPr bwMode="auto">
                  <a:xfrm>
                    <a:off x="5472113" y="4127501"/>
                    <a:ext cx="258763" cy="28575"/>
                  </a:xfrm>
                  <a:custGeom>
                    <a:avLst/>
                    <a:gdLst>
                      <a:gd name="T0" fmla="*/ 0 w 163"/>
                      <a:gd name="T1" fmla="*/ 0 h 18"/>
                      <a:gd name="T2" fmla="*/ 0 w 163"/>
                      <a:gd name="T3" fmla="*/ 0 h 18"/>
                      <a:gd name="T4" fmla="*/ 71 w 163"/>
                      <a:gd name="T5" fmla="*/ 0 h 18"/>
                      <a:gd name="T6" fmla="*/ 128 w 163"/>
                      <a:gd name="T7" fmla="*/ 4 h 18"/>
                      <a:gd name="T8" fmla="*/ 150 w 163"/>
                      <a:gd name="T9" fmla="*/ 9 h 18"/>
                      <a:gd name="T10" fmla="*/ 163 w 163"/>
                      <a:gd name="T11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3" h="1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71" y="0"/>
                        </a:lnTo>
                        <a:lnTo>
                          <a:pt x="128" y="4"/>
                        </a:lnTo>
                        <a:lnTo>
                          <a:pt x="150" y="9"/>
                        </a:lnTo>
                        <a:lnTo>
                          <a:pt x="163" y="18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6" name="Freeform 23"/>
                  <p:cNvSpPr>
                    <a:spLocks/>
                  </p:cNvSpPr>
                  <p:nvPr/>
                </p:nvSpPr>
                <p:spPr bwMode="auto">
                  <a:xfrm>
                    <a:off x="6192838" y="4127501"/>
                    <a:ext cx="7938" cy="69850"/>
                  </a:xfrm>
                  <a:custGeom>
                    <a:avLst/>
                    <a:gdLst>
                      <a:gd name="T0" fmla="*/ 0 w 5"/>
                      <a:gd name="T1" fmla="*/ 0 h 44"/>
                      <a:gd name="T2" fmla="*/ 0 w 5"/>
                      <a:gd name="T3" fmla="*/ 0 h 44"/>
                      <a:gd name="T4" fmla="*/ 0 w 5"/>
                      <a:gd name="T5" fmla="*/ 13 h 44"/>
                      <a:gd name="T6" fmla="*/ 5 w 5"/>
                      <a:gd name="T7" fmla="*/ 26 h 44"/>
                      <a:gd name="T8" fmla="*/ 0 w 5"/>
                      <a:gd name="T9" fmla="*/ 44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3"/>
                        </a:lnTo>
                        <a:lnTo>
                          <a:pt x="5" y="26"/>
                        </a:lnTo>
                        <a:lnTo>
                          <a:pt x="0" y="44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7" name="Freeform 24"/>
                  <p:cNvSpPr>
                    <a:spLocks/>
                  </p:cNvSpPr>
                  <p:nvPr/>
                </p:nvSpPr>
                <p:spPr bwMode="auto">
                  <a:xfrm>
                    <a:off x="6227763" y="4156076"/>
                    <a:ext cx="22225" cy="61913"/>
                  </a:xfrm>
                  <a:custGeom>
                    <a:avLst/>
                    <a:gdLst>
                      <a:gd name="T0" fmla="*/ 14 w 14"/>
                      <a:gd name="T1" fmla="*/ 0 h 39"/>
                      <a:gd name="T2" fmla="*/ 14 w 14"/>
                      <a:gd name="T3" fmla="*/ 0 h 39"/>
                      <a:gd name="T4" fmla="*/ 14 w 14"/>
                      <a:gd name="T5" fmla="*/ 13 h 39"/>
                      <a:gd name="T6" fmla="*/ 9 w 14"/>
                      <a:gd name="T7" fmla="*/ 26 h 39"/>
                      <a:gd name="T8" fmla="*/ 0 w 14"/>
                      <a:gd name="T9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39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14" y="13"/>
                        </a:lnTo>
                        <a:lnTo>
                          <a:pt x="9" y="26"/>
                        </a:lnTo>
                        <a:lnTo>
                          <a:pt x="0" y="39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8" name="Freeform 25"/>
                  <p:cNvSpPr>
                    <a:spLocks/>
                  </p:cNvSpPr>
                  <p:nvPr/>
                </p:nvSpPr>
                <p:spPr bwMode="auto">
                  <a:xfrm>
                    <a:off x="6172200" y="3897313"/>
                    <a:ext cx="7938" cy="47625"/>
                  </a:xfrm>
                  <a:custGeom>
                    <a:avLst/>
                    <a:gdLst>
                      <a:gd name="T0" fmla="*/ 0 w 5"/>
                      <a:gd name="T1" fmla="*/ 0 h 30"/>
                      <a:gd name="T2" fmla="*/ 0 w 5"/>
                      <a:gd name="T3" fmla="*/ 0 h 30"/>
                      <a:gd name="T4" fmla="*/ 5 w 5"/>
                      <a:gd name="T5" fmla="*/ 8 h 30"/>
                      <a:gd name="T6" fmla="*/ 5 w 5"/>
                      <a:gd name="T7" fmla="*/ 17 h 30"/>
                      <a:gd name="T8" fmla="*/ 0 w 5"/>
                      <a:gd name="T9" fmla="*/ 3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" y="8"/>
                        </a:lnTo>
                        <a:lnTo>
                          <a:pt x="5" y="17"/>
                        </a:lnTo>
                        <a:lnTo>
                          <a:pt x="0" y="30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89" name="Freeform 26"/>
                  <p:cNvSpPr>
                    <a:spLocks/>
                  </p:cNvSpPr>
                  <p:nvPr/>
                </p:nvSpPr>
                <p:spPr bwMode="auto">
                  <a:xfrm>
                    <a:off x="6192838" y="3917951"/>
                    <a:ext cx="22225" cy="76200"/>
                  </a:xfrm>
                  <a:custGeom>
                    <a:avLst/>
                    <a:gdLst>
                      <a:gd name="T0" fmla="*/ 14 w 14"/>
                      <a:gd name="T1" fmla="*/ 0 h 48"/>
                      <a:gd name="T2" fmla="*/ 14 w 14"/>
                      <a:gd name="T3" fmla="*/ 0 h 48"/>
                      <a:gd name="T4" fmla="*/ 9 w 14"/>
                      <a:gd name="T5" fmla="*/ 22 h 48"/>
                      <a:gd name="T6" fmla="*/ 9 w 14"/>
                      <a:gd name="T7" fmla="*/ 35 h 48"/>
                      <a:gd name="T8" fmla="*/ 0 w 14"/>
                      <a:gd name="T9" fmla="*/ 48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48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9" y="22"/>
                        </a:lnTo>
                        <a:lnTo>
                          <a:pt x="9" y="35"/>
                        </a:lnTo>
                        <a:lnTo>
                          <a:pt x="0" y="48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0" name="Freeform 27"/>
                  <p:cNvSpPr>
                    <a:spLocks/>
                  </p:cNvSpPr>
                  <p:nvPr/>
                </p:nvSpPr>
                <p:spPr bwMode="auto">
                  <a:xfrm>
                    <a:off x="6227763" y="3694113"/>
                    <a:ext cx="22225" cy="69850"/>
                  </a:xfrm>
                  <a:custGeom>
                    <a:avLst/>
                    <a:gdLst>
                      <a:gd name="T0" fmla="*/ 14 w 14"/>
                      <a:gd name="T1" fmla="*/ 0 h 44"/>
                      <a:gd name="T2" fmla="*/ 14 w 14"/>
                      <a:gd name="T3" fmla="*/ 0 h 44"/>
                      <a:gd name="T4" fmla="*/ 9 w 14"/>
                      <a:gd name="T5" fmla="*/ 17 h 44"/>
                      <a:gd name="T6" fmla="*/ 9 w 14"/>
                      <a:gd name="T7" fmla="*/ 35 h 44"/>
                      <a:gd name="T8" fmla="*/ 0 w 14"/>
                      <a:gd name="T9" fmla="*/ 44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4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9" y="17"/>
                        </a:lnTo>
                        <a:lnTo>
                          <a:pt x="9" y="35"/>
                        </a:lnTo>
                        <a:lnTo>
                          <a:pt x="0" y="44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1" name="Freeform 28"/>
                  <p:cNvSpPr>
                    <a:spLocks/>
                  </p:cNvSpPr>
                  <p:nvPr/>
                </p:nvSpPr>
                <p:spPr bwMode="auto">
                  <a:xfrm>
                    <a:off x="6249988" y="3700463"/>
                    <a:ext cx="26988" cy="90488"/>
                  </a:xfrm>
                  <a:custGeom>
                    <a:avLst/>
                    <a:gdLst>
                      <a:gd name="T0" fmla="*/ 17 w 17"/>
                      <a:gd name="T1" fmla="*/ 0 h 57"/>
                      <a:gd name="T2" fmla="*/ 17 w 17"/>
                      <a:gd name="T3" fmla="*/ 0 h 57"/>
                      <a:gd name="T4" fmla="*/ 13 w 17"/>
                      <a:gd name="T5" fmla="*/ 22 h 57"/>
                      <a:gd name="T6" fmla="*/ 9 w 17"/>
                      <a:gd name="T7" fmla="*/ 44 h 57"/>
                      <a:gd name="T8" fmla="*/ 0 w 17"/>
                      <a:gd name="T9" fmla="*/ 5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57">
                        <a:moveTo>
                          <a:pt x="17" y="0"/>
                        </a:moveTo>
                        <a:lnTo>
                          <a:pt x="17" y="0"/>
                        </a:lnTo>
                        <a:lnTo>
                          <a:pt x="13" y="22"/>
                        </a:lnTo>
                        <a:lnTo>
                          <a:pt x="9" y="44"/>
                        </a:lnTo>
                        <a:lnTo>
                          <a:pt x="0" y="57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2" name="Freeform 29"/>
                  <p:cNvSpPr>
                    <a:spLocks/>
                  </p:cNvSpPr>
                  <p:nvPr/>
                </p:nvSpPr>
                <p:spPr bwMode="auto">
                  <a:xfrm>
                    <a:off x="6264275" y="3519488"/>
                    <a:ext cx="12700" cy="96838"/>
                  </a:xfrm>
                  <a:custGeom>
                    <a:avLst/>
                    <a:gdLst>
                      <a:gd name="T0" fmla="*/ 0 w 8"/>
                      <a:gd name="T1" fmla="*/ 0 h 61"/>
                      <a:gd name="T2" fmla="*/ 0 w 8"/>
                      <a:gd name="T3" fmla="*/ 0 h 61"/>
                      <a:gd name="T4" fmla="*/ 8 w 8"/>
                      <a:gd name="T5" fmla="*/ 22 h 61"/>
                      <a:gd name="T6" fmla="*/ 8 w 8"/>
                      <a:gd name="T7" fmla="*/ 44 h 61"/>
                      <a:gd name="T8" fmla="*/ 8 w 8"/>
                      <a:gd name="T9" fmla="*/ 52 h 61"/>
                      <a:gd name="T10" fmla="*/ 8 w 8"/>
                      <a:gd name="T11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6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8" y="22"/>
                        </a:lnTo>
                        <a:lnTo>
                          <a:pt x="8" y="44"/>
                        </a:lnTo>
                        <a:lnTo>
                          <a:pt x="8" y="52"/>
                        </a:lnTo>
                        <a:lnTo>
                          <a:pt x="8" y="61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3" name="Freeform 30"/>
                  <p:cNvSpPr>
                    <a:spLocks/>
                  </p:cNvSpPr>
                  <p:nvPr/>
                </p:nvSpPr>
                <p:spPr bwMode="auto">
                  <a:xfrm>
                    <a:off x="6305550" y="3519488"/>
                    <a:ext cx="6350" cy="104775"/>
                  </a:xfrm>
                  <a:custGeom>
                    <a:avLst/>
                    <a:gdLst>
                      <a:gd name="T0" fmla="*/ 0 w 4"/>
                      <a:gd name="T1" fmla="*/ 0 h 66"/>
                      <a:gd name="T2" fmla="*/ 0 w 4"/>
                      <a:gd name="T3" fmla="*/ 0 h 66"/>
                      <a:gd name="T4" fmla="*/ 4 w 4"/>
                      <a:gd name="T5" fmla="*/ 26 h 66"/>
                      <a:gd name="T6" fmla="*/ 0 w 4"/>
                      <a:gd name="T7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" h="6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6"/>
                        </a:lnTo>
                        <a:lnTo>
                          <a:pt x="0" y="66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4" name="Freeform 31"/>
                  <p:cNvSpPr>
                    <a:spLocks/>
                  </p:cNvSpPr>
                  <p:nvPr/>
                </p:nvSpPr>
                <p:spPr bwMode="auto">
                  <a:xfrm>
                    <a:off x="5387975" y="3330576"/>
                    <a:ext cx="84138" cy="146050"/>
                  </a:xfrm>
                  <a:custGeom>
                    <a:avLst/>
                    <a:gdLst>
                      <a:gd name="T0" fmla="*/ 53 w 53"/>
                      <a:gd name="T1" fmla="*/ 0 h 92"/>
                      <a:gd name="T2" fmla="*/ 53 w 53"/>
                      <a:gd name="T3" fmla="*/ 0 h 92"/>
                      <a:gd name="T4" fmla="*/ 27 w 53"/>
                      <a:gd name="T5" fmla="*/ 39 h 92"/>
                      <a:gd name="T6" fmla="*/ 9 w 53"/>
                      <a:gd name="T7" fmla="*/ 70 h 92"/>
                      <a:gd name="T8" fmla="*/ 0 w 53"/>
                      <a:gd name="T9" fmla="*/ 83 h 92"/>
                      <a:gd name="T10" fmla="*/ 0 w 53"/>
                      <a:gd name="T11" fmla="*/ 92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" h="92">
                        <a:moveTo>
                          <a:pt x="53" y="0"/>
                        </a:moveTo>
                        <a:lnTo>
                          <a:pt x="53" y="0"/>
                        </a:lnTo>
                        <a:lnTo>
                          <a:pt x="27" y="39"/>
                        </a:lnTo>
                        <a:lnTo>
                          <a:pt x="9" y="70"/>
                        </a:lnTo>
                        <a:lnTo>
                          <a:pt x="0" y="83"/>
                        </a:lnTo>
                        <a:lnTo>
                          <a:pt x="0" y="92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5" name="Freeform 32"/>
                  <p:cNvSpPr>
                    <a:spLocks/>
                  </p:cNvSpPr>
                  <p:nvPr/>
                </p:nvSpPr>
                <p:spPr bwMode="auto">
                  <a:xfrm>
                    <a:off x="5410200" y="3343276"/>
                    <a:ext cx="146050" cy="293688"/>
                  </a:xfrm>
                  <a:custGeom>
                    <a:avLst/>
                    <a:gdLst>
                      <a:gd name="T0" fmla="*/ 92 w 92"/>
                      <a:gd name="T1" fmla="*/ 0 h 185"/>
                      <a:gd name="T2" fmla="*/ 92 w 92"/>
                      <a:gd name="T3" fmla="*/ 0 h 185"/>
                      <a:gd name="T4" fmla="*/ 53 w 92"/>
                      <a:gd name="T5" fmla="*/ 80 h 185"/>
                      <a:gd name="T6" fmla="*/ 22 w 92"/>
                      <a:gd name="T7" fmla="*/ 141 h 185"/>
                      <a:gd name="T8" fmla="*/ 0 w 92"/>
                      <a:gd name="T9" fmla="*/ 185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2" h="185">
                        <a:moveTo>
                          <a:pt x="92" y="0"/>
                        </a:moveTo>
                        <a:lnTo>
                          <a:pt x="92" y="0"/>
                        </a:lnTo>
                        <a:lnTo>
                          <a:pt x="53" y="80"/>
                        </a:lnTo>
                        <a:lnTo>
                          <a:pt x="22" y="141"/>
                        </a:lnTo>
                        <a:lnTo>
                          <a:pt x="0" y="185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6" name="Freeform 33"/>
                  <p:cNvSpPr>
                    <a:spLocks/>
                  </p:cNvSpPr>
                  <p:nvPr/>
                </p:nvSpPr>
                <p:spPr bwMode="auto">
                  <a:xfrm>
                    <a:off x="5521325" y="4903788"/>
                    <a:ext cx="104775" cy="147638"/>
                  </a:xfrm>
                  <a:custGeom>
                    <a:avLst/>
                    <a:gdLst>
                      <a:gd name="T0" fmla="*/ 0 w 66"/>
                      <a:gd name="T1" fmla="*/ 0 h 93"/>
                      <a:gd name="T2" fmla="*/ 0 w 66"/>
                      <a:gd name="T3" fmla="*/ 0 h 93"/>
                      <a:gd name="T4" fmla="*/ 9 w 66"/>
                      <a:gd name="T5" fmla="*/ 0 h 93"/>
                      <a:gd name="T6" fmla="*/ 18 w 66"/>
                      <a:gd name="T7" fmla="*/ 0 h 93"/>
                      <a:gd name="T8" fmla="*/ 31 w 66"/>
                      <a:gd name="T9" fmla="*/ 9 h 93"/>
                      <a:gd name="T10" fmla="*/ 40 w 66"/>
                      <a:gd name="T11" fmla="*/ 18 h 93"/>
                      <a:gd name="T12" fmla="*/ 53 w 66"/>
                      <a:gd name="T13" fmla="*/ 36 h 93"/>
                      <a:gd name="T14" fmla="*/ 62 w 66"/>
                      <a:gd name="T15" fmla="*/ 62 h 93"/>
                      <a:gd name="T16" fmla="*/ 66 w 66"/>
                      <a:gd name="T17" fmla="*/ 9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6" h="9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31" y="9"/>
                        </a:lnTo>
                        <a:lnTo>
                          <a:pt x="40" y="18"/>
                        </a:lnTo>
                        <a:lnTo>
                          <a:pt x="53" y="36"/>
                        </a:lnTo>
                        <a:lnTo>
                          <a:pt x="62" y="62"/>
                        </a:lnTo>
                        <a:lnTo>
                          <a:pt x="66" y="93"/>
                        </a:lnTo>
                      </a:path>
                    </a:pathLst>
                  </a:custGeom>
                  <a:grpFill/>
                  <a:ln w="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9539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sz="240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sp>
              <p:nvSpPr>
                <p:cNvPr id="48" name="Freeform 36"/>
                <p:cNvSpPr>
                  <a:spLocks/>
                </p:cNvSpPr>
                <p:nvPr/>
              </p:nvSpPr>
              <p:spPr bwMode="auto">
                <a:xfrm>
                  <a:off x="5939172" y="6344891"/>
                  <a:ext cx="55563" cy="112713"/>
                </a:xfrm>
                <a:custGeom>
                  <a:avLst/>
                  <a:gdLst>
                    <a:gd name="T0" fmla="*/ 0 w 35"/>
                    <a:gd name="T1" fmla="*/ 0 h 71"/>
                    <a:gd name="T2" fmla="*/ 0 w 35"/>
                    <a:gd name="T3" fmla="*/ 71 h 71"/>
                    <a:gd name="T4" fmla="*/ 35 w 35"/>
                    <a:gd name="T5" fmla="*/ 9 h 71"/>
                    <a:gd name="T6" fmla="*/ 0 w 35"/>
                    <a:gd name="T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71">
                      <a:moveTo>
                        <a:pt x="0" y="0"/>
                      </a:moveTo>
                      <a:lnTo>
                        <a:pt x="0" y="71"/>
                      </a:lnTo>
                      <a:lnTo>
                        <a:pt x="35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6415422" y="4435129"/>
                  <a:ext cx="1685923" cy="119062"/>
                </a:xfrm>
                <a:prstGeom prst="line">
                  <a:avLst/>
                </a:prstGeom>
                <a:grpFill/>
                <a:ln w="4">
                  <a:solidFill>
                    <a:srgbClr val="000000"/>
                  </a:solidFill>
                  <a:prstDash val="solid"/>
                  <a:round/>
                  <a:headEnd/>
                  <a:tailEnd type="stealth"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53" name="Rectangle 42"/>
                <p:cNvSpPr>
                  <a:spLocks noChangeArrowheads="1"/>
                </p:cNvSpPr>
                <p:nvPr/>
              </p:nvSpPr>
              <p:spPr bwMode="auto">
                <a:xfrm>
                  <a:off x="6169359" y="4295428"/>
                  <a:ext cx="279400" cy="3571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000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O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55" name="Rectangle 43"/>
                <p:cNvSpPr>
                  <a:spLocks noChangeArrowheads="1"/>
                </p:cNvSpPr>
                <p:nvPr/>
              </p:nvSpPr>
              <p:spPr bwMode="auto">
                <a:xfrm>
                  <a:off x="7947095" y="4501669"/>
                  <a:ext cx="244475" cy="3571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000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P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56" name="Rectangle 44"/>
                <p:cNvSpPr>
                  <a:spLocks noChangeArrowheads="1"/>
                </p:cNvSpPr>
                <p:nvPr/>
              </p:nvSpPr>
              <p:spPr bwMode="auto">
                <a:xfrm>
                  <a:off x="7164722" y="3020858"/>
                  <a:ext cx="273050" cy="342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000" b="1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F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64" name="Freeform 52"/>
                <p:cNvSpPr>
                  <a:spLocks/>
                </p:cNvSpPr>
                <p:nvPr/>
              </p:nvSpPr>
              <p:spPr bwMode="auto">
                <a:xfrm>
                  <a:off x="6715459" y="6073428"/>
                  <a:ext cx="127000" cy="61913"/>
                </a:xfrm>
                <a:custGeom>
                  <a:avLst/>
                  <a:gdLst>
                    <a:gd name="T0" fmla="*/ 22 w 80"/>
                    <a:gd name="T1" fmla="*/ 22 h 39"/>
                    <a:gd name="T2" fmla="*/ 0 w 80"/>
                    <a:gd name="T3" fmla="*/ 39 h 39"/>
                    <a:gd name="T4" fmla="*/ 80 w 80"/>
                    <a:gd name="T5" fmla="*/ 22 h 39"/>
                    <a:gd name="T6" fmla="*/ 0 w 80"/>
                    <a:gd name="T7" fmla="*/ 0 h 39"/>
                    <a:gd name="T8" fmla="*/ 22 w 80"/>
                    <a:gd name="T9" fmla="*/ 2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39">
                      <a:moveTo>
                        <a:pt x="22" y="22"/>
                      </a:moveTo>
                      <a:lnTo>
                        <a:pt x="0" y="39"/>
                      </a:lnTo>
                      <a:lnTo>
                        <a:pt x="80" y="22"/>
                      </a:lnTo>
                      <a:lnTo>
                        <a:pt x="0" y="0"/>
                      </a:lnTo>
                      <a:lnTo>
                        <a:pt x="2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cxnSp>
              <p:nvCxnSpPr>
                <p:cNvPr id="66" name="直接连接符 65"/>
                <p:cNvCxnSpPr>
                  <a:stCxn id="49" idx="0"/>
                </p:cNvCxnSpPr>
                <p:nvPr/>
              </p:nvCxnSpPr>
              <p:spPr>
                <a:xfrm flipV="1">
                  <a:off x="6415422" y="3065580"/>
                  <a:ext cx="712152" cy="148861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ysClr val="windowText" lastClr="000000"/>
                  </a:solidFill>
                  <a:prstDash val="solid"/>
                  <a:tailEnd type="stealth"/>
                </a:ln>
                <a:effectLst/>
              </p:spPr>
            </p:cxnSp>
            <p:cxnSp>
              <p:nvCxnSpPr>
                <p:cNvPr id="67" name="直接连接符 66"/>
                <p:cNvCxnSpPr/>
                <p:nvPr/>
              </p:nvCxnSpPr>
              <p:spPr>
                <a:xfrm flipH="1">
                  <a:off x="5959174" y="4562128"/>
                  <a:ext cx="455613" cy="1819275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ysClr val="windowText" lastClr="000000"/>
                  </a:solidFill>
                  <a:prstDash val="solid"/>
                  <a:tailEnd type="stealth"/>
                </a:ln>
                <a:effectLst/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026681" y="5435123"/>
                  <a:ext cx="55015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681" y="5435123"/>
                  <a:ext cx="550151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矩形 56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8" grpId="0"/>
      <p:bldP spid="1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3291766" y="1720701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为非零向量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则</a:t>
            </a:r>
          </a:p>
        </p:txBody>
      </p:sp>
      <p:sp>
        <p:nvSpPr>
          <p:cNvPr id="257030" name="Line 6"/>
          <p:cNvSpPr>
            <a:spLocks noChangeShapeType="1"/>
          </p:cNvSpPr>
          <p:nvPr/>
        </p:nvSpPr>
        <p:spPr bwMode="auto">
          <a:xfrm>
            <a:off x="7027209" y="1910622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7031" name="Line 7"/>
          <p:cNvSpPr>
            <a:spLocks noChangeShapeType="1"/>
          </p:cNvSpPr>
          <p:nvPr/>
        </p:nvSpPr>
        <p:spPr bwMode="auto">
          <a:xfrm>
            <a:off x="7027209" y="2045559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7032" name="Line 8"/>
          <p:cNvSpPr>
            <a:spLocks noChangeShapeType="1"/>
          </p:cNvSpPr>
          <p:nvPr/>
        </p:nvSpPr>
        <p:spPr bwMode="auto">
          <a:xfrm>
            <a:off x="3962400" y="3497263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7051" name="Line 27"/>
          <p:cNvSpPr>
            <a:spLocks noChangeShapeType="1"/>
          </p:cNvSpPr>
          <p:nvPr/>
        </p:nvSpPr>
        <p:spPr bwMode="auto">
          <a:xfrm>
            <a:off x="3935413" y="29718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7052" name="Line 28"/>
          <p:cNvSpPr>
            <a:spLocks noChangeShapeType="1"/>
          </p:cNvSpPr>
          <p:nvPr/>
        </p:nvSpPr>
        <p:spPr bwMode="auto">
          <a:xfrm>
            <a:off x="3935413" y="3119438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7056" name="AutoShape 32"/>
          <p:cNvSpPr>
            <a:spLocks/>
          </p:cNvSpPr>
          <p:nvPr/>
        </p:nvSpPr>
        <p:spPr bwMode="auto">
          <a:xfrm>
            <a:off x="8610600" y="4605338"/>
            <a:ext cx="152400" cy="1524000"/>
          </a:xfrm>
          <a:prstGeom prst="rightBrace">
            <a:avLst>
              <a:gd name="adj1" fmla="val 83333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57057" name="Text Box 33"/>
          <p:cNvSpPr txBox="1">
            <a:spLocks noChangeArrowheads="1"/>
          </p:cNvSpPr>
          <p:nvPr/>
        </p:nvSpPr>
        <p:spPr bwMode="auto">
          <a:xfrm>
            <a:off x="8815388" y="5105400"/>
            <a:ext cx="1395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证明略</a:t>
            </a:r>
            <a:r>
              <a:rPr kumimoji="1"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>
            <a:off x="2497583" y="2254399"/>
            <a:ext cx="9060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证明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257066" name="Line 42"/>
          <p:cNvSpPr>
            <a:spLocks noChangeShapeType="1"/>
          </p:cNvSpPr>
          <p:nvPr/>
        </p:nvSpPr>
        <p:spPr bwMode="auto">
          <a:xfrm>
            <a:off x="3898900" y="3644900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4113-BA92-4CEC-8F99-C1755E46E43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45" name="矩形 44"/>
          <p:cNvSpPr/>
          <p:nvPr/>
        </p:nvSpPr>
        <p:spPr>
          <a:xfrm>
            <a:off x="1446400" y="54656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444132" y="1720613"/>
                <a:ext cx="15744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132" y="1720613"/>
                <a:ext cx="1574469" cy="46166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2133189" y="1098699"/>
                <a:ext cx="19688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(1)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89" y="1098699"/>
                <a:ext cx="1968809" cy="461665"/>
              </a:xfrm>
              <a:prstGeom prst="rect">
                <a:avLst/>
              </a:prstGeom>
              <a:blipFill>
                <a:blip r:embed="rId47"/>
                <a:stretch>
                  <a:fillRect l="-495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145991" y="1701304"/>
                <a:ext cx="1138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/>
                  <a:t>(2)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91" y="1701304"/>
                <a:ext cx="1138453" cy="461665"/>
              </a:xfrm>
              <a:prstGeom prst="rect">
                <a:avLst/>
              </a:prstGeom>
              <a:blipFill>
                <a:blip r:embed="rId48"/>
                <a:stretch>
                  <a:fillRect l="-8021" t="-9211" r="-53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993044" y="1712744"/>
                <a:ext cx="9557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m:t>∥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44" y="1712744"/>
                <a:ext cx="955711" cy="46166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60607" y="2240196"/>
                <a:ext cx="2770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时，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607" y="2240196"/>
                <a:ext cx="2770759" cy="461665"/>
              </a:xfrm>
              <a:prstGeom prst="rect">
                <a:avLst/>
              </a:prstGeom>
              <a:blipFill>
                <a:blip r:embed="rId50"/>
                <a:stretch>
                  <a:fillRect l="-3524" t="-14474" r="-264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488110" y="2798117"/>
                <a:ext cx="15744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110" y="2798117"/>
                <a:ext cx="1574469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81036" y="2754514"/>
                <a:ext cx="2780185" cy="51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036" y="2754514"/>
                <a:ext cx="2780185" cy="510974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96821" y="3299026"/>
                <a:ext cx="4400948" cy="51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或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21" y="3299026"/>
                <a:ext cx="4400948" cy="510974"/>
              </a:xfrm>
              <a:prstGeom prst="rect">
                <a:avLst/>
              </a:prstGeom>
              <a:blipFill>
                <a:blip r:embed="rId54"/>
                <a:stretch>
                  <a:fillRect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ine 6"/>
          <p:cNvSpPr>
            <a:spLocks noChangeShapeType="1"/>
          </p:cNvSpPr>
          <p:nvPr/>
        </p:nvSpPr>
        <p:spPr bwMode="auto">
          <a:xfrm>
            <a:off x="9094842" y="3470014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5" name="Line 7"/>
          <p:cNvSpPr>
            <a:spLocks noChangeShapeType="1"/>
          </p:cNvSpPr>
          <p:nvPr/>
        </p:nvSpPr>
        <p:spPr bwMode="auto">
          <a:xfrm>
            <a:off x="9094842" y="3604951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0060677" y="3272136"/>
                <a:ext cx="9557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m:t>∥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677" y="3272136"/>
                <a:ext cx="955711" cy="461665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80617" y="4456443"/>
                <a:ext cx="25095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7" y="4456443"/>
                <a:ext cx="2509592" cy="46166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139950" y="4426247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</a:rPr>
              <a:t>(1) 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446399" y="37910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运算律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2598312" y="5040428"/>
                <a:ext cx="42850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12" y="5040428"/>
                <a:ext cx="4285088" cy="461665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/>
          <p:cNvSpPr/>
          <p:nvPr/>
        </p:nvSpPr>
        <p:spPr>
          <a:xfrm>
            <a:off x="2139950" y="50102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</a:rPr>
              <a:t>(2) 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2133189" y="5633714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</a:rPr>
              <a:t>(3)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651108" y="5644803"/>
                <a:ext cx="53419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108" y="5644803"/>
                <a:ext cx="5341936" cy="461665"/>
              </a:xfrm>
              <a:prstGeom prst="rect">
                <a:avLst/>
              </a:prstGeom>
              <a:blipFill>
                <a:blip r:embed="rId59"/>
                <a:stretch>
                  <a:fillRect l="-342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1417504" y="2120901"/>
            <a:ext cx="241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华文新魏" panose="02010800040101010101" pitchFamily="2" charset="-122"/>
              </a:rPr>
              <a:t>平行四边形面积</a:t>
            </a:r>
            <a:r>
              <a:rPr kumimoji="1" lang="en-US" altLang="zh-CN" sz="2400" dirty="0">
                <a:latin typeface="Times New Roman" panose="02020603050405020304" pitchFamily="18" charset="0"/>
                <a:ea typeface="华文新魏" panose="02010800040101010101" pitchFamily="2" charset="-122"/>
              </a:rPr>
              <a:t>!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987806" y="2152453"/>
            <a:ext cx="2381208" cy="1133626"/>
            <a:chOff x="6324600" y="2113692"/>
            <a:chExt cx="2590800" cy="1295122"/>
          </a:xfrm>
        </p:grpSpPr>
        <p:sp>
          <p:nvSpPr>
            <p:cNvPr id="353284" name="Line 4"/>
            <p:cNvSpPr>
              <a:spLocks noChangeShapeType="1"/>
            </p:cNvSpPr>
            <p:nvPr/>
          </p:nvSpPr>
          <p:spPr bwMode="auto">
            <a:xfrm>
              <a:off x="6324600" y="33020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85" name="Line 5"/>
            <p:cNvSpPr>
              <a:spLocks noChangeShapeType="1"/>
            </p:cNvSpPr>
            <p:nvPr/>
          </p:nvSpPr>
          <p:spPr bwMode="auto">
            <a:xfrm flipV="1">
              <a:off x="6324600" y="2235200"/>
              <a:ext cx="609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86" name="Line 6"/>
            <p:cNvSpPr>
              <a:spLocks noChangeShapeType="1"/>
            </p:cNvSpPr>
            <p:nvPr/>
          </p:nvSpPr>
          <p:spPr bwMode="auto">
            <a:xfrm>
              <a:off x="6934200" y="2235200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87" name="Line 7"/>
            <p:cNvSpPr>
              <a:spLocks noChangeShapeType="1"/>
            </p:cNvSpPr>
            <p:nvPr/>
          </p:nvSpPr>
          <p:spPr bwMode="auto">
            <a:xfrm flipV="1">
              <a:off x="8382000" y="2235200"/>
              <a:ext cx="533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88" name="Line 8"/>
            <p:cNvSpPr>
              <a:spLocks noChangeShapeType="1"/>
            </p:cNvSpPr>
            <p:nvPr/>
          </p:nvSpPr>
          <p:spPr bwMode="auto">
            <a:xfrm>
              <a:off x="6934200" y="2235200"/>
              <a:ext cx="0" cy="1066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89" name="Line 9"/>
            <p:cNvSpPr>
              <a:spLocks noChangeShapeType="1"/>
            </p:cNvSpPr>
            <p:nvPr/>
          </p:nvSpPr>
          <p:spPr bwMode="auto">
            <a:xfrm>
              <a:off x="6934200" y="30734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90" name="Line 10"/>
            <p:cNvSpPr>
              <a:spLocks noChangeShapeType="1"/>
            </p:cNvSpPr>
            <p:nvPr/>
          </p:nvSpPr>
          <p:spPr bwMode="auto">
            <a:xfrm>
              <a:off x="7086600" y="3073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3291" name="Text Box 11"/>
            <p:cNvSpPr txBox="1">
              <a:spLocks noChangeArrowheads="1"/>
            </p:cNvSpPr>
            <p:nvPr/>
          </p:nvSpPr>
          <p:spPr bwMode="auto">
            <a:xfrm>
              <a:off x="6510129" y="2113692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53292" name="Text Box 12"/>
            <p:cNvSpPr txBox="1">
              <a:spLocks noChangeArrowheads="1"/>
            </p:cNvSpPr>
            <p:nvPr/>
          </p:nvSpPr>
          <p:spPr bwMode="auto">
            <a:xfrm>
              <a:off x="7450931" y="2951614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53293" name="Text Box 13"/>
            <p:cNvSpPr txBox="1">
              <a:spLocks noChangeArrowheads="1"/>
            </p:cNvSpPr>
            <p:nvPr/>
          </p:nvSpPr>
          <p:spPr bwMode="auto">
            <a:xfrm>
              <a:off x="6384925" y="2779714"/>
              <a:ext cx="395288" cy="579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3200" i="1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3AD6-3AF3-44DD-AD3A-E2B9AB09E688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417504" y="590551"/>
            <a:ext cx="3902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右图三角形面积</a:t>
            </a:r>
          </a:p>
        </p:txBody>
      </p:sp>
      <p:grpSp>
        <p:nvGrpSpPr>
          <p:cNvPr id="19" name="Group 41"/>
          <p:cNvGrpSpPr>
            <a:grpSpLocks/>
          </p:cNvGrpSpPr>
          <p:nvPr/>
        </p:nvGrpSpPr>
        <p:grpSpPr bwMode="auto">
          <a:xfrm>
            <a:off x="8002406" y="768299"/>
            <a:ext cx="1693863" cy="1320800"/>
            <a:chOff x="3168" y="3120"/>
            <a:chExt cx="1067" cy="832"/>
          </a:xfrm>
        </p:grpSpPr>
        <p:sp>
          <p:nvSpPr>
            <p:cNvPr id="20" name="Line 42"/>
            <p:cNvSpPr>
              <a:spLocks noChangeShapeType="1"/>
            </p:cNvSpPr>
            <p:nvPr/>
          </p:nvSpPr>
          <p:spPr bwMode="auto">
            <a:xfrm>
              <a:off x="3661" y="3120"/>
              <a:ext cx="574" cy="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43"/>
            <p:cNvSpPr>
              <a:spLocks noChangeShapeType="1"/>
            </p:cNvSpPr>
            <p:nvPr/>
          </p:nvSpPr>
          <p:spPr bwMode="auto">
            <a:xfrm>
              <a:off x="3168" y="3681"/>
              <a:ext cx="1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44"/>
            <p:cNvSpPr>
              <a:spLocks noChangeShapeType="1"/>
            </p:cNvSpPr>
            <p:nvPr/>
          </p:nvSpPr>
          <p:spPr bwMode="auto">
            <a:xfrm flipV="1">
              <a:off x="3168" y="3120"/>
              <a:ext cx="491" cy="5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Arc 45"/>
            <p:cNvSpPr>
              <a:spLocks/>
            </p:cNvSpPr>
            <p:nvPr/>
          </p:nvSpPr>
          <p:spPr bwMode="auto">
            <a:xfrm>
              <a:off x="3168" y="3537"/>
              <a:ext cx="177" cy="139"/>
            </a:xfrm>
            <a:custGeom>
              <a:avLst/>
              <a:gdLst>
                <a:gd name="G0" fmla="+- 0 0 0"/>
                <a:gd name="G1" fmla="+- 16116 0 0"/>
                <a:gd name="G2" fmla="+- 21600 0 0"/>
                <a:gd name="T0" fmla="*/ 14382 w 21600"/>
                <a:gd name="T1" fmla="*/ 0 h 16116"/>
                <a:gd name="T2" fmla="*/ 21600 w 21600"/>
                <a:gd name="T3" fmla="*/ 16116 h 16116"/>
                <a:gd name="T4" fmla="*/ 0 w 21600"/>
                <a:gd name="T5" fmla="*/ 16116 h 16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116" fill="none" extrusionOk="0">
                  <a:moveTo>
                    <a:pt x="14381" y="0"/>
                  </a:moveTo>
                  <a:cubicBezTo>
                    <a:pt x="18974" y="4098"/>
                    <a:pt x="21600" y="9960"/>
                    <a:pt x="21600" y="16116"/>
                  </a:cubicBezTo>
                </a:path>
                <a:path w="21600" h="16116" stroke="0" extrusionOk="0">
                  <a:moveTo>
                    <a:pt x="14381" y="0"/>
                  </a:moveTo>
                  <a:cubicBezTo>
                    <a:pt x="18974" y="4098"/>
                    <a:pt x="21600" y="9960"/>
                    <a:pt x="21600" y="16116"/>
                  </a:cubicBezTo>
                  <a:lnTo>
                    <a:pt x="0" y="16116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" name="Object 46"/>
            <p:cNvGraphicFramePr>
              <a:graphicFrameLocks noChangeAspect="1"/>
            </p:cNvGraphicFramePr>
            <p:nvPr/>
          </p:nvGraphicFramePr>
          <p:xfrm>
            <a:off x="3352" y="3435"/>
            <a:ext cx="16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26" name="Equation" r:id="rId3" imgW="126720" imgH="177480" progId="Equation.3">
                    <p:embed/>
                  </p:oleObj>
                </mc:Choice>
                <mc:Fallback>
                  <p:oleObj name="Equation" r:id="rId3" imgW="126720" imgH="177480" progId="Equation.3">
                    <p:embed/>
                    <p:pic>
                      <p:nvPicPr>
                        <p:cNvPr id="256046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" y="3435"/>
                          <a:ext cx="167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47"/>
            <p:cNvGraphicFramePr>
              <a:graphicFrameLocks noChangeAspect="1"/>
            </p:cNvGraphicFramePr>
            <p:nvPr/>
          </p:nvGraphicFramePr>
          <p:xfrm>
            <a:off x="3198" y="3312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27" name="Equation" r:id="rId5" imgW="228600" imgH="241200" progId="Equation.3">
                    <p:embed/>
                  </p:oleObj>
                </mc:Choice>
                <mc:Fallback>
                  <p:oleObj name="Equation" r:id="rId5" imgW="228600" imgH="241200" progId="Equation.3">
                    <p:embed/>
                    <p:pic>
                      <p:nvPicPr>
                        <p:cNvPr id="25604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3312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48"/>
            <p:cNvGraphicFramePr>
              <a:graphicFrameLocks noChangeAspect="1"/>
            </p:cNvGraphicFramePr>
            <p:nvPr/>
          </p:nvGraphicFramePr>
          <p:xfrm>
            <a:off x="3542" y="3744"/>
            <a:ext cx="1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28" name="Equation" r:id="rId7" imgW="215640" imgH="330120" progId="Equation.3">
                    <p:embed/>
                  </p:oleObj>
                </mc:Choice>
                <mc:Fallback>
                  <p:oleObj name="Equation" r:id="rId7" imgW="215640" imgH="330120" progId="Equation.3">
                    <p:embed/>
                    <p:pic>
                      <p:nvPicPr>
                        <p:cNvPr id="256048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2" y="3744"/>
                          <a:ext cx="1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ext Box 50"/>
          <p:cNvSpPr txBox="1">
            <a:spLocks noChangeArrowheads="1"/>
          </p:cNvSpPr>
          <p:nvPr/>
        </p:nvSpPr>
        <p:spPr bwMode="auto">
          <a:xfrm>
            <a:off x="2544628" y="1285876"/>
            <a:ext cx="71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S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30401" y="1217851"/>
                <a:ext cx="37859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401" y="1217851"/>
                <a:ext cx="3785973" cy="613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49553" y="2118668"/>
                <a:ext cx="3525389" cy="510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53" y="2118668"/>
                <a:ext cx="3525389" cy="5109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488717" y="2834379"/>
                <a:ext cx="4157035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17" y="2834379"/>
                <a:ext cx="4157035" cy="9140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1417504" y="3122419"/>
            <a:ext cx="21339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点到线的距离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!</a:t>
            </a:r>
            <a:endParaRPr kumimoji="1" lang="en-US" altLang="zh-CN" sz="240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1417504" y="4478468"/>
            <a:ext cx="21339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点到面的距离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!</a:t>
            </a:r>
            <a:endParaRPr kumimoji="1" lang="en-US" altLang="zh-CN" sz="240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368555" y="3516419"/>
            <a:ext cx="2227576" cy="1481534"/>
            <a:chOff x="9071795" y="3949532"/>
            <a:chExt cx="2530475" cy="2003399"/>
          </a:xfrm>
        </p:grpSpPr>
        <p:sp>
          <p:nvSpPr>
            <p:cNvPr id="7" name="平行四边形 6"/>
            <p:cNvSpPr/>
            <p:nvPr/>
          </p:nvSpPr>
          <p:spPr>
            <a:xfrm>
              <a:off x="9071795" y="4940133"/>
              <a:ext cx="2530475" cy="1012798"/>
            </a:xfrm>
            <a:prstGeom prst="parallelogram">
              <a:avLst>
                <a:gd name="adj" fmla="val 858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endCxn id="42" idx="1"/>
            </p:cNvCxnSpPr>
            <p:nvPr/>
          </p:nvCxnSpPr>
          <p:spPr>
            <a:xfrm flipV="1">
              <a:off x="10580914" y="4180365"/>
              <a:ext cx="30755" cy="11754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42" idx="1"/>
            </p:cNvCxnSpPr>
            <p:nvPr/>
          </p:nvCxnSpPr>
          <p:spPr>
            <a:xfrm flipH="1">
              <a:off x="9890449" y="4180365"/>
              <a:ext cx="721220" cy="1567293"/>
            </a:xfrm>
            <a:prstGeom prst="line">
              <a:avLst/>
            </a:prstGeom>
            <a:ln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9909110" y="5355771"/>
              <a:ext cx="671804" cy="382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10611670" y="3949532"/>
              <a:ext cx="37221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A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3" name="Text Box 12"/>
            <p:cNvSpPr txBox="1">
              <a:spLocks noChangeArrowheads="1"/>
            </p:cNvSpPr>
            <p:nvPr/>
          </p:nvSpPr>
          <p:spPr bwMode="auto">
            <a:xfrm>
              <a:off x="10615989" y="5024358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H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4" name="Text Box 12"/>
            <p:cNvSpPr txBox="1">
              <a:spLocks noChangeArrowheads="1"/>
            </p:cNvSpPr>
            <p:nvPr/>
          </p:nvSpPr>
          <p:spPr bwMode="auto">
            <a:xfrm>
              <a:off x="9480733" y="5359232"/>
              <a:ext cx="37221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P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542802" y="4326728"/>
                <a:ext cx="2742867" cy="75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𝐻𝐴</m:t>
                            </m:r>
                          </m:e>
                        </m:acc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𝐻𝐴</m:t>
                            </m:r>
                          </m:e>
                        </m:acc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𝑃𝐴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𝐻𝐴</m:t>
                                </m:r>
                              </m:e>
                            </m:acc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𝐻𝐴</m:t>
                                </m:r>
                              </m:e>
                            </m:acc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02" y="4326728"/>
                <a:ext cx="2742867" cy="75001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1417504" y="5486023"/>
            <a:ext cx="21339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华文新魏" panose="02010800040101010101" pitchFamily="2" charset="-122"/>
              </a:rPr>
              <a:t>线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到线的距离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!</a:t>
            </a:r>
          </a:p>
          <a:p>
            <a:r>
              <a:rPr kumimoji="1" lang="zh-CN" altLang="en-US" sz="2400" dirty="0" smtClean="0">
                <a:latin typeface="Times New Roman" panose="02020603050405020304" pitchFamily="18" charset="0"/>
                <a:ea typeface="华文新魏" panose="02010800040101010101" pitchFamily="2" charset="-122"/>
              </a:rPr>
              <a:t>（不共面）</a:t>
            </a:r>
            <a:endParaRPr kumimoji="1" lang="en-US" altLang="zh-CN" sz="240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483038" y="3939086"/>
            <a:ext cx="2081858" cy="2238425"/>
            <a:chOff x="8708488" y="3835804"/>
            <a:chExt cx="2081858" cy="2238425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8708488" y="5210463"/>
              <a:ext cx="2058739" cy="863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849338" y="4135637"/>
              <a:ext cx="1941008" cy="230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0312408" y="4294008"/>
              <a:ext cx="0" cy="11077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10144184" y="3835804"/>
              <a:ext cx="37221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A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56" name="Text Box 12"/>
            <p:cNvSpPr txBox="1">
              <a:spLocks noChangeArrowheads="1"/>
            </p:cNvSpPr>
            <p:nvPr/>
          </p:nvSpPr>
          <p:spPr bwMode="auto">
            <a:xfrm>
              <a:off x="10177856" y="5337832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H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684576" y="3886901"/>
            <a:ext cx="909816" cy="2523361"/>
            <a:chOff x="8910026" y="3783619"/>
            <a:chExt cx="909816" cy="2523361"/>
          </a:xfrm>
        </p:grpSpPr>
        <p:sp>
          <p:nvSpPr>
            <p:cNvPr id="57" name="Text Box 12"/>
            <p:cNvSpPr txBox="1">
              <a:spLocks noChangeArrowheads="1"/>
            </p:cNvSpPr>
            <p:nvPr/>
          </p:nvSpPr>
          <p:spPr bwMode="auto">
            <a:xfrm>
              <a:off x="9152246" y="3783619"/>
              <a:ext cx="37221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P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12"/>
            <p:cNvSpPr txBox="1">
              <a:spLocks noChangeArrowheads="1"/>
            </p:cNvSpPr>
            <p:nvPr/>
          </p:nvSpPr>
          <p:spPr bwMode="auto">
            <a:xfrm>
              <a:off x="8996376" y="5845315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 dirty="0" smtClean="0">
                  <a:latin typeface="Times New Roman" panose="02020603050405020304" pitchFamily="18" charset="0"/>
                </a:rPr>
                <a:t>Q</a:t>
              </a:r>
              <a:endParaRPr kumimoji="1" lang="en-US" altLang="zh-CN" sz="2400" i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8910026" y="4245284"/>
              <a:ext cx="909816" cy="1737565"/>
            </a:xfrm>
            <a:prstGeom prst="line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9679469" y="4354335"/>
            <a:ext cx="909816" cy="1737565"/>
            <a:chOff x="8910026" y="4245284"/>
            <a:chExt cx="909816" cy="173756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9819842" y="4245284"/>
              <a:ext cx="0" cy="110779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8910026" y="5353081"/>
              <a:ext cx="909816" cy="62976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9608993" y="4257186"/>
            <a:ext cx="1210484" cy="1989349"/>
            <a:chOff x="8834443" y="4153904"/>
            <a:chExt cx="1210484" cy="1989349"/>
          </a:xfrm>
        </p:grpSpPr>
        <p:cxnSp>
          <p:nvCxnSpPr>
            <p:cNvPr id="53" name="直接箭头连接符 52"/>
            <p:cNvCxnSpPr/>
            <p:nvPr/>
          </p:nvCxnSpPr>
          <p:spPr>
            <a:xfrm>
              <a:off x="8910026" y="4294008"/>
              <a:ext cx="563137" cy="7246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9338355" y="5666389"/>
              <a:ext cx="531136" cy="228914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834443" y="4153904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443" y="4153904"/>
                  <a:ext cx="460382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9584545" y="5681588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545" y="5681588"/>
                  <a:ext cx="460382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3798354" y="5375835"/>
                <a:ext cx="4251677" cy="973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𝑃𝑄</m:t>
                              </m:r>
                            </m:e>
                          </m:acc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𝑃𝑄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54" y="5375835"/>
                <a:ext cx="4251677" cy="9739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6" grpId="0"/>
      <p:bldP spid="28" grpId="0"/>
      <p:bldP spid="4" grpId="0"/>
      <p:bldP spid="5" grpId="0"/>
      <p:bldP spid="31" grpId="0"/>
      <p:bldP spid="32" grpId="0"/>
      <p:bldP spid="33" grpId="0"/>
      <p:bldP spid="46" grpId="0"/>
      <p:bldP spid="47" grpId="0"/>
      <p:bldP spid="7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1477963" y="450057"/>
            <a:ext cx="434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的坐标表示式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939BE-FEEF-4BE4-A43E-9E90F119FAE6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00868" y="1074500"/>
                <a:ext cx="1438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68" y="1074500"/>
                <a:ext cx="1438214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743780" y="1538849"/>
                <a:ext cx="1438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780" y="1538849"/>
                <a:ext cx="1438214" cy="461665"/>
              </a:xfrm>
              <a:prstGeom prst="rect">
                <a:avLst/>
              </a:prstGeom>
              <a:blipFill>
                <a:blip r:embed="rId44"/>
                <a:stretch>
                  <a:fillRect l="-424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0378182" y="1573902"/>
                <a:ext cx="14434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182" y="1573902"/>
                <a:ext cx="1443472" cy="461665"/>
              </a:xfrm>
              <a:prstGeom prst="rect">
                <a:avLst/>
              </a:prstGeom>
              <a:blipFill>
                <a:blip r:embed="rId4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8743780" y="1059657"/>
                <a:ext cx="1438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780" y="1059657"/>
                <a:ext cx="1438214" cy="461665"/>
              </a:xfrm>
              <a:prstGeom prst="rect">
                <a:avLst/>
              </a:prstGeom>
              <a:blipFill>
                <a:blip r:embed="rId4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10378182" y="1079050"/>
                <a:ext cx="1677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182" y="1079050"/>
                <a:ext cx="1677062" cy="461665"/>
              </a:xfrm>
              <a:prstGeom prst="rect">
                <a:avLst/>
              </a:prstGeom>
              <a:blipFill>
                <a:blip r:embed="rId4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100868" y="1557737"/>
                <a:ext cx="1677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68" y="1557737"/>
                <a:ext cx="1677062" cy="461665"/>
              </a:xfrm>
              <a:prstGeom prst="rect">
                <a:avLst/>
              </a:prstGeom>
              <a:blipFill>
                <a:blip r:embed="rId4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100868" y="2035567"/>
                <a:ext cx="14478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68" y="2035567"/>
                <a:ext cx="1447832" cy="461665"/>
              </a:xfrm>
              <a:prstGeom prst="rect">
                <a:avLst/>
              </a:prstGeom>
              <a:blipFill>
                <a:blip r:embed="rId4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8739525" y="2035567"/>
                <a:ext cx="1677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525" y="2035567"/>
                <a:ext cx="1677062" cy="461665"/>
              </a:xfrm>
              <a:prstGeom prst="rect">
                <a:avLst/>
              </a:prstGeom>
              <a:blipFill>
                <a:blip r:embed="rId5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0378182" y="2035567"/>
                <a:ext cx="15856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182" y="2035567"/>
                <a:ext cx="1585690" cy="46166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482812" y="1064399"/>
                <a:ext cx="4870629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12" y="1064399"/>
                <a:ext cx="4870629" cy="517257"/>
              </a:xfrm>
              <a:prstGeom prst="rect">
                <a:avLst/>
              </a:prstGeom>
              <a:blipFill>
                <a:blip r:embed="rId52"/>
                <a:stretch>
                  <a:fillRect l="-1877"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694886" y="1600544"/>
                <a:ext cx="2960233" cy="889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altLang="zh-CN" sz="2400" b="1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86" y="1600544"/>
                <a:ext cx="2960233" cy="889346"/>
              </a:xfrm>
              <a:prstGeom prst="rect">
                <a:avLst/>
              </a:prstGeom>
              <a:blipFill>
                <a:blip r:embed="rId53"/>
                <a:stretch>
                  <a:fillRect b="-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695387" y="2489890"/>
                <a:ext cx="6589881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87" y="2489890"/>
                <a:ext cx="6589881" cy="517257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575051" y="2992084"/>
                <a:ext cx="7693938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51" y="2992084"/>
                <a:ext cx="7693938" cy="490840"/>
              </a:xfrm>
              <a:prstGeom prst="rect">
                <a:avLst/>
              </a:prstGeom>
              <a:blipFill>
                <a:blip r:embed="rId5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132830" y="3404997"/>
                <a:ext cx="4999702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30" y="3404997"/>
                <a:ext cx="4999702" cy="490840"/>
              </a:xfrm>
              <a:prstGeom prst="rect">
                <a:avLst/>
              </a:prstGeom>
              <a:blipFill>
                <a:blip r:embed="rId5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5721264" y="3847499"/>
                <a:ext cx="5128007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64" y="3847499"/>
                <a:ext cx="5128007" cy="490840"/>
              </a:xfrm>
              <a:prstGeom prst="rect">
                <a:avLst/>
              </a:prstGeom>
              <a:blipFill>
                <a:blip r:embed="rId5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443545" y="4293687"/>
                <a:ext cx="7407349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545" y="4293687"/>
                <a:ext cx="7407349" cy="517257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41636" y="4779443"/>
                <a:ext cx="2373022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636" y="4779443"/>
                <a:ext cx="2373022" cy="126618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C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C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0098" name="Rectangle 2"/>
              <p:cNvSpPr>
                <a:spLocks noChangeArrowheads="1"/>
              </p:cNvSpPr>
              <p:nvPr/>
            </p:nvSpPr>
            <p:spPr bwMode="auto">
              <a:xfrm>
                <a:off x="2209097" y="379774"/>
                <a:ext cx="9145406" cy="667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ctr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algn="ctr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algn="ctr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algn="ctr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algn="ctr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zh-CN" altLang="en-US" sz="2400" dirty="0" smtClean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已知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三点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3),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5),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4,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7)</m:t>
                    </m:r>
                    <m:r>
                      <a:rPr lang="zh-CN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求三角形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ABC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的面积。</a:t>
                </a:r>
                <a:endParaRPr lang="zh-CN" altLang="en-US" sz="24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600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097" y="379774"/>
                <a:ext cx="9145406" cy="667961"/>
              </a:xfrm>
              <a:prstGeom prst="rect">
                <a:avLst/>
              </a:prstGeom>
              <a:blipFill>
                <a:blip r:embed="rId55"/>
                <a:stretch>
                  <a:fillRect l="-999" b="-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101" name="Text Box 5"/>
          <p:cNvSpPr txBox="1">
            <a:spLocks noChangeArrowheads="1"/>
          </p:cNvSpPr>
          <p:nvPr/>
        </p:nvSpPr>
        <p:spPr bwMode="auto">
          <a:xfrm>
            <a:off x="1524831" y="132491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639244" y="1093449"/>
            <a:ext cx="1878012" cy="1976438"/>
            <a:chOff x="8434388" y="1025525"/>
            <a:chExt cx="1878012" cy="1976438"/>
          </a:xfrm>
        </p:grpSpPr>
        <p:grpSp>
          <p:nvGrpSpPr>
            <p:cNvPr id="260103" name="Group 7"/>
            <p:cNvGrpSpPr>
              <a:grpSpLocks/>
            </p:cNvGrpSpPr>
            <p:nvPr/>
          </p:nvGrpSpPr>
          <p:grpSpPr bwMode="auto">
            <a:xfrm>
              <a:off x="8434388" y="1025525"/>
              <a:ext cx="1878012" cy="1976438"/>
              <a:chOff x="4128" y="480"/>
              <a:chExt cx="1314" cy="1383"/>
            </a:xfrm>
          </p:grpSpPr>
          <p:sp>
            <p:nvSpPr>
              <p:cNvPr id="260104" name="Line 8"/>
              <p:cNvSpPr>
                <a:spLocks noChangeShapeType="1"/>
              </p:cNvSpPr>
              <p:nvPr/>
            </p:nvSpPr>
            <p:spPr bwMode="auto">
              <a:xfrm flipH="1">
                <a:off x="4128" y="624"/>
                <a:ext cx="62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0105" name="Line 9"/>
              <p:cNvSpPr>
                <a:spLocks noChangeShapeType="1"/>
              </p:cNvSpPr>
              <p:nvPr/>
            </p:nvSpPr>
            <p:spPr bwMode="auto">
              <a:xfrm flipV="1">
                <a:off x="4128" y="1536"/>
                <a:ext cx="105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0106" name="Line 10"/>
              <p:cNvSpPr>
                <a:spLocks noChangeShapeType="1"/>
              </p:cNvSpPr>
              <p:nvPr/>
            </p:nvSpPr>
            <p:spPr bwMode="auto">
              <a:xfrm>
                <a:off x="4752" y="624"/>
                <a:ext cx="432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0107" name="Object 11"/>
              <p:cNvGraphicFramePr>
                <a:graphicFrameLocks noChangeAspect="1"/>
              </p:cNvGraphicFramePr>
              <p:nvPr/>
            </p:nvGraphicFramePr>
            <p:xfrm>
              <a:off x="4128" y="1584"/>
              <a:ext cx="258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955" name="Equation" r:id="rId56" imgW="152280" imgH="164880" progId="Equation.3">
                      <p:embed/>
                    </p:oleObj>
                  </mc:Choice>
                  <mc:Fallback>
                    <p:oleObj name="Equation" r:id="rId56" imgW="152280" imgH="16488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1584"/>
                            <a:ext cx="258" cy="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0108" name="Object 12"/>
              <p:cNvGraphicFramePr>
                <a:graphicFrameLocks noChangeAspect="1"/>
              </p:cNvGraphicFramePr>
              <p:nvPr/>
            </p:nvGraphicFramePr>
            <p:xfrm>
              <a:off x="4446" y="480"/>
              <a:ext cx="258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956" name="Equation" r:id="rId58" imgW="152280" imgH="164880" progId="Equation.3">
                      <p:embed/>
                    </p:oleObj>
                  </mc:Choice>
                  <mc:Fallback>
                    <p:oleObj name="Equation" r:id="rId58" imgW="152280" imgH="16488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46" y="480"/>
                            <a:ext cx="258" cy="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0109" name="Object 13"/>
              <p:cNvGraphicFramePr>
                <a:graphicFrameLocks noChangeAspect="1"/>
              </p:cNvGraphicFramePr>
              <p:nvPr/>
            </p:nvGraphicFramePr>
            <p:xfrm>
              <a:off x="5184" y="1479"/>
              <a:ext cx="258" cy="2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957" name="Equation" r:id="rId60" imgW="152280" imgH="177480" progId="Equation.3">
                      <p:embed/>
                    </p:oleObj>
                  </mc:Choice>
                  <mc:Fallback>
                    <p:oleObj name="Equation" r:id="rId60" imgW="152280" imgH="17748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1479"/>
                            <a:ext cx="258" cy="2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0110" name="Group 14"/>
            <p:cNvGrpSpPr>
              <a:grpSpLocks/>
            </p:cNvGrpSpPr>
            <p:nvPr/>
          </p:nvGrpSpPr>
          <p:grpSpPr bwMode="auto">
            <a:xfrm>
              <a:off x="8434389" y="2192339"/>
              <a:ext cx="549275" cy="479425"/>
              <a:chOff x="4128" y="1296"/>
              <a:chExt cx="384" cy="336"/>
            </a:xfrm>
          </p:grpSpPr>
          <p:sp>
            <p:nvSpPr>
              <p:cNvPr id="260111" name="Arc 15"/>
              <p:cNvSpPr>
                <a:spLocks/>
              </p:cNvSpPr>
              <p:nvPr/>
            </p:nvSpPr>
            <p:spPr bwMode="auto">
              <a:xfrm>
                <a:off x="4128" y="1462"/>
                <a:ext cx="202" cy="170"/>
              </a:xfrm>
              <a:custGeom>
                <a:avLst/>
                <a:gdLst>
                  <a:gd name="G0" fmla="+- 0 0 0"/>
                  <a:gd name="G1" fmla="+- 18305 0 0"/>
                  <a:gd name="G2" fmla="+- 21600 0 0"/>
                  <a:gd name="T0" fmla="*/ 11466 w 21534"/>
                  <a:gd name="T1" fmla="*/ 0 h 18305"/>
                  <a:gd name="T2" fmla="*/ 21534 w 21534"/>
                  <a:gd name="T3" fmla="*/ 16623 h 18305"/>
                  <a:gd name="T4" fmla="*/ 0 w 21534"/>
                  <a:gd name="T5" fmla="*/ 18305 h 18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34" h="18305" fill="none" extrusionOk="0">
                    <a:moveTo>
                      <a:pt x="11466" y="-1"/>
                    </a:moveTo>
                    <a:cubicBezTo>
                      <a:pt x="17266" y="3632"/>
                      <a:pt x="21001" y="9799"/>
                      <a:pt x="21534" y="16622"/>
                    </a:cubicBezTo>
                  </a:path>
                  <a:path w="21534" h="18305" stroke="0" extrusionOk="0">
                    <a:moveTo>
                      <a:pt x="11466" y="-1"/>
                    </a:moveTo>
                    <a:cubicBezTo>
                      <a:pt x="17266" y="3632"/>
                      <a:pt x="21001" y="9799"/>
                      <a:pt x="21534" y="16622"/>
                    </a:cubicBezTo>
                    <a:lnTo>
                      <a:pt x="0" y="18305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0112" name="Object 16"/>
              <p:cNvGraphicFramePr>
                <a:graphicFrameLocks noChangeAspect="1"/>
              </p:cNvGraphicFramePr>
              <p:nvPr/>
            </p:nvGraphicFramePr>
            <p:xfrm>
              <a:off x="4298" y="1296"/>
              <a:ext cx="214" cy="3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958" name="Equation" r:id="rId62" imgW="126720" imgH="177480" progId="Equation.3">
                      <p:embed/>
                    </p:oleObj>
                  </mc:Choice>
                  <mc:Fallback>
                    <p:oleObj name="Equation" r:id="rId62" imgW="126720" imgH="17748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98" y="1296"/>
                            <a:ext cx="214" cy="3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0113" name="Line 17"/>
            <p:cNvSpPr>
              <a:spLocks noChangeShapeType="1"/>
            </p:cNvSpPr>
            <p:nvPr/>
          </p:nvSpPr>
          <p:spPr bwMode="auto">
            <a:xfrm flipH="1" flipV="1">
              <a:off x="8915400" y="1917700"/>
              <a:ext cx="1028700" cy="617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14" name="Line 18"/>
            <p:cNvSpPr>
              <a:spLocks noChangeShapeType="1"/>
            </p:cNvSpPr>
            <p:nvPr/>
          </p:nvSpPr>
          <p:spPr bwMode="auto">
            <a:xfrm flipV="1">
              <a:off x="8434388" y="2535239"/>
              <a:ext cx="1509712" cy="1365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15" name="Line 19"/>
            <p:cNvSpPr>
              <a:spLocks noChangeShapeType="1"/>
            </p:cNvSpPr>
            <p:nvPr/>
          </p:nvSpPr>
          <p:spPr bwMode="auto">
            <a:xfrm flipH="1">
              <a:off x="8434388" y="1231901"/>
              <a:ext cx="874712" cy="1439863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0116" name="Group 20"/>
            <p:cNvGrpSpPr>
              <a:grpSpLocks/>
            </p:cNvGrpSpPr>
            <p:nvPr/>
          </p:nvGrpSpPr>
          <p:grpSpPr bwMode="auto">
            <a:xfrm>
              <a:off x="8845551" y="1978026"/>
              <a:ext cx="187325" cy="131763"/>
              <a:chOff x="4416" y="1146"/>
              <a:chExt cx="144" cy="102"/>
            </a:xfrm>
          </p:grpSpPr>
          <p:sp>
            <p:nvSpPr>
              <p:cNvPr id="260117" name="Line 21"/>
              <p:cNvSpPr>
                <a:spLocks noChangeShapeType="1"/>
              </p:cNvSpPr>
              <p:nvPr/>
            </p:nvSpPr>
            <p:spPr bwMode="auto">
              <a:xfrm flipH="1">
                <a:off x="4499" y="1146"/>
                <a:ext cx="61" cy="1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0118" name="Line 22"/>
              <p:cNvSpPr>
                <a:spLocks noChangeShapeType="1"/>
              </p:cNvSpPr>
              <p:nvPr/>
            </p:nvSpPr>
            <p:spPr bwMode="auto">
              <a:xfrm flipH="1" flipV="1">
                <a:off x="4416" y="1200"/>
                <a:ext cx="73" cy="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4F39-3838-4AEB-9866-97B4737A5B2B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>
                <a:solidFill>
                  <a:srgbClr val="ED7D31"/>
                </a:solidFill>
                <a:ea typeface="黑体" panose="02010609060101010101" pitchFamily="49" charset="-122"/>
              </a:rPr>
              <a:t>5.</a:t>
            </a:r>
            <a:r>
              <a:rPr lang="en-US" altLang="zh-CN" sz="2400" b="1" dirty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454228" y="2330001"/>
                <a:ext cx="2411045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28" y="2330001"/>
                <a:ext cx="2411045" cy="783804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882400" y="2409958"/>
                <a:ext cx="2440540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𝐴𝐶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sz="2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400" y="2409958"/>
                <a:ext cx="2440540" cy="613886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31634" y="1301313"/>
                <a:ext cx="6412205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34" y="1301313"/>
                <a:ext cx="6412205" cy="508857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2416697" y="1896053"/>
                <a:ext cx="6412205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𝑂𝐶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97" y="1896053"/>
                <a:ext cx="6412205" cy="508857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09234" y="3151390"/>
                <a:ext cx="236205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34" y="3151390"/>
                <a:ext cx="2362057" cy="1266180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692747" y="4289773"/>
                <a:ext cx="223945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4,−6,2</m:t>
                          </m:r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747" y="4289773"/>
                <a:ext cx="2239459" cy="783804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2692746" y="5018298"/>
                <a:ext cx="1126270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746" y="5018298"/>
                <a:ext cx="1126270" cy="505203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5882400" y="3278935"/>
                <a:ext cx="3993209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𝐴𝐶</m:t>
                            </m:r>
                          </m:e>
                        </m:acc>
                      </m:e>
                    </m:d>
                    <m:rad>
                      <m:radPr>
                        <m:degHide m:val="on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𝐴𝐵</m:t>
                                        </m:r>
                                      </m:e>
                                    </m:acc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𝐴𝐶</m:t>
                                        </m:r>
                                      </m:e>
                                    </m:acc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en-US" sz="24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𝐴𝐵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en-US" sz="24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𝐴𝐶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400" y="3278935"/>
                <a:ext cx="3993209" cy="1183529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5882400" y="4579690"/>
                <a:ext cx="3006913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ad>
                      <m:radPr>
                        <m:degHide m:val="on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𝟏𝟗𝟔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𝟐𝟓𝟐</m:t>
                            </m:r>
                          </m:den>
                        </m:f>
                      </m:e>
                    </m:rad>
                  </m:oMath>
                </a14:m>
                <a:endParaRPr lang="zh-CN" altLang="en-US" sz="2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400" y="4579690"/>
                <a:ext cx="3006913" cy="843885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1" grpId="0" autoUpdateAnimBg="0"/>
      <p:bldP spid="65" grpId="0"/>
      <p:bldP spid="6" grpId="0"/>
      <p:bldP spid="7" grpId="0"/>
      <p:bldP spid="69" grpId="0"/>
      <p:bldP spid="8" grpId="0"/>
      <p:bldP spid="9" grpId="0"/>
      <p:bldP spid="72" grpId="0"/>
      <p:bldP spid="73" grpId="0"/>
      <p:bldP spid="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60316" y="514808"/>
                <a:ext cx="84130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设刚体以等角速度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dirty="0"/>
                  <a:t> 绕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 smtClean="0"/>
                  <a:t> </a:t>
                </a:r>
                <a:r>
                  <a:rPr lang="zh-CN" altLang="en-US" sz="2400" dirty="0"/>
                  <a:t>轴旋转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计算刚体上一点</a:t>
                </a:r>
                <a:r>
                  <a:rPr lang="en-US" altLang="zh-CN" sz="2400" i="1" dirty="0"/>
                  <a:t>M</a:t>
                </a:r>
                <a:r>
                  <a:rPr lang="zh-CN" altLang="en-US" sz="2400" dirty="0"/>
                  <a:t>的线速度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6" y="514808"/>
                <a:ext cx="8413009" cy="461665"/>
              </a:xfrm>
              <a:prstGeom prst="rect">
                <a:avLst/>
              </a:prstGeom>
              <a:blipFill>
                <a:blip r:embed="rId2"/>
                <a:stretch>
                  <a:fillRect l="-1087" t="-14474" r="-870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6.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9348657" y="1502671"/>
            <a:ext cx="2216151" cy="4030663"/>
            <a:chOff x="9585325" y="1577975"/>
            <a:chExt cx="2216151" cy="4030663"/>
          </a:xfrm>
        </p:grpSpPr>
        <p:sp>
          <p:nvSpPr>
            <p:cNvPr id="6" name="Freeform 708"/>
            <p:cNvSpPr>
              <a:spLocks/>
            </p:cNvSpPr>
            <p:nvPr/>
          </p:nvSpPr>
          <p:spPr bwMode="auto">
            <a:xfrm>
              <a:off x="9585325" y="2470150"/>
              <a:ext cx="1751013" cy="835025"/>
            </a:xfrm>
            <a:custGeom>
              <a:avLst/>
              <a:gdLst>
                <a:gd name="T0" fmla="*/ 1103 w 1103"/>
                <a:gd name="T1" fmla="*/ 263 h 526"/>
                <a:gd name="T2" fmla="*/ 1103 w 1103"/>
                <a:gd name="T3" fmla="*/ 263 h 526"/>
                <a:gd name="T4" fmla="*/ 1098 w 1103"/>
                <a:gd name="T5" fmla="*/ 288 h 526"/>
                <a:gd name="T6" fmla="*/ 1093 w 1103"/>
                <a:gd name="T7" fmla="*/ 313 h 526"/>
                <a:gd name="T8" fmla="*/ 1077 w 1103"/>
                <a:gd name="T9" fmla="*/ 339 h 526"/>
                <a:gd name="T10" fmla="*/ 1057 w 1103"/>
                <a:gd name="T11" fmla="*/ 364 h 526"/>
                <a:gd name="T12" fmla="*/ 1037 w 1103"/>
                <a:gd name="T13" fmla="*/ 389 h 526"/>
                <a:gd name="T14" fmla="*/ 1007 w 1103"/>
                <a:gd name="T15" fmla="*/ 409 h 526"/>
                <a:gd name="T16" fmla="*/ 976 w 1103"/>
                <a:gd name="T17" fmla="*/ 430 h 526"/>
                <a:gd name="T18" fmla="*/ 941 w 1103"/>
                <a:gd name="T19" fmla="*/ 445 h 526"/>
                <a:gd name="T20" fmla="*/ 860 w 1103"/>
                <a:gd name="T21" fmla="*/ 480 h 526"/>
                <a:gd name="T22" fmla="*/ 764 w 1103"/>
                <a:gd name="T23" fmla="*/ 500 h 526"/>
                <a:gd name="T24" fmla="*/ 663 w 1103"/>
                <a:gd name="T25" fmla="*/ 516 h 526"/>
                <a:gd name="T26" fmla="*/ 551 w 1103"/>
                <a:gd name="T27" fmla="*/ 526 h 526"/>
                <a:gd name="T28" fmla="*/ 551 w 1103"/>
                <a:gd name="T29" fmla="*/ 526 h 526"/>
                <a:gd name="T30" fmla="*/ 440 w 1103"/>
                <a:gd name="T31" fmla="*/ 516 h 526"/>
                <a:gd name="T32" fmla="*/ 339 w 1103"/>
                <a:gd name="T33" fmla="*/ 500 h 526"/>
                <a:gd name="T34" fmla="*/ 243 w 1103"/>
                <a:gd name="T35" fmla="*/ 480 h 526"/>
                <a:gd name="T36" fmla="*/ 162 w 1103"/>
                <a:gd name="T37" fmla="*/ 445 h 526"/>
                <a:gd name="T38" fmla="*/ 127 w 1103"/>
                <a:gd name="T39" fmla="*/ 430 h 526"/>
                <a:gd name="T40" fmla="*/ 96 w 1103"/>
                <a:gd name="T41" fmla="*/ 409 h 526"/>
                <a:gd name="T42" fmla="*/ 66 w 1103"/>
                <a:gd name="T43" fmla="*/ 389 h 526"/>
                <a:gd name="T44" fmla="*/ 46 w 1103"/>
                <a:gd name="T45" fmla="*/ 364 h 526"/>
                <a:gd name="T46" fmla="*/ 25 w 1103"/>
                <a:gd name="T47" fmla="*/ 339 h 526"/>
                <a:gd name="T48" fmla="*/ 10 w 1103"/>
                <a:gd name="T49" fmla="*/ 313 h 526"/>
                <a:gd name="T50" fmla="*/ 5 w 1103"/>
                <a:gd name="T51" fmla="*/ 288 h 526"/>
                <a:gd name="T52" fmla="*/ 0 w 1103"/>
                <a:gd name="T53" fmla="*/ 263 h 526"/>
                <a:gd name="T54" fmla="*/ 0 w 1103"/>
                <a:gd name="T55" fmla="*/ 263 h 526"/>
                <a:gd name="T56" fmla="*/ 5 w 1103"/>
                <a:gd name="T57" fmla="*/ 237 h 526"/>
                <a:gd name="T58" fmla="*/ 10 w 1103"/>
                <a:gd name="T59" fmla="*/ 212 h 526"/>
                <a:gd name="T60" fmla="*/ 25 w 1103"/>
                <a:gd name="T61" fmla="*/ 187 h 526"/>
                <a:gd name="T62" fmla="*/ 46 w 1103"/>
                <a:gd name="T63" fmla="*/ 162 h 526"/>
                <a:gd name="T64" fmla="*/ 66 w 1103"/>
                <a:gd name="T65" fmla="*/ 136 h 526"/>
                <a:gd name="T66" fmla="*/ 96 w 1103"/>
                <a:gd name="T67" fmla="*/ 116 h 526"/>
                <a:gd name="T68" fmla="*/ 127 w 1103"/>
                <a:gd name="T69" fmla="*/ 96 h 526"/>
                <a:gd name="T70" fmla="*/ 162 w 1103"/>
                <a:gd name="T71" fmla="*/ 81 h 526"/>
                <a:gd name="T72" fmla="*/ 243 w 1103"/>
                <a:gd name="T73" fmla="*/ 45 h 526"/>
                <a:gd name="T74" fmla="*/ 339 w 1103"/>
                <a:gd name="T75" fmla="*/ 25 h 526"/>
                <a:gd name="T76" fmla="*/ 440 w 1103"/>
                <a:gd name="T77" fmla="*/ 10 h 526"/>
                <a:gd name="T78" fmla="*/ 551 w 1103"/>
                <a:gd name="T79" fmla="*/ 0 h 526"/>
                <a:gd name="T80" fmla="*/ 551 w 1103"/>
                <a:gd name="T81" fmla="*/ 0 h 526"/>
                <a:gd name="T82" fmla="*/ 663 w 1103"/>
                <a:gd name="T83" fmla="*/ 10 h 526"/>
                <a:gd name="T84" fmla="*/ 764 w 1103"/>
                <a:gd name="T85" fmla="*/ 25 h 526"/>
                <a:gd name="T86" fmla="*/ 860 w 1103"/>
                <a:gd name="T87" fmla="*/ 45 h 526"/>
                <a:gd name="T88" fmla="*/ 941 w 1103"/>
                <a:gd name="T89" fmla="*/ 81 h 526"/>
                <a:gd name="T90" fmla="*/ 976 w 1103"/>
                <a:gd name="T91" fmla="*/ 96 h 526"/>
                <a:gd name="T92" fmla="*/ 1007 w 1103"/>
                <a:gd name="T93" fmla="*/ 116 h 526"/>
                <a:gd name="T94" fmla="*/ 1037 w 1103"/>
                <a:gd name="T95" fmla="*/ 136 h 526"/>
                <a:gd name="T96" fmla="*/ 1057 w 1103"/>
                <a:gd name="T97" fmla="*/ 162 h 526"/>
                <a:gd name="T98" fmla="*/ 1077 w 1103"/>
                <a:gd name="T99" fmla="*/ 187 h 526"/>
                <a:gd name="T100" fmla="*/ 1093 w 1103"/>
                <a:gd name="T101" fmla="*/ 212 h 526"/>
                <a:gd name="T102" fmla="*/ 1098 w 1103"/>
                <a:gd name="T103" fmla="*/ 237 h 526"/>
                <a:gd name="T104" fmla="*/ 1103 w 1103"/>
                <a:gd name="T105" fmla="*/ 263 h 526"/>
                <a:gd name="T106" fmla="*/ 1103 w 1103"/>
                <a:gd name="T107" fmla="*/ 263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3" h="526">
                  <a:moveTo>
                    <a:pt x="1103" y="263"/>
                  </a:moveTo>
                  <a:lnTo>
                    <a:pt x="1103" y="263"/>
                  </a:lnTo>
                  <a:lnTo>
                    <a:pt x="1098" y="288"/>
                  </a:lnTo>
                  <a:lnTo>
                    <a:pt x="1093" y="313"/>
                  </a:lnTo>
                  <a:lnTo>
                    <a:pt x="1077" y="339"/>
                  </a:lnTo>
                  <a:lnTo>
                    <a:pt x="1057" y="364"/>
                  </a:lnTo>
                  <a:lnTo>
                    <a:pt x="1037" y="389"/>
                  </a:lnTo>
                  <a:lnTo>
                    <a:pt x="1007" y="409"/>
                  </a:lnTo>
                  <a:lnTo>
                    <a:pt x="976" y="430"/>
                  </a:lnTo>
                  <a:lnTo>
                    <a:pt x="941" y="445"/>
                  </a:lnTo>
                  <a:lnTo>
                    <a:pt x="860" y="480"/>
                  </a:lnTo>
                  <a:lnTo>
                    <a:pt x="764" y="500"/>
                  </a:lnTo>
                  <a:lnTo>
                    <a:pt x="663" y="516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440" y="516"/>
                  </a:lnTo>
                  <a:lnTo>
                    <a:pt x="339" y="500"/>
                  </a:lnTo>
                  <a:lnTo>
                    <a:pt x="243" y="480"/>
                  </a:lnTo>
                  <a:lnTo>
                    <a:pt x="162" y="445"/>
                  </a:lnTo>
                  <a:lnTo>
                    <a:pt x="127" y="430"/>
                  </a:lnTo>
                  <a:lnTo>
                    <a:pt x="96" y="409"/>
                  </a:lnTo>
                  <a:lnTo>
                    <a:pt x="66" y="389"/>
                  </a:lnTo>
                  <a:lnTo>
                    <a:pt x="46" y="364"/>
                  </a:lnTo>
                  <a:lnTo>
                    <a:pt x="25" y="339"/>
                  </a:lnTo>
                  <a:lnTo>
                    <a:pt x="10" y="313"/>
                  </a:lnTo>
                  <a:lnTo>
                    <a:pt x="5" y="288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5" y="237"/>
                  </a:lnTo>
                  <a:lnTo>
                    <a:pt x="10" y="212"/>
                  </a:lnTo>
                  <a:lnTo>
                    <a:pt x="25" y="187"/>
                  </a:lnTo>
                  <a:lnTo>
                    <a:pt x="46" y="162"/>
                  </a:lnTo>
                  <a:lnTo>
                    <a:pt x="66" y="136"/>
                  </a:lnTo>
                  <a:lnTo>
                    <a:pt x="96" y="116"/>
                  </a:lnTo>
                  <a:lnTo>
                    <a:pt x="127" y="96"/>
                  </a:lnTo>
                  <a:lnTo>
                    <a:pt x="162" y="81"/>
                  </a:lnTo>
                  <a:lnTo>
                    <a:pt x="243" y="45"/>
                  </a:lnTo>
                  <a:lnTo>
                    <a:pt x="339" y="25"/>
                  </a:lnTo>
                  <a:lnTo>
                    <a:pt x="440" y="10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663" y="10"/>
                  </a:lnTo>
                  <a:lnTo>
                    <a:pt x="764" y="25"/>
                  </a:lnTo>
                  <a:lnTo>
                    <a:pt x="860" y="45"/>
                  </a:lnTo>
                  <a:lnTo>
                    <a:pt x="941" y="81"/>
                  </a:lnTo>
                  <a:lnTo>
                    <a:pt x="976" y="96"/>
                  </a:lnTo>
                  <a:lnTo>
                    <a:pt x="1007" y="116"/>
                  </a:lnTo>
                  <a:lnTo>
                    <a:pt x="1037" y="136"/>
                  </a:lnTo>
                  <a:lnTo>
                    <a:pt x="1057" y="162"/>
                  </a:lnTo>
                  <a:lnTo>
                    <a:pt x="1077" y="187"/>
                  </a:lnTo>
                  <a:lnTo>
                    <a:pt x="1093" y="212"/>
                  </a:lnTo>
                  <a:lnTo>
                    <a:pt x="1098" y="237"/>
                  </a:lnTo>
                  <a:lnTo>
                    <a:pt x="1103" y="263"/>
                  </a:lnTo>
                  <a:lnTo>
                    <a:pt x="1103" y="263"/>
                  </a:lnTo>
                  <a:close/>
                </a:path>
              </a:pathLst>
            </a:custGeom>
            <a:noFill/>
            <a:ln w="1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" name="Line 709"/>
            <p:cNvSpPr>
              <a:spLocks noChangeShapeType="1"/>
            </p:cNvSpPr>
            <p:nvPr/>
          </p:nvSpPr>
          <p:spPr bwMode="auto">
            <a:xfrm flipV="1">
              <a:off x="10460038" y="1674813"/>
              <a:ext cx="0" cy="1252537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710"/>
            <p:cNvSpPr>
              <a:spLocks/>
            </p:cNvSpPr>
            <p:nvPr/>
          </p:nvSpPr>
          <p:spPr bwMode="auto">
            <a:xfrm>
              <a:off x="10428288" y="1577975"/>
              <a:ext cx="65088" cy="120650"/>
            </a:xfrm>
            <a:custGeom>
              <a:avLst/>
              <a:gdLst>
                <a:gd name="T0" fmla="*/ 41 w 41"/>
                <a:gd name="T1" fmla="*/ 76 h 76"/>
                <a:gd name="T2" fmla="*/ 20 w 41"/>
                <a:gd name="T3" fmla="*/ 0 h 76"/>
                <a:gd name="T4" fmla="*/ 0 w 41"/>
                <a:gd name="T5" fmla="*/ 76 h 76"/>
                <a:gd name="T6" fmla="*/ 41 w 41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76">
                  <a:moveTo>
                    <a:pt x="41" y="76"/>
                  </a:moveTo>
                  <a:lnTo>
                    <a:pt x="20" y="0"/>
                  </a:lnTo>
                  <a:lnTo>
                    <a:pt x="0" y="76"/>
                  </a:lnTo>
                  <a:lnTo>
                    <a:pt x="41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Line 711"/>
            <p:cNvSpPr>
              <a:spLocks noChangeShapeType="1"/>
            </p:cNvSpPr>
            <p:nvPr/>
          </p:nvSpPr>
          <p:spPr bwMode="auto">
            <a:xfrm flipV="1">
              <a:off x="10460038" y="3224213"/>
              <a:ext cx="0" cy="80962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Line 712"/>
            <p:cNvSpPr>
              <a:spLocks noChangeShapeType="1"/>
            </p:cNvSpPr>
            <p:nvPr/>
          </p:nvSpPr>
          <p:spPr bwMode="auto">
            <a:xfrm flipV="1">
              <a:off x="10460038" y="3063875"/>
              <a:ext cx="0" cy="96837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Line 713"/>
            <p:cNvSpPr>
              <a:spLocks noChangeShapeType="1"/>
            </p:cNvSpPr>
            <p:nvPr/>
          </p:nvSpPr>
          <p:spPr bwMode="auto">
            <a:xfrm flipV="1">
              <a:off x="10460038" y="2927350"/>
              <a:ext cx="0" cy="80962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Line 714"/>
            <p:cNvSpPr>
              <a:spLocks noChangeShapeType="1"/>
            </p:cNvSpPr>
            <p:nvPr/>
          </p:nvSpPr>
          <p:spPr bwMode="auto">
            <a:xfrm flipV="1">
              <a:off x="10460038" y="3305175"/>
              <a:ext cx="0" cy="229552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Line 715"/>
            <p:cNvSpPr>
              <a:spLocks noChangeShapeType="1"/>
            </p:cNvSpPr>
            <p:nvPr/>
          </p:nvSpPr>
          <p:spPr bwMode="auto">
            <a:xfrm>
              <a:off x="10460038" y="2887663"/>
              <a:ext cx="474663" cy="344487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716"/>
            <p:cNvSpPr>
              <a:spLocks/>
            </p:cNvSpPr>
            <p:nvPr/>
          </p:nvSpPr>
          <p:spPr bwMode="auto">
            <a:xfrm>
              <a:off x="11134725" y="2927350"/>
              <a:ext cx="569913" cy="225425"/>
            </a:xfrm>
            <a:custGeom>
              <a:avLst/>
              <a:gdLst>
                <a:gd name="T0" fmla="*/ 0 w 359"/>
                <a:gd name="T1" fmla="*/ 142 h 142"/>
                <a:gd name="T2" fmla="*/ 0 w 359"/>
                <a:gd name="T3" fmla="*/ 142 h 142"/>
                <a:gd name="T4" fmla="*/ 359 w 359"/>
                <a:gd name="T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" h="142">
                  <a:moveTo>
                    <a:pt x="0" y="142"/>
                  </a:moveTo>
                  <a:lnTo>
                    <a:pt x="0" y="142"/>
                  </a:lnTo>
                  <a:lnTo>
                    <a:pt x="359" y="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717"/>
            <p:cNvSpPr>
              <a:spLocks/>
            </p:cNvSpPr>
            <p:nvPr/>
          </p:nvSpPr>
          <p:spPr bwMode="auto">
            <a:xfrm>
              <a:off x="11672888" y="2887663"/>
              <a:ext cx="128588" cy="71437"/>
            </a:xfrm>
            <a:custGeom>
              <a:avLst/>
              <a:gdLst>
                <a:gd name="T0" fmla="*/ 15 w 81"/>
                <a:gd name="T1" fmla="*/ 45 h 45"/>
                <a:gd name="T2" fmla="*/ 81 w 81"/>
                <a:gd name="T3" fmla="*/ 0 h 45"/>
                <a:gd name="T4" fmla="*/ 0 w 81"/>
                <a:gd name="T5" fmla="*/ 10 h 45"/>
                <a:gd name="T6" fmla="*/ 15 w 8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5">
                  <a:moveTo>
                    <a:pt x="15" y="45"/>
                  </a:moveTo>
                  <a:lnTo>
                    <a:pt x="81" y="0"/>
                  </a:lnTo>
                  <a:lnTo>
                    <a:pt x="0" y="10"/>
                  </a:lnTo>
                  <a:lnTo>
                    <a:pt x="1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Line 718"/>
            <p:cNvSpPr>
              <a:spLocks noChangeShapeType="1"/>
            </p:cNvSpPr>
            <p:nvPr/>
          </p:nvSpPr>
          <p:spPr bwMode="auto">
            <a:xfrm flipV="1">
              <a:off x="10460038" y="3336925"/>
              <a:ext cx="442913" cy="180657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719"/>
            <p:cNvSpPr>
              <a:spLocks/>
            </p:cNvSpPr>
            <p:nvPr/>
          </p:nvSpPr>
          <p:spPr bwMode="auto">
            <a:xfrm>
              <a:off x="10869613" y="3240088"/>
              <a:ext cx="65088" cy="128587"/>
            </a:xfrm>
            <a:custGeom>
              <a:avLst/>
              <a:gdLst>
                <a:gd name="T0" fmla="*/ 41 w 41"/>
                <a:gd name="T1" fmla="*/ 81 h 81"/>
                <a:gd name="T2" fmla="*/ 36 w 41"/>
                <a:gd name="T3" fmla="*/ 0 h 81"/>
                <a:gd name="T4" fmla="*/ 0 w 41"/>
                <a:gd name="T5" fmla="*/ 71 h 81"/>
                <a:gd name="T6" fmla="*/ 41 w 41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81">
                  <a:moveTo>
                    <a:pt x="41" y="81"/>
                  </a:moveTo>
                  <a:lnTo>
                    <a:pt x="36" y="0"/>
                  </a:lnTo>
                  <a:lnTo>
                    <a:pt x="0" y="71"/>
                  </a:lnTo>
                  <a:lnTo>
                    <a:pt x="41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720"/>
            <p:cNvSpPr>
              <a:spLocks/>
            </p:cNvSpPr>
            <p:nvPr/>
          </p:nvSpPr>
          <p:spPr bwMode="auto">
            <a:xfrm>
              <a:off x="11014075" y="2638425"/>
              <a:ext cx="241300" cy="249237"/>
            </a:xfrm>
            <a:custGeom>
              <a:avLst/>
              <a:gdLst>
                <a:gd name="T0" fmla="*/ 152 w 152"/>
                <a:gd name="T1" fmla="*/ 157 h 157"/>
                <a:gd name="T2" fmla="*/ 152 w 152"/>
                <a:gd name="T3" fmla="*/ 157 h 157"/>
                <a:gd name="T4" fmla="*/ 142 w 152"/>
                <a:gd name="T5" fmla="*/ 136 h 157"/>
                <a:gd name="T6" fmla="*/ 112 w 152"/>
                <a:gd name="T7" fmla="*/ 91 h 157"/>
                <a:gd name="T8" fmla="*/ 91 w 152"/>
                <a:gd name="T9" fmla="*/ 66 h 157"/>
                <a:gd name="T10" fmla="*/ 61 w 152"/>
                <a:gd name="T11" fmla="*/ 40 h 157"/>
                <a:gd name="T12" fmla="*/ 36 w 152"/>
                <a:gd name="T13" fmla="*/ 20 h 157"/>
                <a:gd name="T14" fmla="*/ 0 w 152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7">
                  <a:moveTo>
                    <a:pt x="152" y="157"/>
                  </a:moveTo>
                  <a:lnTo>
                    <a:pt x="152" y="157"/>
                  </a:lnTo>
                  <a:lnTo>
                    <a:pt x="142" y="136"/>
                  </a:lnTo>
                  <a:lnTo>
                    <a:pt x="112" y="91"/>
                  </a:lnTo>
                  <a:lnTo>
                    <a:pt x="91" y="66"/>
                  </a:lnTo>
                  <a:lnTo>
                    <a:pt x="61" y="40"/>
                  </a:lnTo>
                  <a:lnTo>
                    <a:pt x="36" y="20"/>
                  </a:lnTo>
                  <a:lnTo>
                    <a:pt x="0" y="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721"/>
            <p:cNvSpPr>
              <a:spLocks/>
            </p:cNvSpPr>
            <p:nvPr/>
          </p:nvSpPr>
          <p:spPr bwMode="auto">
            <a:xfrm>
              <a:off x="10926763" y="2606675"/>
              <a:ext cx="120650" cy="71437"/>
            </a:xfrm>
            <a:custGeom>
              <a:avLst/>
              <a:gdLst>
                <a:gd name="T0" fmla="*/ 76 w 76"/>
                <a:gd name="T1" fmla="*/ 10 h 45"/>
                <a:gd name="T2" fmla="*/ 0 w 76"/>
                <a:gd name="T3" fmla="*/ 0 h 45"/>
                <a:gd name="T4" fmla="*/ 60 w 76"/>
                <a:gd name="T5" fmla="*/ 45 h 45"/>
                <a:gd name="T6" fmla="*/ 76 w 76"/>
                <a:gd name="T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45">
                  <a:moveTo>
                    <a:pt x="76" y="10"/>
                  </a:moveTo>
                  <a:lnTo>
                    <a:pt x="0" y="0"/>
                  </a:lnTo>
                  <a:lnTo>
                    <a:pt x="60" y="45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722"/>
            <p:cNvSpPr>
              <a:spLocks/>
            </p:cNvSpPr>
            <p:nvPr/>
          </p:nvSpPr>
          <p:spPr bwMode="auto">
            <a:xfrm>
              <a:off x="10460038" y="4854575"/>
              <a:ext cx="73025" cy="23812"/>
            </a:xfrm>
            <a:custGeom>
              <a:avLst/>
              <a:gdLst>
                <a:gd name="T0" fmla="*/ 0 w 46"/>
                <a:gd name="T1" fmla="*/ 15 h 15"/>
                <a:gd name="T2" fmla="*/ 0 w 46"/>
                <a:gd name="T3" fmla="*/ 15 h 15"/>
                <a:gd name="T4" fmla="*/ 5 w 46"/>
                <a:gd name="T5" fmla="*/ 10 h 15"/>
                <a:gd name="T6" fmla="*/ 16 w 46"/>
                <a:gd name="T7" fmla="*/ 0 h 15"/>
                <a:gd name="T8" fmla="*/ 26 w 46"/>
                <a:gd name="T9" fmla="*/ 0 h 15"/>
                <a:gd name="T10" fmla="*/ 36 w 46"/>
                <a:gd name="T11" fmla="*/ 5 h 15"/>
                <a:gd name="T12" fmla="*/ 46 w 46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">
                  <a:moveTo>
                    <a:pt x="0" y="15"/>
                  </a:moveTo>
                  <a:lnTo>
                    <a:pt x="0" y="15"/>
                  </a:lnTo>
                  <a:lnTo>
                    <a:pt x="5" y="10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6" y="5"/>
                  </a:lnTo>
                  <a:lnTo>
                    <a:pt x="46" y="15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Rectangle 723"/>
            <p:cNvSpPr>
              <a:spLocks noChangeArrowheads="1"/>
            </p:cNvSpPr>
            <p:nvPr/>
          </p:nvSpPr>
          <p:spPr bwMode="auto">
            <a:xfrm>
              <a:off x="10171113" y="5046663"/>
              <a:ext cx="320675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2" name="Rectangle 724"/>
            <p:cNvSpPr>
              <a:spLocks noChangeArrowheads="1"/>
            </p:cNvSpPr>
            <p:nvPr/>
          </p:nvSpPr>
          <p:spPr bwMode="auto">
            <a:xfrm>
              <a:off x="10525125" y="5199063"/>
              <a:ext cx="1920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l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3" name="Freeform 725"/>
            <p:cNvSpPr>
              <a:spLocks noEditPoints="1"/>
            </p:cNvSpPr>
            <p:nvPr/>
          </p:nvSpPr>
          <p:spPr bwMode="auto">
            <a:xfrm>
              <a:off x="10477500" y="4395788"/>
              <a:ext cx="127000" cy="201612"/>
            </a:xfrm>
            <a:custGeom>
              <a:avLst/>
              <a:gdLst>
                <a:gd name="T0" fmla="*/ 35 w 80"/>
                <a:gd name="T1" fmla="*/ 11 h 127"/>
                <a:gd name="T2" fmla="*/ 35 w 80"/>
                <a:gd name="T3" fmla="*/ 11 h 127"/>
                <a:gd name="T4" fmla="*/ 20 w 80"/>
                <a:gd name="T5" fmla="*/ 21 h 127"/>
                <a:gd name="T6" fmla="*/ 15 w 80"/>
                <a:gd name="T7" fmla="*/ 36 h 127"/>
                <a:gd name="T8" fmla="*/ 15 w 80"/>
                <a:gd name="T9" fmla="*/ 36 h 127"/>
                <a:gd name="T10" fmla="*/ 0 w 80"/>
                <a:gd name="T11" fmla="*/ 71 h 127"/>
                <a:gd name="T12" fmla="*/ 0 w 80"/>
                <a:gd name="T13" fmla="*/ 71 h 127"/>
                <a:gd name="T14" fmla="*/ 0 w 80"/>
                <a:gd name="T15" fmla="*/ 97 h 127"/>
                <a:gd name="T16" fmla="*/ 0 w 80"/>
                <a:gd name="T17" fmla="*/ 97 h 127"/>
                <a:gd name="T18" fmla="*/ 0 w 80"/>
                <a:gd name="T19" fmla="*/ 107 h 127"/>
                <a:gd name="T20" fmla="*/ 5 w 80"/>
                <a:gd name="T21" fmla="*/ 117 h 127"/>
                <a:gd name="T22" fmla="*/ 5 w 80"/>
                <a:gd name="T23" fmla="*/ 117 h 127"/>
                <a:gd name="T24" fmla="*/ 10 w 80"/>
                <a:gd name="T25" fmla="*/ 127 h 127"/>
                <a:gd name="T26" fmla="*/ 20 w 80"/>
                <a:gd name="T27" fmla="*/ 127 h 127"/>
                <a:gd name="T28" fmla="*/ 20 w 80"/>
                <a:gd name="T29" fmla="*/ 127 h 127"/>
                <a:gd name="T30" fmla="*/ 35 w 80"/>
                <a:gd name="T31" fmla="*/ 127 h 127"/>
                <a:gd name="T32" fmla="*/ 50 w 80"/>
                <a:gd name="T33" fmla="*/ 117 h 127"/>
                <a:gd name="T34" fmla="*/ 50 w 80"/>
                <a:gd name="T35" fmla="*/ 117 h 127"/>
                <a:gd name="T36" fmla="*/ 60 w 80"/>
                <a:gd name="T37" fmla="*/ 102 h 127"/>
                <a:gd name="T38" fmla="*/ 70 w 80"/>
                <a:gd name="T39" fmla="*/ 76 h 127"/>
                <a:gd name="T40" fmla="*/ 70 w 80"/>
                <a:gd name="T41" fmla="*/ 76 h 127"/>
                <a:gd name="T42" fmla="*/ 80 w 80"/>
                <a:gd name="T43" fmla="*/ 56 h 127"/>
                <a:gd name="T44" fmla="*/ 80 w 80"/>
                <a:gd name="T45" fmla="*/ 31 h 127"/>
                <a:gd name="T46" fmla="*/ 80 w 80"/>
                <a:gd name="T47" fmla="*/ 31 h 127"/>
                <a:gd name="T48" fmla="*/ 80 w 80"/>
                <a:gd name="T49" fmla="*/ 21 h 127"/>
                <a:gd name="T50" fmla="*/ 75 w 80"/>
                <a:gd name="T51" fmla="*/ 5 h 127"/>
                <a:gd name="T52" fmla="*/ 65 w 80"/>
                <a:gd name="T53" fmla="*/ 0 h 127"/>
                <a:gd name="T54" fmla="*/ 55 w 80"/>
                <a:gd name="T55" fmla="*/ 0 h 127"/>
                <a:gd name="T56" fmla="*/ 55 w 80"/>
                <a:gd name="T57" fmla="*/ 0 h 127"/>
                <a:gd name="T58" fmla="*/ 45 w 80"/>
                <a:gd name="T59" fmla="*/ 0 h 127"/>
                <a:gd name="T60" fmla="*/ 35 w 80"/>
                <a:gd name="T61" fmla="*/ 11 h 127"/>
                <a:gd name="T62" fmla="*/ 35 w 80"/>
                <a:gd name="T63" fmla="*/ 11 h 127"/>
                <a:gd name="T64" fmla="*/ 20 w 80"/>
                <a:gd name="T65" fmla="*/ 61 h 127"/>
                <a:gd name="T66" fmla="*/ 20 w 80"/>
                <a:gd name="T67" fmla="*/ 61 h 127"/>
                <a:gd name="T68" fmla="*/ 35 w 80"/>
                <a:gd name="T69" fmla="*/ 16 h 127"/>
                <a:gd name="T70" fmla="*/ 35 w 80"/>
                <a:gd name="T71" fmla="*/ 16 h 127"/>
                <a:gd name="T72" fmla="*/ 45 w 80"/>
                <a:gd name="T73" fmla="*/ 5 h 127"/>
                <a:gd name="T74" fmla="*/ 55 w 80"/>
                <a:gd name="T75" fmla="*/ 0 h 127"/>
                <a:gd name="T76" fmla="*/ 55 w 80"/>
                <a:gd name="T77" fmla="*/ 0 h 127"/>
                <a:gd name="T78" fmla="*/ 65 w 80"/>
                <a:gd name="T79" fmla="*/ 5 h 127"/>
                <a:gd name="T80" fmla="*/ 70 w 80"/>
                <a:gd name="T81" fmla="*/ 21 h 127"/>
                <a:gd name="T82" fmla="*/ 70 w 80"/>
                <a:gd name="T83" fmla="*/ 21 h 127"/>
                <a:gd name="T84" fmla="*/ 60 w 80"/>
                <a:gd name="T85" fmla="*/ 61 h 127"/>
                <a:gd name="T86" fmla="*/ 20 w 80"/>
                <a:gd name="T87" fmla="*/ 61 h 127"/>
                <a:gd name="T88" fmla="*/ 20 w 80"/>
                <a:gd name="T89" fmla="*/ 61 h 127"/>
                <a:gd name="T90" fmla="*/ 60 w 80"/>
                <a:gd name="T91" fmla="*/ 66 h 127"/>
                <a:gd name="T92" fmla="*/ 60 w 80"/>
                <a:gd name="T93" fmla="*/ 66 h 127"/>
                <a:gd name="T94" fmla="*/ 45 w 80"/>
                <a:gd name="T95" fmla="*/ 102 h 127"/>
                <a:gd name="T96" fmla="*/ 45 w 80"/>
                <a:gd name="T97" fmla="*/ 102 h 127"/>
                <a:gd name="T98" fmla="*/ 35 w 80"/>
                <a:gd name="T99" fmla="*/ 117 h 127"/>
                <a:gd name="T100" fmla="*/ 35 w 80"/>
                <a:gd name="T101" fmla="*/ 117 h 127"/>
                <a:gd name="T102" fmla="*/ 25 w 80"/>
                <a:gd name="T103" fmla="*/ 122 h 127"/>
                <a:gd name="T104" fmla="*/ 25 w 80"/>
                <a:gd name="T105" fmla="*/ 122 h 127"/>
                <a:gd name="T106" fmla="*/ 20 w 80"/>
                <a:gd name="T107" fmla="*/ 122 h 127"/>
                <a:gd name="T108" fmla="*/ 15 w 80"/>
                <a:gd name="T109" fmla="*/ 117 h 127"/>
                <a:gd name="T110" fmla="*/ 15 w 80"/>
                <a:gd name="T111" fmla="*/ 117 h 127"/>
                <a:gd name="T112" fmla="*/ 10 w 80"/>
                <a:gd name="T113" fmla="*/ 102 h 127"/>
                <a:gd name="T114" fmla="*/ 10 w 80"/>
                <a:gd name="T115" fmla="*/ 102 h 127"/>
                <a:gd name="T116" fmla="*/ 20 w 80"/>
                <a:gd name="T117" fmla="*/ 66 h 127"/>
                <a:gd name="T118" fmla="*/ 60 w 80"/>
                <a:gd name="T119" fmla="*/ 66 h 127"/>
                <a:gd name="T120" fmla="*/ 60 w 80"/>
                <a:gd name="T121" fmla="*/ 6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" h="127">
                  <a:moveTo>
                    <a:pt x="35" y="11"/>
                  </a:moveTo>
                  <a:lnTo>
                    <a:pt x="35" y="11"/>
                  </a:lnTo>
                  <a:lnTo>
                    <a:pt x="20" y="21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107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10" y="12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35" y="127"/>
                  </a:lnTo>
                  <a:lnTo>
                    <a:pt x="50" y="117"/>
                  </a:lnTo>
                  <a:lnTo>
                    <a:pt x="50" y="117"/>
                  </a:lnTo>
                  <a:lnTo>
                    <a:pt x="60" y="102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80" y="56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21"/>
                  </a:lnTo>
                  <a:lnTo>
                    <a:pt x="75" y="5"/>
                  </a:lnTo>
                  <a:lnTo>
                    <a:pt x="6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5" y="0"/>
                  </a:lnTo>
                  <a:lnTo>
                    <a:pt x="35" y="11"/>
                  </a:lnTo>
                  <a:lnTo>
                    <a:pt x="35" y="11"/>
                  </a:lnTo>
                  <a:close/>
                  <a:moveTo>
                    <a:pt x="20" y="61"/>
                  </a:moveTo>
                  <a:lnTo>
                    <a:pt x="20" y="61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45" y="5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5" y="5"/>
                  </a:lnTo>
                  <a:lnTo>
                    <a:pt x="70" y="21"/>
                  </a:lnTo>
                  <a:lnTo>
                    <a:pt x="70" y="21"/>
                  </a:lnTo>
                  <a:lnTo>
                    <a:pt x="60" y="61"/>
                  </a:lnTo>
                  <a:lnTo>
                    <a:pt x="20" y="61"/>
                  </a:lnTo>
                  <a:lnTo>
                    <a:pt x="20" y="61"/>
                  </a:lnTo>
                  <a:close/>
                  <a:moveTo>
                    <a:pt x="60" y="66"/>
                  </a:moveTo>
                  <a:lnTo>
                    <a:pt x="60" y="66"/>
                  </a:lnTo>
                  <a:lnTo>
                    <a:pt x="45" y="102"/>
                  </a:lnTo>
                  <a:lnTo>
                    <a:pt x="45" y="102"/>
                  </a:lnTo>
                  <a:lnTo>
                    <a:pt x="35" y="117"/>
                  </a:lnTo>
                  <a:lnTo>
                    <a:pt x="35" y="117"/>
                  </a:lnTo>
                  <a:lnTo>
                    <a:pt x="25" y="122"/>
                  </a:lnTo>
                  <a:lnTo>
                    <a:pt x="25" y="122"/>
                  </a:lnTo>
                  <a:lnTo>
                    <a:pt x="20" y="122"/>
                  </a:lnTo>
                  <a:lnTo>
                    <a:pt x="15" y="117"/>
                  </a:lnTo>
                  <a:lnTo>
                    <a:pt x="15" y="117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20" y="66"/>
                  </a:lnTo>
                  <a:lnTo>
                    <a:pt x="60" y="66"/>
                  </a:lnTo>
                  <a:lnTo>
                    <a:pt x="6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Rectangle 726"/>
            <p:cNvSpPr>
              <a:spLocks noChangeArrowheads="1"/>
            </p:cNvSpPr>
            <p:nvPr/>
          </p:nvSpPr>
          <p:spPr bwMode="auto">
            <a:xfrm>
              <a:off x="10766425" y="4011613"/>
              <a:ext cx="233363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b="1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r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5" name="Freeform 727"/>
            <p:cNvSpPr>
              <a:spLocks/>
            </p:cNvSpPr>
            <p:nvPr/>
          </p:nvSpPr>
          <p:spPr bwMode="auto">
            <a:xfrm>
              <a:off x="11633200" y="3016250"/>
              <a:ext cx="120650" cy="136525"/>
            </a:xfrm>
            <a:custGeom>
              <a:avLst/>
              <a:gdLst>
                <a:gd name="T0" fmla="*/ 60 w 76"/>
                <a:gd name="T1" fmla="*/ 25 h 86"/>
                <a:gd name="T2" fmla="*/ 60 w 76"/>
                <a:gd name="T3" fmla="*/ 25 h 86"/>
                <a:gd name="T4" fmla="*/ 55 w 76"/>
                <a:gd name="T5" fmla="*/ 50 h 86"/>
                <a:gd name="T6" fmla="*/ 55 w 76"/>
                <a:gd name="T7" fmla="*/ 50 h 86"/>
                <a:gd name="T8" fmla="*/ 45 w 76"/>
                <a:gd name="T9" fmla="*/ 75 h 86"/>
                <a:gd name="T10" fmla="*/ 45 w 76"/>
                <a:gd name="T11" fmla="*/ 75 h 86"/>
                <a:gd name="T12" fmla="*/ 30 w 76"/>
                <a:gd name="T13" fmla="*/ 81 h 86"/>
                <a:gd name="T14" fmla="*/ 30 w 76"/>
                <a:gd name="T15" fmla="*/ 81 h 86"/>
                <a:gd name="T16" fmla="*/ 25 w 76"/>
                <a:gd name="T17" fmla="*/ 81 h 86"/>
                <a:gd name="T18" fmla="*/ 20 w 76"/>
                <a:gd name="T19" fmla="*/ 75 h 86"/>
                <a:gd name="T20" fmla="*/ 20 w 76"/>
                <a:gd name="T21" fmla="*/ 75 h 86"/>
                <a:gd name="T22" fmla="*/ 35 w 76"/>
                <a:gd name="T23" fmla="*/ 35 h 86"/>
                <a:gd name="T24" fmla="*/ 35 w 76"/>
                <a:gd name="T25" fmla="*/ 35 h 86"/>
                <a:gd name="T26" fmla="*/ 40 w 76"/>
                <a:gd name="T27" fmla="*/ 15 h 86"/>
                <a:gd name="T28" fmla="*/ 40 w 76"/>
                <a:gd name="T29" fmla="*/ 15 h 86"/>
                <a:gd name="T30" fmla="*/ 35 w 76"/>
                <a:gd name="T31" fmla="*/ 5 h 86"/>
                <a:gd name="T32" fmla="*/ 35 w 76"/>
                <a:gd name="T33" fmla="*/ 5 h 86"/>
                <a:gd name="T34" fmla="*/ 25 w 76"/>
                <a:gd name="T35" fmla="*/ 0 h 86"/>
                <a:gd name="T36" fmla="*/ 25 w 76"/>
                <a:gd name="T37" fmla="*/ 0 h 86"/>
                <a:gd name="T38" fmla="*/ 10 w 76"/>
                <a:gd name="T39" fmla="*/ 5 h 86"/>
                <a:gd name="T40" fmla="*/ 0 w 76"/>
                <a:gd name="T41" fmla="*/ 20 h 86"/>
                <a:gd name="T42" fmla="*/ 0 w 76"/>
                <a:gd name="T43" fmla="*/ 25 h 86"/>
                <a:gd name="T44" fmla="*/ 0 w 76"/>
                <a:gd name="T45" fmla="*/ 25 h 86"/>
                <a:gd name="T46" fmla="*/ 10 w 76"/>
                <a:gd name="T47" fmla="*/ 15 h 86"/>
                <a:gd name="T48" fmla="*/ 10 w 76"/>
                <a:gd name="T49" fmla="*/ 15 h 86"/>
                <a:gd name="T50" fmla="*/ 15 w 76"/>
                <a:gd name="T51" fmla="*/ 15 h 86"/>
                <a:gd name="T52" fmla="*/ 15 w 76"/>
                <a:gd name="T53" fmla="*/ 15 h 86"/>
                <a:gd name="T54" fmla="*/ 15 w 76"/>
                <a:gd name="T55" fmla="*/ 15 h 86"/>
                <a:gd name="T56" fmla="*/ 15 w 76"/>
                <a:gd name="T57" fmla="*/ 15 h 86"/>
                <a:gd name="T58" fmla="*/ 15 w 76"/>
                <a:gd name="T59" fmla="*/ 20 h 86"/>
                <a:gd name="T60" fmla="*/ 15 w 76"/>
                <a:gd name="T61" fmla="*/ 20 h 86"/>
                <a:gd name="T62" fmla="*/ 5 w 76"/>
                <a:gd name="T63" fmla="*/ 50 h 86"/>
                <a:gd name="T64" fmla="*/ 5 w 76"/>
                <a:gd name="T65" fmla="*/ 50 h 86"/>
                <a:gd name="T66" fmla="*/ 5 w 76"/>
                <a:gd name="T67" fmla="*/ 65 h 86"/>
                <a:gd name="T68" fmla="*/ 5 w 76"/>
                <a:gd name="T69" fmla="*/ 65 h 86"/>
                <a:gd name="T70" fmla="*/ 5 w 76"/>
                <a:gd name="T71" fmla="*/ 75 h 86"/>
                <a:gd name="T72" fmla="*/ 10 w 76"/>
                <a:gd name="T73" fmla="*/ 81 h 86"/>
                <a:gd name="T74" fmla="*/ 10 w 76"/>
                <a:gd name="T75" fmla="*/ 81 h 86"/>
                <a:gd name="T76" fmla="*/ 20 w 76"/>
                <a:gd name="T77" fmla="*/ 86 h 86"/>
                <a:gd name="T78" fmla="*/ 30 w 76"/>
                <a:gd name="T79" fmla="*/ 86 h 86"/>
                <a:gd name="T80" fmla="*/ 30 w 76"/>
                <a:gd name="T81" fmla="*/ 86 h 86"/>
                <a:gd name="T82" fmla="*/ 45 w 76"/>
                <a:gd name="T83" fmla="*/ 81 h 86"/>
                <a:gd name="T84" fmla="*/ 60 w 76"/>
                <a:gd name="T85" fmla="*/ 70 h 86"/>
                <a:gd name="T86" fmla="*/ 60 w 76"/>
                <a:gd name="T87" fmla="*/ 70 h 86"/>
                <a:gd name="T88" fmla="*/ 71 w 76"/>
                <a:gd name="T89" fmla="*/ 50 h 86"/>
                <a:gd name="T90" fmla="*/ 76 w 76"/>
                <a:gd name="T91" fmla="*/ 35 h 86"/>
                <a:gd name="T92" fmla="*/ 76 w 76"/>
                <a:gd name="T93" fmla="*/ 35 h 86"/>
                <a:gd name="T94" fmla="*/ 76 w 76"/>
                <a:gd name="T95" fmla="*/ 20 h 86"/>
                <a:gd name="T96" fmla="*/ 66 w 76"/>
                <a:gd name="T97" fmla="*/ 10 h 86"/>
                <a:gd name="T98" fmla="*/ 66 w 76"/>
                <a:gd name="T99" fmla="*/ 10 h 86"/>
                <a:gd name="T100" fmla="*/ 60 w 76"/>
                <a:gd name="T101" fmla="*/ 5 h 86"/>
                <a:gd name="T102" fmla="*/ 45 w 76"/>
                <a:gd name="T103" fmla="*/ 0 h 86"/>
                <a:gd name="T104" fmla="*/ 45 w 76"/>
                <a:gd name="T105" fmla="*/ 5 h 86"/>
                <a:gd name="T106" fmla="*/ 45 w 76"/>
                <a:gd name="T107" fmla="*/ 5 h 86"/>
                <a:gd name="T108" fmla="*/ 55 w 76"/>
                <a:gd name="T109" fmla="*/ 15 h 86"/>
                <a:gd name="T110" fmla="*/ 60 w 76"/>
                <a:gd name="T111" fmla="*/ 25 h 86"/>
                <a:gd name="T112" fmla="*/ 60 w 76"/>
                <a:gd name="T113" fmla="*/ 25 h 86"/>
                <a:gd name="T114" fmla="*/ 60 w 76"/>
                <a:gd name="T115" fmla="*/ 2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" h="86">
                  <a:moveTo>
                    <a:pt x="60" y="25"/>
                  </a:moveTo>
                  <a:lnTo>
                    <a:pt x="60" y="25"/>
                  </a:lnTo>
                  <a:lnTo>
                    <a:pt x="55" y="50"/>
                  </a:lnTo>
                  <a:lnTo>
                    <a:pt x="55" y="50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30" y="81"/>
                  </a:lnTo>
                  <a:lnTo>
                    <a:pt x="30" y="81"/>
                  </a:lnTo>
                  <a:lnTo>
                    <a:pt x="25" y="81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0" y="5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65"/>
                  </a:lnTo>
                  <a:lnTo>
                    <a:pt x="5" y="65"/>
                  </a:lnTo>
                  <a:lnTo>
                    <a:pt x="5" y="75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20" y="86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45" y="81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71" y="50"/>
                  </a:lnTo>
                  <a:lnTo>
                    <a:pt x="76" y="35"/>
                  </a:lnTo>
                  <a:lnTo>
                    <a:pt x="76" y="35"/>
                  </a:lnTo>
                  <a:lnTo>
                    <a:pt x="76" y="2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0" y="5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55" y="15"/>
                  </a:lnTo>
                  <a:lnTo>
                    <a:pt x="60" y="25"/>
                  </a:lnTo>
                  <a:lnTo>
                    <a:pt x="60" y="25"/>
                  </a:ln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Freeform 728"/>
            <p:cNvSpPr>
              <a:spLocks/>
            </p:cNvSpPr>
            <p:nvPr/>
          </p:nvSpPr>
          <p:spPr bwMode="auto">
            <a:xfrm>
              <a:off x="10556875" y="1635125"/>
              <a:ext cx="184150" cy="136525"/>
            </a:xfrm>
            <a:custGeom>
              <a:avLst/>
              <a:gdLst>
                <a:gd name="T0" fmla="*/ 96 w 116"/>
                <a:gd name="T1" fmla="*/ 10 h 86"/>
                <a:gd name="T2" fmla="*/ 96 w 116"/>
                <a:gd name="T3" fmla="*/ 25 h 86"/>
                <a:gd name="T4" fmla="*/ 86 w 116"/>
                <a:gd name="T5" fmla="*/ 55 h 86"/>
                <a:gd name="T6" fmla="*/ 81 w 116"/>
                <a:gd name="T7" fmla="*/ 71 h 86"/>
                <a:gd name="T8" fmla="*/ 66 w 116"/>
                <a:gd name="T9" fmla="*/ 76 h 86"/>
                <a:gd name="T10" fmla="*/ 56 w 116"/>
                <a:gd name="T11" fmla="*/ 60 h 86"/>
                <a:gd name="T12" fmla="*/ 71 w 116"/>
                <a:gd name="T13" fmla="*/ 35 h 86"/>
                <a:gd name="T14" fmla="*/ 76 w 116"/>
                <a:gd name="T15" fmla="*/ 20 h 86"/>
                <a:gd name="T16" fmla="*/ 66 w 116"/>
                <a:gd name="T17" fmla="*/ 10 h 86"/>
                <a:gd name="T18" fmla="*/ 61 w 116"/>
                <a:gd name="T19" fmla="*/ 10 h 86"/>
                <a:gd name="T20" fmla="*/ 56 w 116"/>
                <a:gd name="T21" fmla="*/ 20 h 86"/>
                <a:gd name="T22" fmla="*/ 51 w 116"/>
                <a:gd name="T23" fmla="*/ 50 h 86"/>
                <a:gd name="T24" fmla="*/ 51 w 116"/>
                <a:gd name="T25" fmla="*/ 60 h 86"/>
                <a:gd name="T26" fmla="*/ 41 w 116"/>
                <a:gd name="T27" fmla="*/ 71 h 86"/>
                <a:gd name="T28" fmla="*/ 30 w 116"/>
                <a:gd name="T29" fmla="*/ 76 h 86"/>
                <a:gd name="T30" fmla="*/ 20 w 116"/>
                <a:gd name="T31" fmla="*/ 71 h 86"/>
                <a:gd name="T32" fmla="*/ 20 w 116"/>
                <a:gd name="T33" fmla="*/ 60 h 86"/>
                <a:gd name="T34" fmla="*/ 25 w 116"/>
                <a:gd name="T35" fmla="*/ 30 h 86"/>
                <a:gd name="T36" fmla="*/ 35 w 116"/>
                <a:gd name="T37" fmla="*/ 10 h 86"/>
                <a:gd name="T38" fmla="*/ 51 w 116"/>
                <a:gd name="T39" fmla="*/ 0 h 86"/>
                <a:gd name="T40" fmla="*/ 51 w 116"/>
                <a:gd name="T41" fmla="*/ 0 h 86"/>
                <a:gd name="T42" fmla="*/ 30 w 116"/>
                <a:gd name="T43" fmla="*/ 5 h 86"/>
                <a:gd name="T44" fmla="*/ 15 w 116"/>
                <a:gd name="T45" fmla="*/ 15 h 86"/>
                <a:gd name="T46" fmla="*/ 0 w 116"/>
                <a:gd name="T47" fmla="*/ 55 h 86"/>
                <a:gd name="T48" fmla="*/ 0 w 116"/>
                <a:gd name="T49" fmla="*/ 66 h 86"/>
                <a:gd name="T50" fmla="*/ 5 w 116"/>
                <a:gd name="T51" fmla="*/ 76 h 86"/>
                <a:gd name="T52" fmla="*/ 20 w 116"/>
                <a:gd name="T53" fmla="*/ 86 h 86"/>
                <a:gd name="T54" fmla="*/ 35 w 116"/>
                <a:gd name="T55" fmla="*/ 81 h 86"/>
                <a:gd name="T56" fmla="*/ 51 w 116"/>
                <a:gd name="T57" fmla="*/ 66 h 86"/>
                <a:gd name="T58" fmla="*/ 61 w 116"/>
                <a:gd name="T59" fmla="*/ 81 h 86"/>
                <a:gd name="T60" fmla="*/ 76 w 116"/>
                <a:gd name="T61" fmla="*/ 86 h 86"/>
                <a:gd name="T62" fmla="*/ 86 w 116"/>
                <a:gd name="T63" fmla="*/ 81 h 86"/>
                <a:gd name="T64" fmla="*/ 96 w 116"/>
                <a:gd name="T65" fmla="*/ 76 h 86"/>
                <a:gd name="T66" fmla="*/ 111 w 116"/>
                <a:gd name="T67" fmla="*/ 55 h 86"/>
                <a:gd name="T68" fmla="*/ 116 w 116"/>
                <a:gd name="T69" fmla="*/ 45 h 86"/>
                <a:gd name="T70" fmla="*/ 116 w 116"/>
                <a:gd name="T71" fmla="*/ 30 h 86"/>
                <a:gd name="T72" fmla="*/ 111 w 116"/>
                <a:gd name="T73" fmla="*/ 10 h 86"/>
                <a:gd name="T74" fmla="*/ 91 w 116"/>
                <a:gd name="T75" fmla="*/ 0 h 86"/>
                <a:gd name="T76" fmla="*/ 91 w 116"/>
                <a:gd name="T77" fmla="*/ 5 h 86"/>
                <a:gd name="T78" fmla="*/ 96 w 116"/>
                <a:gd name="T79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6" h="86">
                  <a:moveTo>
                    <a:pt x="96" y="10"/>
                  </a:moveTo>
                  <a:lnTo>
                    <a:pt x="96" y="10"/>
                  </a:lnTo>
                  <a:lnTo>
                    <a:pt x="96" y="25"/>
                  </a:lnTo>
                  <a:lnTo>
                    <a:pt x="96" y="25"/>
                  </a:lnTo>
                  <a:lnTo>
                    <a:pt x="96" y="40"/>
                  </a:lnTo>
                  <a:lnTo>
                    <a:pt x="86" y="55"/>
                  </a:lnTo>
                  <a:lnTo>
                    <a:pt x="86" y="55"/>
                  </a:lnTo>
                  <a:lnTo>
                    <a:pt x="81" y="71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1" y="71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71" y="35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1" y="1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1" y="30"/>
                  </a:lnTo>
                  <a:lnTo>
                    <a:pt x="51" y="50"/>
                  </a:lnTo>
                  <a:lnTo>
                    <a:pt x="51" y="5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41" y="71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45"/>
                  </a:lnTo>
                  <a:lnTo>
                    <a:pt x="25" y="30"/>
                  </a:lnTo>
                  <a:lnTo>
                    <a:pt x="25" y="30"/>
                  </a:lnTo>
                  <a:lnTo>
                    <a:pt x="35" y="10"/>
                  </a:lnTo>
                  <a:lnTo>
                    <a:pt x="51" y="5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30" y="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0" y="3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6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10" y="81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35" y="81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6" y="76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86" y="81"/>
                  </a:lnTo>
                  <a:lnTo>
                    <a:pt x="96" y="76"/>
                  </a:lnTo>
                  <a:lnTo>
                    <a:pt x="96" y="76"/>
                  </a:lnTo>
                  <a:lnTo>
                    <a:pt x="101" y="71"/>
                  </a:lnTo>
                  <a:lnTo>
                    <a:pt x="111" y="55"/>
                  </a:lnTo>
                  <a:lnTo>
                    <a:pt x="111" y="55"/>
                  </a:lnTo>
                  <a:lnTo>
                    <a:pt x="116" y="45"/>
                  </a:lnTo>
                  <a:lnTo>
                    <a:pt x="116" y="30"/>
                  </a:lnTo>
                  <a:lnTo>
                    <a:pt x="116" y="30"/>
                  </a:lnTo>
                  <a:lnTo>
                    <a:pt x="116" y="20"/>
                  </a:lnTo>
                  <a:lnTo>
                    <a:pt x="111" y="10"/>
                  </a:lnTo>
                  <a:lnTo>
                    <a:pt x="101" y="5"/>
                  </a:lnTo>
                  <a:lnTo>
                    <a:pt x="91" y="0"/>
                  </a:lnTo>
                  <a:lnTo>
                    <a:pt x="91" y="5"/>
                  </a:lnTo>
                  <a:lnTo>
                    <a:pt x="91" y="5"/>
                  </a:lnTo>
                  <a:lnTo>
                    <a:pt x="96" y="10"/>
                  </a:lnTo>
                  <a:lnTo>
                    <a:pt x="9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Rectangle 729"/>
            <p:cNvSpPr>
              <a:spLocks noChangeArrowheads="1"/>
            </p:cNvSpPr>
            <p:nvPr/>
          </p:nvSpPr>
          <p:spPr bwMode="auto">
            <a:xfrm>
              <a:off x="10998200" y="3216275"/>
              <a:ext cx="354013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M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8" name="Rectangle 730"/>
            <p:cNvSpPr>
              <a:spLocks noChangeArrowheads="1"/>
            </p:cNvSpPr>
            <p:nvPr/>
          </p:nvSpPr>
          <p:spPr bwMode="auto">
            <a:xfrm>
              <a:off x="10741025" y="2806700"/>
              <a:ext cx="265113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b="1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</p:grp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524831" y="132491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623085" y="1324909"/>
                <a:ext cx="43888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大小：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85" y="1324909"/>
                <a:ext cx="4388830" cy="461665"/>
              </a:xfrm>
              <a:prstGeom prst="rect">
                <a:avLst/>
              </a:prstGeom>
              <a:blipFill>
                <a:blip r:embed="rId3"/>
                <a:stretch>
                  <a:fillRect l="-208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623085" y="2164013"/>
                <a:ext cx="2339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方向：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右手</m:t>
                    </m:r>
                  </m:oMath>
                </a14:m>
                <a:r>
                  <a:rPr lang="zh-CN" altLang="en-US" sz="2400" dirty="0" smtClean="0"/>
                  <a:t>法则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85" y="2164013"/>
                <a:ext cx="2339102" cy="461665"/>
              </a:xfrm>
              <a:prstGeom prst="rect">
                <a:avLst/>
              </a:prstGeom>
              <a:blipFill>
                <a:blip r:embed="rId4"/>
                <a:stretch>
                  <a:fillRect l="-3906" t="-14474" r="-312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727782" y="3189390"/>
                <a:ext cx="1622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82" y="3189390"/>
                <a:ext cx="16225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6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1" grpId="0"/>
      <p:bldP spid="32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703756" y="1046463"/>
                <a:ext cx="835510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:r>
                  <a:rPr lang="zh-CN" altLang="en-US" sz="2400" dirty="0"/>
                  <a:t>三向量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，先作向量积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/>
                  <a:t>，再作数量积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，这样得到的数量</a:t>
                </a:r>
                <a:r>
                  <a:rPr lang="zh-CN" altLang="en-US" sz="2400" dirty="0"/>
                  <a:t>称为三个向量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的混合积</a:t>
                </a:r>
                <a:r>
                  <a:rPr lang="zh-CN" altLang="en-US" sz="2400" dirty="0" smtClean="0"/>
                  <a:t>，记作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756" y="1046463"/>
                <a:ext cx="8355106" cy="830997"/>
              </a:xfrm>
              <a:prstGeom prst="rect">
                <a:avLst/>
              </a:prstGeom>
              <a:blipFill>
                <a:blip r:embed="rId2"/>
                <a:stretch>
                  <a:fillRect l="-1168" t="-8088" r="-365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467915" y="10464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40995" y="2155003"/>
                <a:ext cx="7190173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95" y="2155003"/>
                <a:ext cx="7190173" cy="517257"/>
              </a:xfrm>
              <a:prstGeom prst="rect">
                <a:avLst/>
              </a:prstGeom>
              <a:blipFill>
                <a:blip r:embed="rId3"/>
                <a:stretch>
                  <a:fillRect l="-1357"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59970" y="2811452"/>
                <a:ext cx="3193246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70" y="2811452"/>
                <a:ext cx="3193246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80181" y="4216824"/>
                <a:ext cx="9697078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81" y="4216824"/>
                <a:ext cx="9697078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952616" y="299521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、向量的混合积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7536" y="5631873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66FF"/>
                </a:solidFill>
              </a:rPr>
              <a:t>行列式按行展开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26136" y="5631873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66FF"/>
                </a:solidFill>
              </a:rPr>
              <a:t>行列式的行交换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522144" y="3088302"/>
                <a:ext cx="51772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zh-CN" alt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zh-CN" alt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44" y="3088302"/>
                <a:ext cx="517725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77527" y="3698836"/>
                <a:ext cx="6335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zh-CN" alt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zh-CN" alt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27" y="3698836"/>
                <a:ext cx="633513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89355" y="1008230"/>
                <a:ext cx="914041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混合积是一个数，它的绝对值表示以向向量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为</a:t>
                </a:r>
                <a:r>
                  <a:rPr lang="zh-CN" altLang="en-US" sz="2400" dirty="0"/>
                  <a:t>棱的平行六面体的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体积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355" y="1008230"/>
                <a:ext cx="9140414" cy="830997"/>
              </a:xfrm>
              <a:prstGeom prst="rect">
                <a:avLst/>
              </a:prstGeom>
              <a:blipFill>
                <a:blip r:embed="rId2"/>
                <a:stretch>
                  <a:fillRect l="-1067" t="-802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46400" y="54656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重要结论：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883217" y="2394464"/>
            <a:ext cx="3747295" cy="2837271"/>
            <a:chOff x="7657306" y="2768192"/>
            <a:chExt cx="3747295" cy="2837271"/>
          </a:xfrm>
        </p:grpSpPr>
        <p:sp>
          <p:nvSpPr>
            <p:cNvPr id="5" name="平行四边形 132"/>
            <p:cNvSpPr/>
            <p:nvPr/>
          </p:nvSpPr>
          <p:spPr>
            <a:xfrm>
              <a:off x="7753549" y="3055157"/>
              <a:ext cx="3106738" cy="796132"/>
            </a:xfrm>
            <a:custGeom>
              <a:avLst/>
              <a:gdLst>
                <a:gd name="connsiteX0" fmla="*/ 0 w 2351088"/>
                <a:gd name="connsiteY0" fmla="*/ 1431132 h 1431132"/>
                <a:gd name="connsiteX1" fmla="*/ 357783 w 2351088"/>
                <a:gd name="connsiteY1" fmla="*/ 0 h 1431132"/>
                <a:gd name="connsiteX2" fmla="*/ 2351088 w 2351088"/>
                <a:gd name="connsiteY2" fmla="*/ 0 h 1431132"/>
                <a:gd name="connsiteX3" fmla="*/ 1993305 w 2351088"/>
                <a:gd name="connsiteY3" fmla="*/ 1431132 h 1431132"/>
                <a:gd name="connsiteX4" fmla="*/ 0 w 2351088"/>
                <a:gd name="connsiteY4" fmla="*/ 1431132 h 1431132"/>
                <a:gd name="connsiteX0" fmla="*/ 1483717 w 3834805"/>
                <a:gd name="connsiteY0" fmla="*/ 1564482 h 1564482"/>
                <a:gd name="connsiteX1" fmla="*/ 0 w 3834805"/>
                <a:gd name="connsiteY1" fmla="*/ 0 h 1564482"/>
                <a:gd name="connsiteX2" fmla="*/ 3834805 w 3834805"/>
                <a:gd name="connsiteY2" fmla="*/ 133350 h 1564482"/>
                <a:gd name="connsiteX3" fmla="*/ 3477022 w 3834805"/>
                <a:gd name="connsiteY3" fmla="*/ 1564482 h 1564482"/>
                <a:gd name="connsiteX4" fmla="*/ 1483717 w 3834805"/>
                <a:gd name="connsiteY4" fmla="*/ 1564482 h 1564482"/>
                <a:gd name="connsiteX0" fmla="*/ 1483717 w 3477022"/>
                <a:gd name="connsiteY0" fmla="*/ 167878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1483717 w 3477022"/>
                <a:gd name="connsiteY4" fmla="*/ 1678782 h 1678782"/>
                <a:gd name="connsiteX0" fmla="*/ 512167 w 3477022"/>
                <a:gd name="connsiteY0" fmla="*/ 154543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512167 w 3477022"/>
                <a:gd name="connsiteY4" fmla="*/ 1545432 h 1678782"/>
                <a:gd name="connsiteX0" fmla="*/ 512167 w 2283222"/>
                <a:gd name="connsiteY0" fmla="*/ 1545432 h 1545432"/>
                <a:gd name="connsiteX1" fmla="*/ 0 w 2283222"/>
                <a:gd name="connsiteY1" fmla="*/ 114300 h 1545432"/>
                <a:gd name="connsiteX2" fmla="*/ 1828205 w 2283222"/>
                <a:gd name="connsiteY2" fmla="*/ 0 h 1545432"/>
                <a:gd name="connsiteX3" fmla="*/ 2283222 w 2283222"/>
                <a:gd name="connsiteY3" fmla="*/ 1405732 h 1545432"/>
                <a:gd name="connsiteX4" fmla="*/ 512167 w 2283222"/>
                <a:gd name="connsiteY4" fmla="*/ 1545432 h 1545432"/>
                <a:gd name="connsiteX0" fmla="*/ 512167 w 2505472"/>
                <a:gd name="connsiteY0" fmla="*/ 154543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45432 h 1558132"/>
                <a:gd name="connsiteX0" fmla="*/ 512167 w 2505472"/>
                <a:gd name="connsiteY0" fmla="*/ 155178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51782 h 1558132"/>
                <a:gd name="connsiteX0" fmla="*/ 512167 w 2505472"/>
                <a:gd name="connsiteY0" fmla="*/ 1558132 h 1564482"/>
                <a:gd name="connsiteX1" fmla="*/ 0 w 2505472"/>
                <a:gd name="connsiteY1" fmla="*/ 120650 h 1564482"/>
                <a:gd name="connsiteX2" fmla="*/ 1847255 w 2505472"/>
                <a:gd name="connsiteY2" fmla="*/ 0 h 1564482"/>
                <a:gd name="connsiteX3" fmla="*/ 2505472 w 2505472"/>
                <a:gd name="connsiteY3" fmla="*/ 1564482 h 1564482"/>
                <a:gd name="connsiteX4" fmla="*/ 512167 w 2505472"/>
                <a:gd name="connsiteY4" fmla="*/ 1558132 h 1564482"/>
                <a:gd name="connsiteX0" fmla="*/ 0 w 3022005"/>
                <a:gd name="connsiteY0" fmla="*/ 1748632 h 1748632"/>
                <a:gd name="connsiteX1" fmla="*/ 516533 w 3022005"/>
                <a:gd name="connsiteY1" fmla="*/ 120650 h 1748632"/>
                <a:gd name="connsiteX2" fmla="*/ 2363788 w 3022005"/>
                <a:gd name="connsiteY2" fmla="*/ 0 h 1748632"/>
                <a:gd name="connsiteX3" fmla="*/ 3022005 w 3022005"/>
                <a:gd name="connsiteY3" fmla="*/ 1564482 h 1748632"/>
                <a:gd name="connsiteX4" fmla="*/ 0 w 3022005"/>
                <a:gd name="connsiteY4" fmla="*/ 1748632 h 1748632"/>
                <a:gd name="connsiteX0" fmla="*/ 0 w 2363788"/>
                <a:gd name="connsiteY0" fmla="*/ 1748632 h 1754982"/>
                <a:gd name="connsiteX1" fmla="*/ 516533 w 2363788"/>
                <a:gd name="connsiteY1" fmla="*/ 120650 h 1754982"/>
                <a:gd name="connsiteX2" fmla="*/ 2363788 w 2363788"/>
                <a:gd name="connsiteY2" fmla="*/ 0 h 1754982"/>
                <a:gd name="connsiteX3" fmla="*/ 1993305 w 2363788"/>
                <a:gd name="connsiteY3" fmla="*/ 1754982 h 1754982"/>
                <a:gd name="connsiteX4" fmla="*/ 0 w 2363788"/>
                <a:gd name="connsiteY4" fmla="*/ 1748632 h 1754982"/>
                <a:gd name="connsiteX0" fmla="*/ 0 w 2363788"/>
                <a:gd name="connsiteY0" fmla="*/ 1748632 h 1754982"/>
                <a:gd name="connsiteX1" fmla="*/ 1164233 w 2363788"/>
                <a:gd name="connsiteY1" fmla="*/ 1003300 h 1754982"/>
                <a:gd name="connsiteX2" fmla="*/ 2363788 w 2363788"/>
                <a:gd name="connsiteY2" fmla="*/ 0 h 1754982"/>
                <a:gd name="connsiteX3" fmla="*/ 1993305 w 2363788"/>
                <a:gd name="connsiteY3" fmla="*/ 1754982 h 1754982"/>
                <a:gd name="connsiteX4" fmla="*/ 0 w 2363788"/>
                <a:gd name="connsiteY4" fmla="*/ 1748632 h 1754982"/>
                <a:gd name="connsiteX0" fmla="*/ 0 w 3157538"/>
                <a:gd name="connsiteY0" fmla="*/ 745332 h 751682"/>
                <a:gd name="connsiteX1" fmla="*/ 1164233 w 3157538"/>
                <a:gd name="connsiteY1" fmla="*/ 0 h 751682"/>
                <a:gd name="connsiteX2" fmla="*/ 3157538 w 3157538"/>
                <a:gd name="connsiteY2" fmla="*/ 6350 h 751682"/>
                <a:gd name="connsiteX3" fmla="*/ 1993305 w 3157538"/>
                <a:gd name="connsiteY3" fmla="*/ 751682 h 751682"/>
                <a:gd name="connsiteX4" fmla="*/ 0 w 3157538"/>
                <a:gd name="connsiteY4" fmla="*/ 745332 h 751682"/>
                <a:gd name="connsiteX0" fmla="*/ 0 w 3157538"/>
                <a:gd name="connsiteY0" fmla="*/ 738982 h 745332"/>
                <a:gd name="connsiteX1" fmla="*/ 1151533 w 3157538"/>
                <a:gd name="connsiteY1" fmla="*/ 19050 h 745332"/>
                <a:gd name="connsiteX2" fmla="*/ 3157538 w 3157538"/>
                <a:gd name="connsiteY2" fmla="*/ 0 h 745332"/>
                <a:gd name="connsiteX3" fmla="*/ 1993305 w 3157538"/>
                <a:gd name="connsiteY3" fmla="*/ 745332 h 745332"/>
                <a:gd name="connsiteX4" fmla="*/ 0 w 3157538"/>
                <a:gd name="connsiteY4" fmla="*/ 738982 h 745332"/>
                <a:gd name="connsiteX0" fmla="*/ 0 w 3621088"/>
                <a:gd name="connsiteY0" fmla="*/ 542132 h 745332"/>
                <a:gd name="connsiteX1" fmla="*/ 1615083 w 3621088"/>
                <a:gd name="connsiteY1" fmla="*/ 19050 h 745332"/>
                <a:gd name="connsiteX2" fmla="*/ 3621088 w 3621088"/>
                <a:gd name="connsiteY2" fmla="*/ 0 h 745332"/>
                <a:gd name="connsiteX3" fmla="*/ 2456855 w 3621088"/>
                <a:gd name="connsiteY3" fmla="*/ 745332 h 745332"/>
                <a:gd name="connsiteX4" fmla="*/ 0 w 3621088"/>
                <a:gd name="connsiteY4" fmla="*/ 542132 h 745332"/>
                <a:gd name="connsiteX0" fmla="*/ 0 w 3106738"/>
                <a:gd name="connsiteY0" fmla="*/ 783432 h 986632"/>
                <a:gd name="connsiteX1" fmla="*/ 1615083 w 3106738"/>
                <a:gd name="connsiteY1" fmla="*/ 260350 h 986632"/>
                <a:gd name="connsiteX2" fmla="*/ 3106738 w 3106738"/>
                <a:gd name="connsiteY2" fmla="*/ 0 h 986632"/>
                <a:gd name="connsiteX3" fmla="*/ 2456855 w 3106738"/>
                <a:gd name="connsiteY3" fmla="*/ 986632 h 986632"/>
                <a:gd name="connsiteX4" fmla="*/ 0 w 3106738"/>
                <a:gd name="connsiteY4" fmla="*/ 783432 h 986632"/>
                <a:gd name="connsiteX0" fmla="*/ 0 w 3106738"/>
                <a:gd name="connsiteY0" fmla="*/ 783432 h 783432"/>
                <a:gd name="connsiteX1" fmla="*/ 1615083 w 3106738"/>
                <a:gd name="connsiteY1" fmla="*/ 260350 h 783432"/>
                <a:gd name="connsiteX2" fmla="*/ 3106738 w 3106738"/>
                <a:gd name="connsiteY2" fmla="*/ 0 h 783432"/>
                <a:gd name="connsiteX3" fmla="*/ 1910755 w 3106738"/>
                <a:gd name="connsiteY3" fmla="*/ 656432 h 783432"/>
                <a:gd name="connsiteX4" fmla="*/ 0 w 3106738"/>
                <a:gd name="connsiteY4" fmla="*/ 783432 h 783432"/>
                <a:gd name="connsiteX0" fmla="*/ 0 w 3106738"/>
                <a:gd name="connsiteY0" fmla="*/ 783432 h 783432"/>
                <a:gd name="connsiteX1" fmla="*/ 1615083 w 3106738"/>
                <a:gd name="connsiteY1" fmla="*/ 260350 h 783432"/>
                <a:gd name="connsiteX2" fmla="*/ 3106738 w 3106738"/>
                <a:gd name="connsiteY2" fmla="*/ 0 h 783432"/>
                <a:gd name="connsiteX3" fmla="*/ 1834555 w 3106738"/>
                <a:gd name="connsiteY3" fmla="*/ 484982 h 783432"/>
                <a:gd name="connsiteX4" fmla="*/ 0 w 3106738"/>
                <a:gd name="connsiteY4" fmla="*/ 783432 h 783432"/>
                <a:gd name="connsiteX0" fmla="*/ 0 w 3106738"/>
                <a:gd name="connsiteY0" fmla="*/ 783432 h 783432"/>
                <a:gd name="connsiteX1" fmla="*/ 1615083 w 3106738"/>
                <a:gd name="connsiteY1" fmla="*/ 260350 h 783432"/>
                <a:gd name="connsiteX2" fmla="*/ 3106738 w 3106738"/>
                <a:gd name="connsiteY2" fmla="*/ 0 h 783432"/>
                <a:gd name="connsiteX3" fmla="*/ 1859955 w 3106738"/>
                <a:gd name="connsiteY3" fmla="*/ 656432 h 783432"/>
                <a:gd name="connsiteX4" fmla="*/ 0 w 3106738"/>
                <a:gd name="connsiteY4" fmla="*/ 783432 h 783432"/>
                <a:gd name="connsiteX0" fmla="*/ 0 w 3106738"/>
                <a:gd name="connsiteY0" fmla="*/ 796132 h 796132"/>
                <a:gd name="connsiteX1" fmla="*/ 1151533 w 3106738"/>
                <a:gd name="connsiteY1" fmla="*/ 0 h 796132"/>
                <a:gd name="connsiteX2" fmla="*/ 3106738 w 3106738"/>
                <a:gd name="connsiteY2" fmla="*/ 12700 h 796132"/>
                <a:gd name="connsiteX3" fmla="*/ 1859955 w 3106738"/>
                <a:gd name="connsiteY3" fmla="*/ 669132 h 796132"/>
                <a:gd name="connsiteX4" fmla="*/ 0 w 3106738"/>
                <a:gd name="connsiteY4" fmla="*/ 796132 h 79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6738" h="796132">
                  <a:moveTo>
                    <a:pt x="0" y="796132"/>
                  </a:moveTo>
                  <a:lnTo>
                    <a:pt x="1151533" y="0"/>
                  </a:lnTo>
                  <a:lnTo>
                    <a:pt x="3106738" y="12700"/>
                  </a:lnTo>
                  <a:lnTo>
                    <a:pt x="1859955" y="669132"/>
                  </a:lnTo>
                  <a:lnTo>
                    <a:pt x="0" y="79613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平行四边形 132"/>
            <p:cNvSpPr/>
            <p:nvPr/>
          </p:nvSpPr>
          <p:spPr>
            <a:xfrm>
              <a:off x="9586715" y="3076972"/>
              <a:ext cx="1787922" cy="2199482"/>
            </a:xfrm>
            <a:custGeom>
              <a:avLst/>
              <a:gdLst>
                <a:gd name="connsiteX0" fmla="*/ 0 w 2351088"/>
                <a:gd name="connsiteY0" fmla="*/ 1431132 h 1431132"/>
                <a:gd name="connsiteX1" fmla="*/ 357783 w 2351088"/>
                <a:gd name="connsiteY1" fmla="*/ 0 h 1431132"/>
                <a:gd name="connsiteX2" fmla="*/ 2351088 w 2351088"/>
                <a:gd name="connsiteY2" fmla="*/ 0 h 1431132"/>
                <a:gd name="connsiteX3" fmla="*/ 1993305 w 2351088"/>
                <a:gd name="connsiteY3" fmla="*/ 1431132 h 1431132"/>
                <a:gd name="connsiteX4" fmla="*/ 0 w 2351088"/>
                <a:gd name="connsiteY4" fmla="*/ 1431132 h 1431132"/>
                <a:gd name="connsiteX0" fmla="*/ 1483717 w 3834805"/>
                <a:gd name="connsiteY0" fmla="*/ 1564482 h 1564482"/>
                <a:gd name="connsiteX1" fmla="*/ 0 w 3834805"/>
                <a:gd name="connsiteY1" fmla="*/ 0 h 1564482"/>
                <a:gd name="connsiteX2" fmla="*/ 3834805 w 3834805"/>
                <a:gd name="connsiteY2" fmla="*/ 133350 h 1564482"/>
                <a:gd name="connsiteX3" fmla="*/ 3477022 w 3834805"/>
                <a:gd name="connsiteY3" fmla="*/ 1564482 h 1564482"/>
                <a:gd name="connsiteX4" fmla="*/ 1483717 w 3834805"/>
                <a:gd name="connsiteY4" fmla="*/ 1564482 h 1564482"/>
                <a:gd name="connsiteX0" fmla="*/ 1483717 w 3477022"/>
                <a:gd name="connsiteY0" fmla="*/ 167878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1483717 w 3477022"/>
                <a:gd name="connsiteY4" fmla="*/ 1678782 h 1678782"/>
                <a:gd name="connsiteX0" fmla="*/ 512167 w 3477022"/>
                <a:gd name="connsiteY0" fmla="*/ 154543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512167 w 3477022"/>
                <a:gd name="connsiteY4" fmla="*/ 1545432 h 1678782"/>
                <a:gd name="connsiteX0" fmla="*/ 512167 w 2283222"/>
                <a:gd name="connsiteY0" fmla="*/ 1545432 h 1545432"/>
                <a:gd name="connsiteX1" fmla="*/ 0 w 2283222"/>
                <a:gd name="connsiteY1" fmla="*/ 114300 h 1545432"/>
                <a:gd name="connsiteX2" fmla="*/ 1828205 w 2283222"/>
                <a:gd name="connsiteY2" fmla="*/ 0 h 1545432"/>
                <a:gd name="connsiteX3" fmla="*/ 2283222 w 2283222"/>
                <a:gd name="connsiteY3" fmla="*/ 1405732 h 1545432"/>
                <a:gd name="connsiteX4" fmla="*/ 512167 w 2283222"/>
                <a:gd name="connsiteY4" fmla="*/ 1545432 h 1545432"/>
                <a:gd name="connsiteX0" fmla="*/ 512167 w 2505472"/>
                <a:gd name="connsiteY0" fmla="*/ 154543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45432 h 1558132"/>
                <a:gd name="connsiteX0" fmla="*/ 512167 w 2505472"/>
                <a:gd name="connsiteY0" fmla="*/ 155178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51782 h 1558132"/>
                <a:gd name="connsiteX0" fmla="*/ 512167 w 2505472"/>
                <a:gd name="connsiteY0" fmla="*/ 1558132 h 1564482"/>
                <a:gd name="connsiteX1" fmla="*/ 0 w 2505472"/>
                <a:gd name="connsiteY1" fmla="*/ 120650 h 1564482"/>
                <a:gd name="connsiteX2" fmla="*/ 1847255 w 2505472"/>
                <a:gd name="connsiteY2" fmla="*/ 0 h 1564482"/>
                <a:gd name="connsiteX3" fmla="*/ 2505472 w 2505472"/>
                <a:gd name="connsiteY3" fmla="*/ 1564482 h 1564482"/>
                <a:gd name="connsiteX4" fmla="*/ 512167 w 2505472"/>
                <a:gd name="connsiteY4" fmla="*/ 1558132 h 1564482"/>
                <a:gd name="connsiteX0" fmla="*/ 0 w 3022005"/>
                <a:gd name="connsiteY0" fmla="*/ 1748632 h 1748632"/>
                <a:gd name="connsiteX1" fmla="*/ 516533 w 3022005"/>
                <a:gd name="connsiteY1" fmla="*/ 120650 h 1748632"/>
                <a:gd name="connsiteX2" fmla="*/ 2363788 w 3022005"/>
                <a:gd name="connsiteY2" fmla="*/ 0 h 1748632"/>
                <a:gd name="connsiteX3" fmla="*/ 3022005 w 3022005"/>
                <a:gd name="connsiteY3" fmla="*/ 1564482 h 1748632"/>
                <a:gd name="connsiteX4" fmla="*/ 0 w 3022005"/>
                <a:gd name="connsiteY4" fmla="*/ 1748632 h 1748632"/>
                <a:gd name="connsiteX0" fmla="*/ 0 w 2363788"/>
                <a:gd name="connsiteY0" fmla="*/ 1748632 h 1754982"/>
                <a:gd name="connsiteX1" fmla="*/ 516533 w 2363788"/>
                <a:gd name="connsiteY1" fmla="*/ 120650 h 1754982"/>
                <a:gd name="connsiteX2" fmla="*/ 2363788 w 2363788"/>
                <a:gd name="connsiteY2" fmla="*/ 0 h 1754982"/>
                <a:gd name="connsiteX3" fmla="*/ 1993305 w 2363788"/>
                <a:gd name="connsiteY3" fmla="*/ 1754982 h 1754982"/>
                <a:gd name="connsiteX4" fmla="*/ 0 w 2363788"/>
                <a:gd name="connsiteY4" fmla="*/ 1748632 h 1754982"/>
                <a:gd name="connsiteX0" fmla="*/ 0 w 2363788"/>
                <a:gd name="connsiteY0" fmla="*/ 1748632 h 1754982"/>
                <a:gd name="connsiteX1" fmla="*/ 1164233 w 2363788"/>
                <a:gd name="connsiteY1" fmla="*/ 1003300 h 1754982"/>
                <a:gd name="connsiteX2" fmla="*/ 2363788 w 2363788"/>
                <a:gd name="connsiteY2" fmla="*/ 0 h 1754982"/>
                <a:gd name="connsiteX3" fmla="*/ 1993305 w 2363788"/>
                <a:gd name="connsiteY3" fmla="*/ 1754982 h 1754982"/>
                <a:gd name="connsiteX4" fmla="*/ 0 w 2363788"/>
                <a:gd name="connsiteY4" fmla="*/ 1748632 h 1754982"/>
                <a:gd name="connsiteX0" fmla="*/ 0 w 3157538"/>
                <a:gd name="connsiteY0" fmla="*/ 745332 h 751682"/>
                <a:gd name="connsiteX1" fmla="*/ 1164233 w 3157538"/>
                <a:gd name="connsiteY1" fmla="*/ 0 h 751682"/>
                <a:gd name="connsiteX2" fmla="*/ 3157538 w 3157538"/>
                <a:gd name="connsiteY2" fmla="*/ 6350 h 751682"/>
                <a:gd name="connsiteX3" fmla="*/ 1993305 w 3157538"/>
                <a:gd name="connsiteY3" fmla="*/ 751682 h 751682"/>
                <a:gd name="connsiteX4" fmla="*/ 0 w 3157538"/>
                <a:gd name="connsiteY4" fmla="*/ 745332 h 751682"/>
                <a:gd name="connsiteX0" fmla="*/ 0 w 3157538"/>
                <a:gd name="connsiteY0" fmla="*/ 738982 h 745332"/>
                <a:gd name="connsiteX1" fmla="*/ 1151533 w 3157538"/>
                <a:gd name="connsiteY1" fmla="*/ 19050 h 745332"/>
                <a:gd name="connsiteX2" fmla="*/ 3157538 w 3157538"/>
                <a:gd name="connsiteY2" fmla="*/ 0 h 745332"/>
                <a:gd name="connsiteX3" fmla="*/ 1993305 w 3157538"/>
                <a:gd name="connsiteY3" fmla="*/ 745332 h 745332"/>
                <a:gd name="connsiteX4" fmla="*/ 0 w 3157538"/>
                <a:gd name="connsiteY4" fmla="*/ 738982 h 745332"/>
                <a:gd name="connsiteX0" fmla="*/ 385167 w 2006005"/>
                <a:gd name="connsiteY0" fmla="*/ 1380332 h 1380332"/>
                <a:gd name="connsiteX1" fmla="*/ 0 w 2006005"/>
                <a:gd name="connsiteY1" fmla="*/ 19050 h 1380332"/>
                <a:gd name="connsiteX2" fmla="*/ 2006005 w 2006005"/>
                <a:gd name="connsiteY2" fmla="*/ 0 h 1380332"/>
                <a:gd name="connsiteX3" fmla="*/ 841772 w 2006005"/>
                <a:gd name="connsiteY3" fmla="*/ 745332 h 1380332"/>
                <a:gd name="connsiteX4" fmla="*/ 385167 w 2006005"/>
                <a:gd name="connsiteY4" fmla="*/ 1380332 h 1380332"/>
                <a:gd name="connsiteX0" fmla="*/ 385167 w 2006005"/>
                <a:gd name="connsiteY0" fmla="*/ 1380332 h 1380332"/>
                <a:gd name="connsiteX1" fmla="*/ 0 w 2006005"/>
                <a:gd name="connsiteY1" fmla="*/ 19050 h 1380332"/>
                <a:gd name="connsiteX2" fmla="*/ 2006005 w 2006005"/>
                <a:gd name="connsiteY2" fmla="*/ 0 h 1380332"/>
                <a:gd name="connsiteX3" fmla="*/ 1521222 w 2006005"/>
                <a:gd name="connsiteY3" fmla="*/ 650082 h 1380332"/>
                <a:gd name="connsiteX4" fmla="*/ 385167 w 2006005"/>
                <a:gd name="connsiteY4" fmla="*/ 1380332 h 1380332"/>
                <a:gd name="connsiteX0" fmla="*/ 651867 w 2272705"/>
                <a:gd name="connsiteY0" fmla="*/ 1551782 h 1551782"/>
                <a:gd name="connsiteX1" fmla="*/ 0 w 2272705"/>
                <a:gd name="connsiteY1" fmla="*/ 0 h 1551782"/>
                <a:gd name="connsiteX2" fmla="*/ 2272705 w 2272705"/>
                <a:gd name="connsiteY2" fmla="*/ 171450 h 1551782"/>
                <a:gd name="connsiteX3" fmla="*/ 1787922 w 2272705"/>
                <a:gd name="connsiteY3" fmla="*/ 821532 h 1551782"/>
                <a:gd name="connsiteX4" fmla="*/ 651867 w 2272705"/>
                <a:gd name="connsiteY4" fmla="*/ 1551782 h 1551782"/>
                <a:gd name="connsiteX0" fmla="*/ 651867 w 1787922"/>
                <a:gd name="connsiteY0" fmla="*/ 2199482 h 2199482"/>
                <a:gd name="connsiteX1" fmla="*/ 0 w 1787922"/>
                <a:gd name="connsiteY1" fmla="*/ 647700 h 2199482"/>
                <a:gd name="connsiteX2" fmla="*/ 1288455 w 1787922"/>
                <a:gd name="connsiteY2" fmla="*/ 0 h 2199482"/>
                <a:gd name="connsiteX3" fmla="*/ 1787922 w 1787922"/>
                <a:gd name="connsiteY3" fmla="*/ 1469232 h 2199482"/>
                <a:gd name="connsiteX4" fmla="*/ 651867 w 1787922"/>
                <a:gd name="connsiteY4" fmla="*/ 2199482 h 2199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922" h="2199482">
                  <a:moveTo>
                    <a:pt x="651867" y="2199482"/>
                  </a:moveTo>
                  <a:lnTo>
                    <a:pt x="0" y="647700"/>
                  </a:lnTo>
                  <a:lnTo>
                    <a:pt x="1288455" y="0"/>
                  </a:lnTo>
                  <a:lnTo>
                    <a:pt x="1787922" y="1469232"/>
                  </a:lnTo>
                  <a:lnTo>
                    <a:pt x="651867" y="219948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平行四边形 132"/>
            <p:cNvSpPr/>
            <p:nvPr/>
          </p:nvSpPr>
          <p:spPr>
            <a:xfrm>
              <a:off x="8242968" y="4547456"/>
              <a:ext cx="3157538" cy="745332"/>
            </a:xfrm>
            <a:custGeom>
              <a:avLst/>
              <a:gdLst>
                <a:gd name="connsiteX0" fmla="*/ 0 w 2351088"/>
                <a:gd name="connsiteY0" fmla="*/ 1431132 h 1431132"/>
                <a:gd name="connsiteX1" fmla="*/ 357783 w 2351088"/>
                <a:gd name="connsiteY1" fmla="*/ 0 h 1431132"/>
                <a:gd name="connsiteX2" fmla="*/ 2351088 w 2351088"/>
                <a:gd name="connsiteY2" fmla="*/ 0 h 1431132"/>
                <a:gd name="connsiteX3" fmla="*/ 1993305 w 2351088"/>
                <a:gd name="connsiteY3" fmla="*/ 1431132 h 1431132"/>
                <a:gd name="connsiteX4" fmla="*/ 0 w 2351088"/>
                <a:gd name="connsiteY4" fmla="*/ 1431132 h 1431132"/>
                <a:gd name="connsiteX0" fmla="*/ 1483717 w 3834805"/>
                <a:gd name="connsiteY0" fmla="*/ 1564482 h 1564482"/>
                <a:gd name="connsiteX1" fmla="*/ 0 w 3834805"/>
                <a:gd name="connsiteY1" fmla="*/ 0 h 1564482"/>
                <a:gd name="connsiteX2" fmla="*/ 3834805 w 3834805"/>
                <a:gd name="connsiteY2" fmla="*/ 133350 h 1564482"/>
                <a:gd name="connsiteX3" fmla="*/ 3477022 w 3834805"/>
                <a:gd name="connsiteY3" fmla="*/ 1564482 h 1564482"/>
                <a:gd name="connsiteX4" fmla="*/ 1483717 w 3834805"/>
                <a:gd name="connsiteY4" fmla="*/ 1564482 h 1564482"/>
                <a:gd name="connsiteX0" fmla="*/ 1483717 w 3477022"/>
                <a:gd name="connsiteY0" fmla="*/ 167878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1483717 w 3477022"/>
                <a:gd name="connsiteY4" fmla="*/ 1678782 h 1678782"/>
                <a:gd name="connsiteX0" fmla="*/ 512167 w 3477022"/>
                <a:gd name="connsiteY0" fmla="*/ 154543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512167 w 3477022"/>
                <a:gd name="connsiteY4" fmla="*/ 1545432 h 1678782"/>
                <a:gd name="connsiteX0" fmla="*/ 512167 w 2283222"/>
                <a:gd name="connsiteY0" fmla="*/ 1545432 h 1545432"/>
                <a:gd name="connsiteX1" fmla="*/ 0 w 2283222"/>
                <a:gd name="connsiteY1" fmla="*/ 114300 h 1545432"/>
                <a:gd name="connsiteX2" fmla="*/ 1828205 w 2283222"/>
                <a:gd name="connsiteY2" fmla="*/ 0 h 1545432"/>
                <a:gd name="connsiteX3" fmla="*/ 2283222 w 2283222"/>
                <a:gd name="connsiteY3" fmla="*/ 1405732 h 1545432"/>
                <a:gd name="connsiteX4" fmla="*/ 512167 w 2283222"/>
                <a:gd name="connsiteY4" fmla="*/ 1545432 h 1545432"/>
                <a:gd name="connsiteX0" fmla="*/ 512167 w 2505472"/>
                <a:gd name="connsiteY0" fmla="*/ 154543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45432 h 1558132"/>
                <a:gd name="connsiteX0" fmla="*/ 512167 w 2505472"/>
                <a:gd name="connsiteY0" fmla="*/ 155178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51782 h 1558132"/>
                <a:gd name="connsiteX0" fmla="*/ 512167 w 2505472"/>
                <a:gd name="connsiteY0" fmla="*/ 1558132 h 1564482"/>
                <a:gd name="connsiteX1" fmla="*/ 0 w 2505472"/>
                <a:gd name="connsiteY1" fmla="*/ 120650 h 1564482"/>
                <a:gd name="connsiteX2" fmla="*/ 1847255 w 2505472"/>
                <a:gd name="connsiteY2" fmla="*/ 0 h 1564482"/>
                <a:gd name="connsiteX3" fmla="*/ 2505472 w 2505472"/>
                <a:gd name="connsiteY3" fmla="*/ 1564482 h 1564482"/>
                <a:gd name="connsiteX4" fmla="*/ 512167 w 2505472"/>
                <a:gd name="connsiteY4" fmla="*/ 1558132 h 1564482"/>
                <a:gd name="connsiteX0" fmla="*/ 0 w 3022005"/>
                <a:gd name="connsiteY0" fmla="*/ 1748632 h 1748632"/>
                <a:gd name="connsiteX1" fmla="*/ 516533 w 3022005"/>
                <a:gd name="connsiteY1" fmla="*/ 120650 h 1748632"/>
                <a:gd name="connsiteX2" fmla="*/ 2363788 w 3022005"/>
                <a:gd name="connsiteY2" fmla="*/ 0 h 1748632"/>
                <a:gd name="connsiteX3" fmla="*/ 3022005 w 3022005"/>
                <a:gd name="connsiteY3" fmla="*/ 1564482 h 1748632"/>
                <a:gd name="connsiteX4" fmla="*/ 0 w 3022005"/>
                <a:gd name="connsiteY4" fmla="*/ 1748632 h 1748632"/>
                <a:gd name="connsiteX0" fmla="*/ 0 w 2363788"/>
                <a:gd name="connsiteY0" fmla="*/ 1748632 h 1754982"/>
                <a:gd name="connsiteX1" fmla="*/ 516533 w 2363788"/>
                <a:gd name="connsiteY1" fmla="*/ 120650 h 1754982"/>
                <a:gd name="connsiteX2" fmla="*/ 2363788 w 2363788"/>
                <a:gd name="connsiteY2" fmla="*/ 0 h 1754982"/>
                <a:gd name="connsiteX3" fmla="*/ 1993305 w 2363788"/>
                <a:gd name="connsiteY3" fmla="*/ 1754982 h 1754982"/>
                <a:gd name="connsiteX4" fmla="*/ 0 w 2363788"/>
                <a:gd name="connsiteY4" fmla="*/ 1748632 h 1754982"/>
                <a:gd name="connsiteX0" fmla="*/ 0 w 2363788"/>
                <a:gd name="connsiteY0" fmla="*/ 1748632 h 1754982"/>
                <a:gd name="connsiteX1" fmla="*/ 1164233 w 2363788"/>
                <a:gd name="connsiteY1" fmla="*/ 1003300 h 1754982"/>
                <a:gd name="connsiteX2" fmla="*/ 2363788 w 2363788"/>
                <a:gd name="connsiteY2" fmla="*/ 0 h 1754982"/>
                <a:gd name="connsiteX3" fmla="*/ 1993305 w 2363788"/>
                <a:gd name="connsiteY3" fmla="*/ 1754982 h 1754982"/>
                <a:gd name="connsiteX4" fmla="*/ 0 w 2363788"/>
                <a:gd name="connsiteY4" fmla="*/ 1748632 h 1754982"/>
                <a:gd name="connsiteX0" fmla="*/ 0 w 3157538"/>
                <a:gd name="connsiteY0" fmla="*/ 745332 h 751682"/>
                <a:gd name="connsiteX1" fmla="*/ 1164233 w 3157538"/>
                <a:gd name="connsiteY1" fmla="*/ 0 h 751682"/>
                <a:gd name="connsiteX2" fmla="*/ 3157538 w 3157538"/>
                <a:gd name="connsiteY2" fmla="*/ 6350 h 751682"/>
                <a:gd name="connsiteX3" fmla="*/ 1993305 w 3157538"/>
                <a:gd name="connsiteY3" fmla="*/ 751682 h 751682"/>
                <a:gd name="connsiteX4" fmla="*/ 0 w 3157538"/>
                <a:gd name="connsiteY4" fmla="*/ 745332 h 751682"/>
                <a:gd name="connsiteX0" fmla="*/ 0 w 3157538"/>
                <a:gd name="connsiteY0" fmla="*/ 738982 h 745332"/>
                <a:gd name="connsiteX1" fmla="*/ 1151533 w 3157538"/>
                <a:gd name="connsiteY1" fmla="*/ 19050 h 745332"/>
                <a:gd name="connsiteX2" fmla="*/ 3157538 w 3157538"/>
                <a:gd name="connsiteY2" fmla="*/ 0 h 745332"/>
                <a:gd name="connsiteX3" fmla="*/ 1993305 w 3157538"/>
                <a:gd name="connsiteY3" fmla="*/ 745332 h 745332"/>
                <a:gd name="connsiteX4" fmla="*/ 0 w 3157538"/>
                <a:gd name="connsiteY4" fmla="*/ 738982 h 74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538" h="745332">
                  <a:moveTo>
                    <a:pt x="0" y="738982"/>
                  </a:moveTo>
                  <a:lnTo>
                    <a:pt x="1151533" y="19050"/>
                  </a:lnTo>
                  <a:lnTo>
                    <a:pt x="3157538" y="0"/>
                  </a:lnTo>
                  <a:lnTo>
                    <a:pt x="1993305" y="745332"/>
                  </a:lnTo>
                  <a:lnTo>
                    <a:pt x="0" y="73898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平行四边形 132"/>
            <p:cNvSpPr/>
            <p:nvPr/>
          </p:nvSpPr>
          <p:spPr>
            <a:xfrm>
              <a:off x="7746007" y="3729672"/>
              <a:ext cx="2505472" cy="1564482"/>
            </a:xfrm>
            <a:custGeom>
              <a:avLst/>
              <a:gdLst>
                <a:gd name="connsiteX0" fmla="*/ 0 w 2351088"/>
                <a:gd name="connsiteY0" fmla="*/ 1431132 h 1431132"/>
                <a:gd name="connsiteX1" fmla="*/ 357783 w 2351088"/>
                <a:gd name="connsiteY1" fmla="*/ 0 h 1431132"/>
                <a:gd name="connsiteX2" fmla="*/ 2351088 w 2351088"/>
                <a:gd name="connsiteY2" fmla="*/ 0 h 1431132"/>
                <a:gd name="connsiteX3" fmla="*/ 1993305 w 2351088"/>
                <a:gd name="connsiteY3" fmla="*/ 1431132 h 1431132"/>
                <a:gd name="connsiteX4" fmla="*/ 0 w 2351088"/>
                <a:gd name="connsiteY4" fmla="*/ 1431132 h 1431132"/>
                <a:gd name="connsiteX0" fmla="*/ 1483717 w 3834805"/>
                <a:gd name="connsiteY0" fmla="*/ 1564482 h 1564482"/>
                <a:gd name="connsiteX1" fmla="*/ 0 w 3834805"/>
                <a:gd name="connsiteY1" fmla="*/ 0 h 1564482"/>
                <a:gd name="connsiteX2" fmla="*/ 3834805 w 3834805"/>
                <a:gd name="connsiteY2" fmla="*/ 133350 h 1564482"/>
                <a:gd name="connsiteX3" fmla="*/ 3477022 w 3834805"/>
                <a:gd name="connsiteY3" fmla="*/ 1564482 h 1564482"/>
                <a:gd name="connsiteX4" fmla="*/ 1483717 w 3834805"/>
                <a:gd name="connsiteY4" fmla="*/ 1564482 h 1564482"/>
                <a:gd name="connsiteX0" fmla="*/ 1483717 w 3477022"/>
                <a:gd name="connsiteY0" fmla="*/ 167878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1483717 w 3477022"/>
                <a:gd name="connsiteY4" fmla="*/ 1678782 h 1678782"/>
                <a:gd name="connsiteX0" fmla="*/ 512167 w 3477022"/>
                <a:gd name="connsiteY0" fmla="*/ 1545432 h 1678782"/>
                <a:gd name="connsiteX1" fmla="*/ 0 w 3477022"/>
                <a:gd name="connsiteY1" fmla="*/ 114300 h 1678782"/>
                <a:gd name="connsiteX2" fmla="*/ 1828205 w 3477022"/>
                <a:gd name="connsiteY2" fmla="*/ 0 h 1678782"/>
                <a:gd name="connsiteX3" fmla="*/ 3477022 w 3477022"/>
                <a:gd name="connsiteY3" fmla="*/ 1678782 h 1678782"/>
                <a:gd name="connsiteX4" fmla="*/ 512167 w 3477022"/>
                <a:gd name="connsiteY4" fmla="*/ 1545432 h 1678782"/>
                <a:gd name="connsiteX0" fmla="*/ 512167 w 2283222"/>
                <a:gd name="connsiteY0" fmla="*/ 1545432 h 1545432"/>
                <a:gd name="connsiteX1" fmla="*/ 0 w 2283222"/>
                <a:gd name="connsiteY1" fmla="*/ 114300 h 1545432"/>
                <a:gd name="connsiteX2" fmla="*/ 1828205 w 2283222"/>
                <a:gd name="connsiteY2" fmla="*/ 0 h 1545432"/>
                <a:gd name="connsiteX3" fmla="*/ 2283222 w 2283222"/>
                <a:gd name="connsiteY3" fmla="*/ 1405732 h 1545432"/>
                <a:gd name="connsiteX4" fmla="*/ 512167 w 2283222"/>
                <a:gd name="connsiteY4" fmla="*/ 1545432 h 1545432"/>
                <a:gd name="connsiteX0" fmla="*/ 512167 w 2505472"/>
                <a:gd name="connsiteY0" fmla="*/ 154543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45432 h 1558132"/>
                <a:gd name="connsiteX0" fmla="*/ 512167 w 2505472"/>
                <a:gd name="connsiteY0" fmla="*/ 1551782 h 1558132"/>
                <a:gd name="connsiteX1" fmla="*/ 0 w 2505472"/>
                <a:gd name="connsiteY1" fmla="*/ 114300 h 1558132"/>
                <a:gd name="connsiteX2" fmla="*/ 1828205 w 2505472"/>
                <a:gd name="connsiteY2" fmla="*/ 0 h 1558132"/>
                <a:gd name="connsiteX3" fmla="*/ 2505472 w 2505472"/>
                <a:gd name="connsiteY3" fmla="*/ 1558132 h 1558132"/>
                <a:gd name="connsiteX4" fmla="*/ 512167 w 2505472"/>
                <a:gd name="connsiteY4" fmla="*/ 1551782 h 1558132"/>
                <a:gd name="connsiteX0" fmla="*/ 512167 w 2505472"/>
                <a:gd name="connsiteY0" fmla="*/ 1558132 h 1564482"/>
                <a:gd name="connsiteX1" fmla="*/ 0 w 2505472"/>
                <a:gd name="connsiteY1" fmla="*/ 120650 h 1564482"/>
                <a:gd name="connsiteX2" fmla="*/ 1847255 w 2505472"/>
                <a:gd name="connsiteY2" fmla="*/ 0 h 1564482"/>
                <a:gd name="connsiteX3" fmla="*/ 2505472 w 2505472"/>
                <a:gd name="connsiteY3" fmla="*/ 1564482 h 1564482"/>
                <a:gd name="connsiteX4" fmla="*/ 512167 w 2505472"/>
                <a:gd name="connsiteY4" fmla="*/ 1558132 h 156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472" h="1564482">
                  <a:moveTo>
                    <a:pt x="512167" y="1558132"/>
                  </a:moveTo>
                  <a:lnTo>
                    <a:pt x="0" y="120650"/>
                  </a:lnTo>
                  <a:lnTo>
                    <a:pt x="1847255" y="0"/>
                  </a:lnTo>
                  <a:lnTo>
                    <a:pt x="2505472" y="1564482"/>
                  </a:lnTo>
                  <a:lnTo>
                    <a:pt x="512167" y="155813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Freeform 489"/>
            <p:cNvSpPr>
              <a:spLocks/>
            </p:cNvSpPr>
            <p:nvPr/>
          </p:nvSpPr>
          <p:spPr bwMode="auto">
            <a:xfrm>
              <a:off x="7743825" y="3071813"/>
              <a:ext cx="3132138" cy="779463"/>
            </a:xfrm>
            <a:custGeom>
              <a:avLst/>
              <a:gdLst>
                <a:gd name="T0" fmla="*/ 1973 w 1973"/>
                <a:gd name="T1" fmla="*/ 0 h 491"/>
                <a:gd name="T2" fmla="*/ 732 w 1973"/>
                <a:gd name="T3" fmla="*/ 0 h 491"/>
                <a:gd name="T4" fmla="*/ 0 w 1973"/>
                <a:gd name="T5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3" h="491">
                  <a:moveTo>
                    <a:pt x="1973" y="0"/>
                  </a:moveTo>
                  <a:lnTo>
                    <a:pt x="732" y="0"/>
                  </a:lnTo>
                  <a:lnTo>
                    <a:pt x="0" y="4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494"/>
            <p:cNvSpPr>
              <a:spLocks/>
            </p:cNvSpPr>
            <p:nvPr/>
          </p:nvSpPr>
          <p:spPr bwMode="auto">
            <a:xfrm>
              <a:off x="9720263" y="3071813"/>
              <a:ext cx="1684338" cy="2220913"/>
            </a:xfrm>
            <a:custGeom>
              <a:avLst/>
              <a:gdLst>
                <a:gd name="T0" fmla="*/ 0 w 1061"/>
                <a:gd name="T1" fmla="*/ 491 h 1399"/>
                <a:gd name="T2" fmla="*/ 728 w 1061"/>
                <a:gd name="T3" fmla="*/ 0 h 1399"/>
                <a:gd name="T4" fmla="*/ 1061 w 1061"/>
                <a:gd name="T5" fmla="*/ 925 h 1399"/>
                <a:gd name="T6" fmla="*/ 329 w 1061"/>
                <a:gd name="T7" fmla="*/ 1399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1" h="1399">
                  <a:moveTo>
                    <a:pt x="0" y="491"/>
                  </a:moveTo>
                  <a:lnTo>
                    <a:pt x="728" y="0"/>
                  </a:lnTo>
                  <a:lnTo>
                    <a:pt x="1061" y="925"/>
                  </a:lnTo>
                  <a:lnTo>
                    <a:pt x="329" y="13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Rectangle 518"/>
            <p:cNvSpPr>
              <a:spLocks noChangeArrowheads="1"/>
            </p:cNvSpPr>
            <p:nvPr/>
          </p:nvSpPr>
          <p:spPr bwMode="auto">
            <a:xfrm>
              <a:off x="7657306" y="2768192"/>
              <a:ext cx="23018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b="1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2" name="Rectangle 519"/>
            <p:cNvSpPr>
              <a:spLocks noChangeArrowheads="1"/>
            </p:cNvSpPr>
            <p:nvPr/>
          </p:nvSpPr>
          <p:spPr bwMode="auto">
            <a:xfrm>
              <a:off x="7791450" y="2815452"/>
              <a:ext cx="2308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×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3" name="Rectangle 520"/>
            <p:cNvSpPr>
              <a:spLocks noChangeArrowheads="1"/>
            </p:cNvSpPr>
            <p:nvPr/>
          </p:nvSpPr>
          <p:spPr bwMode="auto">
            <a:xfrm>
              <a:off x="8035925" y="2792413"/>
              <a:ext cx="23018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b="1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b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4" name="Rectangle 521"/>
            <p:cNvSpPr>
              <a:spLocks noChangeArrowheads="1"/>
            </p:cNvSpPr>
            <p:nvPr/>
          </p:nvSpPr>
          <p:spPr bwMode="auto">
            <a:xfrm>
              <a:off x="7813675" y="4456113"/>
              <a:ext cx="21590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b="1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c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5" name="Rectangle 522"/>
            <p:cNvSpPr>
              <a:spLocks noChangeArrowheads="1"/>
            </p:cNvSpPr>
            <p:nvPr/>
          </p:nvSpPr>
          <p:spPr bwMode="auto">
            <a:xfrm>
              <a:off x="8712200" y="4610100"/>
              <a:ext cx="23018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b="1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b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6" name="Rectangle 523"/>
            <p:cNvSpPr>
              <a:spLocks noChangeArrowheads="1"/>
            </p:cNvSpPr>
            <p:nvPr/>
          </p:nvSpPr>
          <p:spPr bwMode="auto">
            <a:xfrm>
              <a:off x="9156700" y="5264150"/>
              <a:ext cx="23018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b="1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7" name="Line 560"/>
            <p:cNvSpPr>
              <a:spLocks noChangeShapeType="1"/>
            </p:cNvSpPr>
            <p:nvPr/>
          </p:nvSpPr>
          <p:spPr bwMode="auto">
            <a:xfrm flipH="1" flipV="1">
              <a:off x="8905875" y="3071813"/>
              <a:ext cx="7938" cy="20638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8251825" y="5292724"/>
              <a:ext cx="1955800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7737475" y="3851275"/>
              <a:ext cx="514350" cy="144145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7951553" y="3195601"/>
              <a:ext cx="314561" cy="209712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>
            <a:xfrm flipV="1">
              <a:off x="7740650" y="3729831"/>
              <a:ext cx="1857375" cy="13176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</a:ln>
            <a:effectLst/>
          </p:spPr>
        </p:cxnSp>
        <p:cxnSp>
          <p:nvCxnSpPr>
            <p:cNvPr id="22" name="直接连接符 21"/>
            <p:cNvCxnSpPr/>
            <p:nvPr/>
          </p:nvCxnSpPr>
          <p:spPr>
            <a:xfrm>
              <a:off x="8913813" y="3065463"/>
              <a:ext cx="473076" cy="148907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 flipV="1">
              <a:off x="9386889" y="4540251"/>
              <a:ext cx="2017712" cy="2063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>
            <a:xfrm flipV="1">
              <a:off x="8251825" y="4560890"/>
              <a:ext cx="1135063" cy="73183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  <a:tailEnd type="triangle" w="med" len="lg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>
            <a:xfrm>
              <a:off x="9587594" y="3717826"/>
              <a:ext cx="654956" cy="157489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</a:ln>
            <a:effectLst/>
          </p:spPr>
        </p:cxnSp>
        <p:cxnSp>
          <p:nvCxnSpPr>
            <p:cNvPr id="26" name="直接连接符 25"/>
            <p:cNvCxnSpPr>
              <a:endCxn id="10" idx="1"/>
            </p:cNvCxnSpPr>
            <p:nvPr/>
          </p:nvCxnSpPr>
          <p:spPr>
            <a:xfrm flipV="1">
              <a:off x="9587594" y="3071813"/>
              <a:ext cx="1288369" cy="67151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7737475" y="3762205"/>
              <a:ext cx="332582" cy="8907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lgDash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10025" y="2179518"/>
                <a:ext cx="5422703" cy="511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25" y="2179518"/>
                <a:ext cx="5422703" cy="511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149063" y="2978719"/>
                <a:ext cx="1154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063" y="2978719"/>
                <a:ext cx="115403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149063" y="3596554"/>
                <a:ext cx="786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063" y="3596554"/>
                <a:ext cx="7864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075758" y="4187161"/>
                <a:ext cx="5067606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zh-CN" altLang="en-US" sz="24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zh-CN" alt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zh-CN" alt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altLang="zh-CN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zh-CN" alt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  <m:r>
                                        <a:rPr lang="zh-CN" altLang="en-US" sz="240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58" y="4187161"/>
                <a:ext cx="5067606" cy="1050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136468" y="5481498"/>
                <a:ext cx="2817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Prj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sz="24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68" y="5481498"/>
                <a:ext cx="2817886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6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93" name="Text Box 829"/>
          <p:cNvSpPr txBox="1">
            <a:spLocks noChangeArrowheads="1"/>
          </p:cNvSpPr>
          <p:nvPr/>
        </p:nvSpPr>
        <p:spPr bwMode="auto">
          <a:xfrm>
            <a:off x="2011364" y="1765301"/>
            <a:ext cx="1582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表示法</a:t>
            </a:r>
            <a:r>
              <a:rPr kumimoji="1"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40097" name="Rectangle 833"/>
          <p:cNvSpPr>
            <a:spLocks noGrp="1" noChangeArrowheads="1"/>
          </p:cNvSpPr>
          <p:nvPr>
            <p:ph type="title" idx="4294967295"/>
          </p:nvPr>
        </p:nvSpPr>
        <p:spPr>
          <a:xfrm>
            <a:off x="823191" y="447676"/>
            <a:ext cx="3425536" cy="56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l"/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一、向量的概念</a:t>
            </a:r>
          </a:p>
        </p:txBody>
      </p:sp>
      <p:sp>
        <p:nvSpPr>
          <p:cNvPr id="140098" name="Text Box 834"/>
          <p:cNvSpPr txBox="1">
            <a:spLocks noChangeArrowheads="1"/>
          </p:cNvSpPr>
          <p:nvPr/>
        </p:nvSpPr>
        <p:spPr bwMode="auto">
          <a:xfrm>
            <a:off x="2063750" y="1189038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向量</a:t>
            </a:r>
            <a:r>
              <a:rPr kumimoji="1"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40099" name="Text Box 835"/>
          <p:cNvSpPr txBox="1">
            <a:spLocks noChangeArrowheads="1"/>
          </p:cNvSpPr>
          <p:nvPr/>
        </p:nvSpPr>
        <p:spPr bwMode="auto">
          <a:xfrm>
            <a:off x="8305800" y="1201738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又称矢量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). </a:t>
            </a:r>
          </a:p>
        </p:txBody>
      </p:sp>
      <p:sp>
        <p:nvSpPr>
          <p:cNvPr id="140104" name="Text Box 840"/>
          <p:cNvSpPr txBox="1">
            <a:spLocks noChangeArrowheads="1"/>
          </p:cNvSpPr>
          <p:nvPr/>
        </p:nvSpPr>
        <p:spPr bwMode="auto">
          <a:xfrm>
            <a:off x="3048000" y="1189038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既有大小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又有方向的量称为向量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115" name="Text Box 851"/>
              <p:cNvSpPr txBox="1">
                <a:spLocks noChangeArrowheads="1"/>
              </p:cNvSpPr>
              <p:nvPr/>
            </p:nvSpPr>
            <p:spPr bwMode="auto">
              <a:xfrm>
                <a:off x="3325806" y="1700205"/>
                <a:ext cx="2465394" cy="5064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有向线段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zh-CN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,</a:t>
                </a:r>
                <a:endParaRPr kumimoji="1" lang="en-US" altLang="zh-CN" sz="2400" baseline="-250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0115" name="Text Box 8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5806" y="1700205"/>
                <a:ext cx="2465394" cy="506421"/>
              </a:xfrm>
              <a:prstGeom prst="rect">
                <a:avLst/>
              </a:prstGeom>
              <a:blipFill>
                <a:blip r:embed="rId2"/>
                <a:stretch>
                  <a:fillRect l="-3960" t="-4819" b="-277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116" name="Text Box 852"/>
              <p:cNvSpPr txBox="1">
                <a:spLocks noChangeArrowheads="1"/>
              </p:cNvSpPr>
              <p:nvPr/>
            </p:nvSpPr>
            <p:spPr bwMode="auto">
              <a:xfrm>
                <a:off x="5831755" y="1765300"/>
                <a:ext cx="82535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或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,</a:t>
                </a:r>
              </a:p>
            </p:txBody>
          </p:sp>
        </mc:Choice>
        <mc:Fallback xmlns="">
          <p:sp>
            <p:nvSpPr>
              <p:cNvPr id="140116" name="Text Box 8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1755" y="1765300"/>
                <a:ext cx="825354" cy="461665"/>
              </a:xfrm>
              <a:prstGeom prst="rect">
                <a:avLst/>
              </a:prstGeom>
              <a:blipFill>
                <a:blip r:embed="rId3"/>
                <a:stretch>
                  <a:fillRect l="-11852" t="-17333" r="-37037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133" name="Group 869"/>
          <p:cNvGrpSpPr>
            <a:grpSpLocks/>
          </p:cNvGrpSpPr>
          <p:nvPr/>
        </p:nvGrpSpPr>
        <p:grpSpPr bwMode="auto">
          <a:xfrm>
            <a:off x="2606676" y="4241801"/>
            <a:ext cx="1997075" cy="1406525"/>
            <a:chOff x="4186" y="1392"/>
            <a:chExt cx="1258" cy="886"/>
          </a:xfrm>
        </p:grpSpPr>
        <p:sp>
          <p:nvSpPr>
            <p:cNvPr id="140134" name="Line 870"/>
            <p:cNvSpPr>
              <a:spLocks noChangeShapeType="1"/>
            </p:cNvSpPr>
            <p:nvPr/>
          </p:nvSpPr>
          <p:spPr bwMode="auto">
            <a:xfrm flipV="1">
              <a:off x="4340" y="1606"/>
              <a:ext cx="110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135" name="Text Box 871"/>
            <p:cNvSpPr txBox="1">
              <a:spLocks noChangeArrowheads="1"/>
            </p:cNvSpPr>
            <p:nvPr/>
          </p:nvSpPr>
          <p:spPr bwMode="auto">
            <a:xfrm>
              <a:off x="4186" y="1920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603050405020304" pitchFamily="18" charset="0"/>
                </a:rPr>
                <a:t>M</a:t>
              </a:r>
              <a:r>
                <a:rPr kumimoji="1" lang="en-US" altLang="zh-CN" sz="2400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40136" name="Text Box 872"/>
            <p:cNvSpPr txBox="1">
              <a:spLocks noChangeArrowheads="1"/>
            </p:cNvSpPr>
            <p:nvPr/>
          </p:nvSpPr>
          <p:spPr bwMode="auto">
            <a:xfrm>
              <a:off x="5002" y="1392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603050405020304" pitchFamily="18" charset="0"/>
                </a:rPr>
                <a:t>M</a:t>
              </a:r>
              <a:r>
                <a:rPr kumimoji="1" lang="en-US" altLang="zh-CN" sz="2400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0144" name="Group 880"/>
          <p:cNvGrpSpPr>
            <a:grpSpLocks/>
          </p:cNvGrpSpPr>
          <p:nvPr/>
        </p:nvGrpSpPr>
        <p:grpSpPr bwMode="auto">
          <a:xfrm>
            <a:off x="6527800" y="4048127"/>
            <a:ext cx="1816100" cy="1562101"/>
            <a:chOff x="3152" y="2550"/>
            <a:chExt cx="1144" cy="984"/>
          </a:xfrm>
        </p:grpSpPr>
        <p:sp>
          <p:nvSpPr>
            <p:cNvPr id="140137" name="Line 873"/>
            <p:cNvSpPr>
              <a:spLocks noChangeShapeType="1"/>
            </p:cNvSpPr>
            <p:nvPr/>
          </p:nvSpPr>
          <p:spPr bwMode="auto">
            <a:xfrm flipV="1">
              <a:off x="3152" y="2550"/>
              <a:ext cx="1144" cy="7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138" name="Text Box 874"/>
                <p:cNvSpPr txBox="1">
                  <a:spLocks noChangeArrowheads="1"/>
                </p:cNvSpPr>
                <p:nvPr/>
              </p:nvSpPr>
              <p:spPr bwMode="auto">
                <a:xfrm>
                  <a:off x="3501" y="2580"/>
                  <a:ext cx="28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kumimoji="1" lang="en-US" altLang="zh-CN" sz="24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0138" name="Text Box 8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1" y="2580"/>
                  <a:ext cx="285" cy="2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141" name="Text Box 877"/>
                <p:cNvSpPr txBox="1">
                  <a:spLocks noChangeArrowheads="1"/>
                </p:cNvSpPr>
                <p:nvPr/>
              </p:nvSpPr>
              <p:spPr bwMode="auto">
                <a:xfrm>
                  <a:off x="3621" y="3243"/>
                  <a:ext cx="650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b="1" i="1" dirty="0" smtClean="0">
                      <a:latin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kumimoji="1" lang="en-US" altLang="zh-CN" sz="24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0141" name="Text Box 8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21" y="3243"/>
                  <a:ext cx="650" cy="291"/>
                </a:xfrm>
                <a:prstGeom prst="rect">
                  <a:avLst/>
                </a:prstGeom>
                <a:blipFill>
                  <a:blip r:embed="rId5"/>
                  <a:stretch>
                    <a:fillRect t="-18667" r="-366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130" name="Rectangle 866"/>
              <p:cNvSpPr>
                <a:spLocks noChangeArrowheads="1"/>
              </p:cNvSpPr>
              <p:nvPr/>
            </p:nvSpPr>
            <p:spPr bwMode="auto">
              <a:xfrm>
                <a:off x="2089150" y="2387600"/>
                <a:ext cx="8216900" cy="11527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rPr kumimoji="1"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用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有向线段来表示向量</a:t>
                </a:r>
                <a:r>
                  <a:rPr kumimoji="1"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有向线段的长度表示向量的大小</a:t>
                </a:r>
                <a:r>
                  <a:rPr kumimoji="1"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有向线段的方向表示向量的方向</a:t>
                </a:r>
                <a:r>
                  <a:rPr kumimoji="1"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例如以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为起点</a:t>
                </a:r>
                <a:r>
                  <a:rPr kumimoji="1"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为终点的向量</a:t>
                </a:r>
                <a:r>
                  <a:rPr kumimoji="1"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记作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sz="2400" baseline="-250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0130" name="Rectangle 8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9150" y="2387600"/>
                <a:ext cx="8216900" cy="1152751"/>
              </a:xfrm>
              <a:prstGeom prst="rect">
                <a:avLst/>
              </a:prstGeom>
              <a:blipFill>
                <a:blip r:embed="rId6"/>
                <a:stretch>
                  <a:fillRect l="-2300" t="-8466" r="-1558" b="-132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1148-A34E-4CB7-AC03-E4608025514A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852"/>
              <p:cNvSpPr txBox="1">
                <a:spLocks noChangeArrowheads="1"/>
              </p:cNvSpPr>
              <p:nvPr/>
            </p:nvSpPr>
            <p:spPr bwMode="auto">
              <a:xfrm>
                <a:off x="6763947" y="1750368"/>
                <a:ext cx="83708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,</a:t>
                </a:r>
                <a:endPara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" name="Text Box 8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3947" y="1750368"/>
                <a:ext cx="837089" cy="461665"/>
              </a:xfrm>
              <a:prstGeom prst="rect">
                <a:avLst/>
              </a:prstGeom>
              <a:blipFill>
                <a:blip r:embed="rId7"/>
                <a:stretch>
                  <a:fillRect l="-11679" t="-14474" r="-10219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093" grpId="0"/>
      <p:bldP spid="140115" grpId="0"/>
      <p:bldP spid="140116" grpId="0"/>
      <p:bldP spid="140130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60317" y="468642"/>
                <a:ext cx="825748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已知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, </a:t>
                </a:r>
                <a:r>
                  <a:rPr lang="zh-CN" altLang="en-US" sz="2400" dirty="0"/>
                  <a:t>求一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单位向量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/>
                  <a:t>  使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sz="2400" dirty="0"/>
                  <a:t>, </a:t>
                </a:r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/>
                  <a:t>同时共面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7" y="468642"/>
                <a:ext cx="8257482" cy="830997"/>
              </a:xfrm>
              <a:prstGeom prst="rect">
                <a:avLst/>
              </a:prstGeom>
              <a:blipFill>
                <a:blip r:embed="rId2"/>
                <a:stretch>
                  <a:fillRect l="-1107" t="-8088" r="-51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7.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24831" y="132491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60316" y="1324910"/>
                <a:ext cx="2065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6" y="1324910"/>
                <a:ext cx="2065565" cy="461665"/>
              </a:xfrm>
              <a:prstGeom prst="rect">
                <a:avLst/>
              </a:prstGeom>
              <a:blipFill>
                <a:blip r:embed="rId3"/>
                <a:stretch>
                  <a:fillRect l="-442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08646" y="1811846"/>
                <a:ext cx="3380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zh-CN" alt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0=2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6" y="1811846"/>
                <a:ext cx="3380605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00630" y="2412860"/>
                <a:ext cx="2401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同时共面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30" y="2412860"/>
                <a:ext cx="2401619" cy="461665"/>
              </a:xfrm>
              <a:prstGeom prst="rect">
                <a:avLst/>
              </a:prstGeom>
              <a:blipFill>
                <a:blip r:embed="rId5"/>
                <a:stretch>
                  <a:fillRect l="-761" t="-14474" r="-304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362211" y="2412859"/>
                <a:ext cx="22536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zh-CN" alt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11" y="2412859"/>
                <a:ext cx="2253694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75867" y="2118579"/>
                <a:ext cx="3898118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867" y="2118579"/>
                <a:ext cx="3898118" cy="1050224"/>
              </a:xfrm>
              <a:prstGeom prst="rect">
                <a:avLst/>
              </a:prstGeom>
              <a:blipFill>
                <a:blip r:embed="rId7"/>
                <a:stretch>
                  <a:fillRect l="-2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890517" y="4289159"/>
                <a:ext cx="2816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517" y="4289159"/>
                <a:ext cx="2816861" cy="461665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965311" y="4975887"/>
                <a:ext cx="2528256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2,1,−2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311" y="4975887"/>
                <a:ext cx="2528256" cy="786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476783" y="-8537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第二</a:t>
            </a:r>
            <a:r>
              <a:rPr lang="zh-CN" altLang="en-US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节  数量积向量积*混合</a:t>
            </a:r>
            <a:r>
              <a:rPr lang="zh-CN" altLang="en-US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积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608646" y="3201209"/>
                <a:ext cx="6071790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46" y="3201209"/>
                <a:ext cx="6071790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68" name="Rectangle 8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97201" y="1816101"/>
            <a:ext cx="3077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、平面的点法式方程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69" name="Rectangle 8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97200" y="2473326"/>
            <a:ext cx="27699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、平面的一般方程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0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200" y="3130551"/>
            <a:ext cx="2462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三、两平面的夹角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825336" y="447257"/>
            <a:ext cx="8686800" cy="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第三节  </a:t>
            </a:r>
            <a:r>
              <a:rPr lang="zh-CN" altLang="en-US" sz="32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平</a:t>
            </a:r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面及其方程</a:t>
            </a:r>
            <a:endParaRPr lang="zh-CN" altLang="en-US" sz="32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C92C-724F-4431-8484-B7C67DAB0326}" type="datetime11">
              <a:rPr lang="zh-CN" altLang="en-US" smtClean="0"/>
              <a:t>09:02:24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567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一、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平面的点法式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方程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9656" y="1053836"/>
            <a:ext cx="988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由中学立体几何知道，过空间一点，作与已知直线垂直的平面是唯一的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509656" y="1622630"/>
            <a:ext cx="9764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首先我们给出平面的</a:t>
            </a:r>
            <a:r>
              <a:rPr lang="zh-CN" altLang="en-US" sz="2400" dirty="0">
                <a:solidFill>
                  <a:srgbClr val="00B050"/>
                </a:solidFill>
                <a:latin typeface="宋体" panose="02010600030101010101" pitchFamily="2" charset="-122"/>
              </a:rPr>
              <a:t>法线向量</a:t>
            </a:r>
            <a:r>
              <a:rPr lang="zh-CN" altLang="en-US" sz="2400" dirty="0">
                <a:latin typeface="宋体" panose="02010600030101010101" pitchFamily="2" charset="-122"/>
              </a:rPr>
              <a:t>的定义：如果一个非零向量垂直于一个平面，则该向量就称为该平面的法线向量（简称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平面的法向量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  <a:r>
              <a:rPr lang="en-US" altLang="zh-CN" sz="2400" dirty="0">
                <a:latin typeface="宋体" panose="02010600030101010101" pitchFamily="2" charset="-122"/>
              </a:rPr>
              <a:t>.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09656" y="2674179"/>
                <a:ext cx="101301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 是</a:t>
                </a:r>
                <a:r>
                  <a:rPr lang="zh-CN" altLang="en-US" sz="2400" dirty="0" smtClean="0"/>
                  <a:t>平面上</a:t>
                </a:r>
                <a:r>
                  <a:rPr lang="zh-CN" altLang="en-US" sz="2400" dirty="0"/>
                  <a:t>的一个定点，且已知该平面的法向量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56" y="2674179"/>
                <a:ext cx="10130118" cy="461665"/>
              </a:xfrm>
              <a:prstGeom prst="rect">
                <a:avLst/>
              </a:prstGeom>
              <a:blipFill>
                <a:blip r:embed="rId2"/>
                <a:stretch>
                  <a:fillRect l="-963" t="-14667" r="-397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09656" y="3356396"/>
                <a:ext cx="7293087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则对平面上的任意一点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，均有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即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56" y="3356396"/>
                <a:ext cx="7293087" cy="506421"/>
              </a:xfrm>
              <a:prstGeom prst="rect">
                <a:avLst/>
              </a:prstGeom>
              <a:blipFill>
                <a:blip r:embed="rId3"/>
                <a:stretch>
                  <a:fillRect l="-1338" t="-4819" r="-334" b="-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663029" y="4105746"/>
                <a:ext cx="51446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29" y="4105746"/>
                <a:ext cx="5144613" cy="461665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62942" y="4083369"/>
                <a:ext cx="1930978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42" y="4083369"/>
                <a:ext cx="193097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509656" y="487038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64739" y="4832719"/>
                <a:ext cx="5439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39" y="4832719"/>
                <a:ext cx="5439118" cy="461665"/>
              </a:xfrm>
              <a:prstGeom prst="rect">
                <a:avLst/>
              </a:prstGeom>
              <a:blipFill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509656" y="5366521"/>
                <a:ext cx="544155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B0F0"/>
                    </a:solidFill>
                  </a:rPr>
                  <a:t>平面上的任意一点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0B0F0"/>
                    </a:solidFill>
                  </a:rPr>
                  <a:t>满足该方程</a:t>
                </a:r>
                <a:endParaRPr lang="en-US" altLang="zh-CN" sz="2400" dirty="0" smtClean="0">
                  <a:solidFill>
                    <a:srgbClr val="00B0F0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rgbClr val="00B0F0"/>
                    </a:solidFill>
                  </a:rPr>
                  <a:t>不在平面上的点均不满足该方程</a:t>
                </a:r>
                <a:endParaRPr lang="zh-CN" alt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56" y="5366521"/>
                <a:ext cx="5441554" cy="830997"/>
              </a:xfrm>
              <a:prstGeom prst="rect">
                <a:avLst/>
              </a:prstGeom>
              <a:blipFill>
                <a:blip r:embed="rId7"/>
                <a:stretch>
                  <a:fillRect l="-1794" t="-8029" r="-785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00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82410" y="468642"/>
                <a:ext cx="8914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求过点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1,−1,−2</m:t>
                        </m:r>
                      </m:e>
                    </m:d>
                  </m:oMath>
                </a14:m>
                <a:r>
                  <a:rPr lang="zh-CN" altLang="en-US" sz="2400" dirty="0"/>
                  <a:t> 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−1,2,0</m:t>
                        </m:r>
                      </m:e>
                    </m:d>
                  </m:oMath>
                </a14:m>
                <a:r>
                  <a:rPr lang="zh-CN" altLang="en-US" sz="2400" dirty="0"/>
                  <a:t> 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1,3,3</m:t>
                        </m:r>
                      </m:e>
                    </m:d>
                  </m:oMath>
                </a14:m>
                <a:r>
                  <a:rPr lang="zh-CN" altLang="en-US" sz="2400" dirty="0"/>
                  <a:t> 的平面的</a:t>
                </a:r>
                <a:r>
                  <a:rPr lang="zh-CN" altLang="en-US" sz="2400" dirty="0" smtClean="0"/>
                  <a:t>方程。</a:t>
                </a:r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10" y="468642"/>
                <a:ext cx="8914300" cy="461665"/>
              </a:xfrm>
              <a:prstGeom prst="rect">
                <a:avLst/>
              </a:prstGeom>
              <a:blipFill>
                <a:blip r:embed="rId2"/>
                <a:stretch>
                  <a:fillRect l="-102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1.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24831" y="132491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60316" y="1324910"/>
                <a:ext cx="5298502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6" y="1324910"/>
                <a:ext cx="5298502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883960" y="2053632"/>
                <a:ext cx="5113259" cy="10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−8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             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法向量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60" y="2053632"/>
                <a:ext cx="5113259" cy="1096134"/>
              </a:xfrm>
              <a:prstGeom prst="rect">
                <a:avLst/>
              </a:prstGeom>
              <a:blipFill>
                <a:blip r:embed="rId4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82410" y="3434836"/>
                <a:ext cx="70682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平面的方程为：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−8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10" y="3434836"/>
                <a:ext cx="7068217" cy="461665"/>
              </a:xfrm>
              <a:prstGeom prst="rect">
                <a:avLst/>
              </a:prstGeom>
              <a:blipFill>
                <a:blip r:embed="rId5"/>
                <a:stretch>
                  <a:fillRect l="-129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784310" y="4181571"/>
                <a:ext cx="49260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7+10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0−8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−16=0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310" y="4181571"/>
                <a:ext cx="4926029" cy="461665"/>
              </a:xfrm>
              <a:prstGeom prst="rect">
                <a:avLst/>
              </a:prstGeom>
              <a:blipFill>
                <a:blip r:embed="rId6"/>
                <a:stretch>
                  <a:fillRect l="-1980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007128" y="5014601"/>
                <a:ext cx="34613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28" y="5014601"/>
                <a:ext cx="3461332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4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/>
      <p:bldP spid="10" grpId="0"/>
      <p:bldP spid="11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二、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平面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的一般方程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98899" y="1053836"/>
                <a:ext cx="96890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由平面的点法式方程知</a:t>
                </a:r>
                <a:r>
                  <a:rPr lang="zh-CN" altLang="en-US" sz="2400" dirty="0"/>
                  <a:t>任一平面的方程都是三元一次方程，反之，可以证明任何一个三元</a:t>
                </a:r>
                <a:r>
                  <a:rPr lang="zh-CN" altLang="en-US" sz="2400" dirty="0" smtClean="0"/>
                  <a:t>一次方程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sz="2400" dirty="0"/>
                  <a:t>一定表示平面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9" y="1053836"/>
                <a:ext cx="9689054" cy="830997"/>
              </a:xfrm>
              <a:prstGeom prst="rect">
                <a:avLst/>
              </a:prstGeom>
              <a:blipFill>
                <a:blip r:embed="rId2"/>
                <a:stretch>
                  <a:fillRect l="-1007" t="-5882" r="-37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98900" y="2014827"/>
                <a:ext cx="950617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三元一次方程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称为平面的一般方程，且平面的一个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法向量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00" y="2014827"/>
                <a:ext cx="9506174" cy="830997"/>
              </a:xfrm>
              <a:prstGeom prst="rect">
                <a:avLst/>
              </a:prstGeom>
              <a:blipFill>
                <a:blip r:embed="rId3"/>
                <a:stretch>
                  <a:fillRect l="-1026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498899" y="297581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特殊的三元</a:t>
            </a:r>
            <a:r>
              <a:rPr lang="zh-CN" altLang="en-US" sz="2400" dirty="0" smtClean="0"/>
              <a:t>一次方程：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98899" y="3556230"/>
                <a:ext cx="3757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9" y="3556230"/>
                <a:ext cx="3757760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5768626" y="355622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平面过原点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98899" y="4147889"/>
                <a:ext cx="3587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9" y="4147889"/>
                <a:ext cx="3587970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68625" y="4147889"/>
                <a:ext cx="4847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平面平行于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轴，垂直于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𝑜𝑧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坐标面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25" y="4147889"/>
                <a:ext cx="4847930" cy="461665"/>
              </a:xfrm>
              <a:prstGeom prst="rect">
                <a:avLst/>
              </a:prstGeom>
              <a:blipFill>
                <a:blip r:embed="rId6"/>
                <a:stretch>
                  <a:fillRect l="-1884" t="-14474" r="-100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98899" y="4739548"/>
                <a:ext cx="39312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9" y="4739548"/>
                <a:ext cx="39312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68625" y="4739548"/>
                <a:ext cx="56990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平面平行于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轴和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轴，平行于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坐标面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，垂直于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𝑦𝑜𝑧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坐标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面，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垂直于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坐标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面。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25" y="4739548"/>
                <a:ext cx="5699027" cy="830997"/>
              </a:xfrm>
              <a:prstGeom prst="rect">
                <a:avLst/>
              </a:prstGeom>
              <a:blipFill>
                <a:blip r:embed="rId8"/>
                <a:stretch>
                  <a:fillRect l="-1604" t="-8029" r="-705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59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2.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60316" y="468641"/>
                <a:ext cx="49564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求通过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 轴和点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(2,4,1)</m:t>
                    </m:r>
                  </m:oMath>
                </a14:m>
                <a:r>
                  <a:rPr lang="zh-CN" altLang="en-US" sz="2400" dirty="0"/>
                  <a:t>的平面方程</a:t>
                </a:r>
                <a:r>
                  <a:rPr lang="en-US" altLang="zh-CN" sz="2400" dirty="0"/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6" y="468641"/>
                <a:ext cx="4956485" cy="461665"/>
              </a:xfrm>
              <a:prstGeom prst="rect">
                <a:avLst/>
              </a:prstGeom>
              <a:blipFill>
                <a:blip r:embed="rId2"/>
                <a:stretch>
                  <a:fillRect l="-1845" t="-14474" r="-98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24831" y="1038152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60316" y="1038152"/>
                <a:ext cx="4625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prstClr val="black"/>
                    </a:solidFill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轴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的平面方程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6" y="1038152"/>
                <a:ext cx="4625562" cy="461665"/>
              </a:xfrm>
              <a:prstGeom prst="rect">
                <a:avLst/>
              </a:prstGeom>
              <a:blipFill>
                <a:blip r:embed="rId3"/>
                <a:stretch>
                  <a:fillRect l="-197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67412" y="1499817"/>
                <a:ext cx="3461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又因为平面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过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(2,4,1)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1499817"/>
                <a:ext cx="3461204" cy="461665"/>
              </a:xfrm>
              <a:prstGeom prst="rect">
                <a:avLst/>
              </a:prstGeom>
              <a:blipFill>
                <a:blip r:embed="rId4"/>
                <a:stretch>
                  <a:fillRect l="-2641" t="-14474" r="-70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99361" y="1499817"/>
                <a:ext cx="43769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所以所求平面方程为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61" y="1499817"/>
                <a:ext cx="4376967" cy="461665"/>
              </a:xfrm>
              <a:prstGeom prst="rect">
                <a:avLst/>
              </a:prstGeom>
              <a:blipFill>
                <a:blip r:embed="rId5"/>
                <a:stretch>
                  <a:fillRect l="-222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524831" y="2073324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3.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522116" y="290432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67412" y="2073323"/>
                <a:ext cx="872086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设一平面与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 、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 轴分别交于点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求这个平面的方程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2073323"/>
                <a:ext cx="8720865" cy="830997"/>
              </a:xfrm>
              <a:prstGeom prst="rect">
                <a:avLst/>
              </a:prstGeom>
              <a:blipFill>
                <a:blip r:embed="rId6"/>
                <a:stretch>
                  <a:fillRect l="-1048" t="-8088" r="-70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67412" y="2904320"/>
                <a:ext cx="8778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将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点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(0,0,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代入平面方程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2904320"/>
                <a:ext cx="8778429" cy="461665"/>
              </a:xfrm>
              <a:prstGeom prst="rect">
                <a:avLst/>
              </a:prstGeom>
              <a:blipFill>
                <a:blip r:embed="rId7"/>
                <a:stretch>
                  <a:fillRect l="-1042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367412" y="3504484"/>
                <a:ext cx="46679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𝐵𝑏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𝐶𝑐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3504484"/>
                <a:ext cx="4667945" cy="461665"/>
              </a:xfrm>
              <a:prstGeom prst="rect">
                <a:avLst/>
              </a:prstGeom>
              <a:blipFill>
                <a:blip r:embed="rId8"/>
                <a:stretch>
                  <a:fillRect l="-195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67412" y="4104648"/>
                <a:ext cx="6193042" cy="58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都不为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时，平面方程为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4104648"/>
                <a:ext cx="6193042" cy="586571"/>
              </a:xfrm>
              <a:prstGeom prst="rect">
                <a:avLst/>
              </a:prstGeom>
              <a:blipFill>
                <a:blip r:embed="rId9"/>
                <a:stretch>
                  <a:fillRect l="-1476" t="-5155" b="-8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8953380" y="410464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截距式方程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367412" y="4722468"/>
                <a:ext cx="35038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且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都不为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0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时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4722468"/>
                <a:ext cx="3503844" cy="461665"/>
              </a:xfrm>
              <a:prstGeom prst="rect">
                <a:avLst/>
              </a:prstGeom>
              <a:blipFill>
                <a:blip r:embed="rId10"/>
                <a:stretch>
                  <a:fillRect l="-2609" t="-14667" r="-1739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367412" y="5215382"/>
                <a:ext cx="3241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时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12" y="5215382"/>
                <a:ext cx="3241400" cy="461665"/>
              </a:xfrm>
              <a:prstGeom prst="rect">
                <a:avLst/>
              </a:prstGeom>
              <a:blipFill>
                <a:blip r:embed="rId11"/>
                <a:stretch>
                  <a:fillRect l="-2820" t="-14667" r="-206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381236" y="5708296"/>
                <a:ext cx="2308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全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为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prstClr val="black"/>
                        </a:solidFill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时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36" y="5708296"/>
                <a:ext cx="2308452" cy="461665"/>
              </a:xfrm>
              <a:prstGeom prst="rect">
                <a:avLst/>
              </a:prstGeom>
              <a:blipFill>
                <a:blip r:embed="rId12"/>
                <a:stretch>
                  <a:fillRect l="-4233" t="-14474" r="-31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三、两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平面的夹角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2185" y="1053836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两平面的法向量的所夹之</a:t>
            </a:r>
            <a:r>
              <a:rPr lang="zh-CN" altLang="en-US" sz="2400" dirty="0" smtClean="0">
                <a:solidFill>
                  <a:srgbClr val="0000FF"/>
                </a:solidFill>
              </a:rPr>
              <a:t>锐角或直角</a:t>
            </a:r>
            <a:r>
              <a:rPr lang="zh-CN" altLang="en-US" sz="2400" dirty="0" smtClean="0"/>
              <a:t>称为</a:t>
            </a:r>
            <a:r>
              <a:rPr lang="zh-CN" altLang="en-US" sz="2400" dirty="0"/>
              <a:t>两平面的</a:t>
            </a:r>
            <a:r>
              <a:rPr lang="zh-CN" altLang="en-US" sz="2400" dirty="0" smtClean="0"/>
              <a:t>夹角。</a:t>
            </a:r>
            <a:endParaRPr lang="zh-CN" altLang="en-US" sz="24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8090423" y="1696645"/>
            <a:ext cx="3897312" cy="2952750"/>
            <a:chOff x="8058150" y="1599827"/>
            <a:chExt cx="3897312" cy="2952750"/>
          </a:xfrm>
        </p:grpSpPr>
        <p:grpSp>
          <p:nvGrpSpPr>
            <p:cNvPr id="26" name="组合 25"/>
            <p:cNvGrpSpPr/>
            <p:nvPr/>
          </p:nvGrpSpPr>
          <p:grpSpPr>
            <a:xfrm>
              <a:off x="8058150" y="1599827"/>
              <a:ext cx="3897312" cy="2952750"/>
              <a:chOff x="7143750" y="2406651"/>
              <a:chExt cx="3897312" cy="2952750"/>
            </a:xfrm>
          </p:grpSpPr>
          <p:sp>
            <p:nvSpPr>
              <p:cNvPr id="5" name="Freeform 237"/>
              <p:cNvSpPr>
                <a:spLocks/>
              </p:cNvSpPr>
              <p:nvPr/>
            </p:nvSpPr>
            <p:spPr bwMode="auto">
              <a:xfrm>
                <a:off x="8128000" y="3260237"/>
                <a:ext cx="2066925" cy="2056302"/>
              </a:xfrm>
              <a:custGeom>
                <a:avLst/>
                <a:gdLst>
                  <a:gd name="T0" fmla="*/ 0 w 1302"/>
                  <a:gd name="T1" fmla="*/ 707 h 1285"/>
                  <a:gd name="T2" fmla="*/ 764 w 1302"/>
                  <a:gd name="T3" fmla="*/ 0 h 1285"/>
                  <a:gd name="T4" fmla="*/ 1302 w 1302"/>
                  <a:gd name="T5" fmla="*/ 558 h 1285"/>
                  <a:gd name="T6" fmla="*/ 523 w 1302"/>
                  <a:gd name="T7" fmla="*/ 1285 h 1285"/>
                  <a:gd name="T8" fmla="*/ 0 w 1302"/>
                  <a:gd name="T9" fmla="*/ 722 h 1285"/>
                  <a:gd name="T10" fmla="*/ 0 w 1302"/>
                  <a:gd name="T11" fmla="*/ 707 h 1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2" h="1285">
                    <a:moveTo>
                      <a:pt x="0" y="707"/>
                    </a:moveTo>
                    <a:lnTo>
                      <a:pt x="764" y="0"/>
                    </a:lnTo>
                    <a:lnTo>
                      <a:pt x="1302" y="558"/>
                    </a:lnTo>
                    <a:lnTo>
                      <a:pt x="523" y="1285"/>
                    </a:lnTo>
                    <a:lnTo>
                      <a:pt x="0" y="722"/>
                    </a:lnTo>
                    <a:lnTo>
                      <a:pt x="0" y="70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" name="Freeform 238"/>
              <p:cNvSpPr>
                <a:spLocks/>
              </p:cNvSpPr>
              <p:nvPr/>
            </p:nvSpPr>
            <p:spPr bwMode="auto">
              <a:xfrm>
                <a:off x="8128000" y="3260236"/>
                <a:ext cx="2066925" cy="2056303"/>
              </a:xfrm>
              <a:custGeom>
                <a:avLst/>
                <a:gdLst>
                  <a:gd name="T0" fmla="*/ 0 w 1302"/>
                  <a:gd name="T1" fmla="*/ 707 h 1285"/>
                  <a:gd name="T2" fmla="*/ 764 w 1302"/>
                  <a:gd name="T3" fmla="*/ 0 h 1285"/>
                  <a:gd name="T4" fmla="*/ 1302 w 1302"/>
                  <a:gd name="T5" fmla="*/ 558 h 1285"/>
                  <a:gd name="T6" fmla="*/ 523 w 1302"/>
                  <a:gd name="T7" fmla="*/ 1285 h 1285"/>
                  <a:gd name="T8" fmla="*/ 0 w 1302"/>
                  <a:gd name="T9" fmla="*/ 722 h 1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2" h="1285">
                    <a:moveTo>
                      <a:pt x="0" y="707"/>
                    </a:moveTo>
                    <a:lnTo>
                      <a:pt x="764" y="0"/>
                    </a:lnTo>
                    <a:lnTo>
                      <a:pt x="1302" y="558"/>
                    </a:lnTo>
                    <a:lnTo>
                      <a:pt x="523" y="1285"/>
                    </a:lnTo>
                    <a:lnTo>
                      <a:pt x="0" y="722"/>
                    </a:lnTo>
                  </a:path>
                </a:pathLst>
              </a:custGeom>
              <a:noFill/>
              <a:ln w="1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" name="Line 241"/>
              <p:cNvSpPr>
                <a:spLocks noChangeShapeType="1"/>
              </p:cNvSpPr>
              <p:nvPr/>
            </p:nvSpPr>
            <p:spPr bwMode="auto">
              <a:xfrm flipH="1" flipV="1">
                <a:off x="7518400" y="3113088"/>
                <a:ext cx="1333500" cy="12684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" name="Freeform 242"/>
              <p:cNvSpPr>
                <a:spLocks/>
              </p:cNvSpPr>
              <p:nvPr/>
            </p:nvSpPr>
            <p:spPr bwMode="auto">
              <a:xfrm>
                <a:off x="7445375" y="3040063"/>
                <a:ext cx="169862" cy="158750"/>
              </a:xfrm>
              <a:custGeom>
                <a:avLst/>
                <a:gdLst>
                  <a:gd name="T0" fmla="*/ 66 w 66"/>
                  <a:gd name="T1" fmla="*/ 41 h 72"/>
                  <a:gd name="T2" fmla="*/ 0 w 66"/>
                  <a:gd name="T3" fmla="*/ 0 h 72"/>
                  <a:gd name="T4" fmla="*/ 41 w 66"/>
                  <a:gd name="T5" fmla="*/ 72 h 72"/>
                  <a:gd name="T6" fmla="*/ 66 w 66"/>
                  <a:gd name="T7" fmla="*/ 4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72">
                    <a:moveTo>
                      <a:pt x="66" y="41"/>
                    </a:moveTo>
                    <a:lnTo>
                      <a:pt x="0" y="0"/>
                    </a:lnTo>
                    <a:lnTo>
                      <a:pt x="41" y="72"/>
                    </a:lnTo>
                    <a:lnTo>
                      <a:pt x="66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" name="Freeform 243"/>
              <p:cNvSpPr>
                <a:spLocks/>
              </p:cNvSpPr>
              <p:nvPr/>
            </p:nvSpPr>
            <p:spPr bwMode="auto">
              <a:xfrm>
                <a:off x="7143750" y="4545013"/>
                <a:ext cx="3897312" cy="771525"/>
              </a:xfrm>
              <a:custGeom>
                <a:avLst/>
                <a:gdLst>
                  <a:gd name="T0" fmla="*/ 0 w 2455"/>
                  <a:gd name="T1" fmla="*/ 0 h 589"/>
                  <a:gd name="T2" fmla="*/ 0 w 2455"/>
                  <a:gd name="T3" fmla="*/ 0 h 589"/>
                  <a:gd name="T4" fmla="*/ 282 w 2455"/>
                  <a:gd name="T5" fmla="*/ 5 h 589"/>
                  <a:gd name="T6" fmla="*/ 892 w 2455"/>
                  <a:gd name="T7" fmla="*/ 5 h 589"/>
                  <a:gd name="T8" fmla="*/ 1783 w 2455"/>
                  <a:gd name="T9" fmla="*/ 0 h 589"/>
                  <a:gd name="T10" fmla="*/ 2455 w 2455"/>
                  <a:gd name="T11" fmla="*/ 589 h 589"/>
                  <a:gd name="T12" fmla="*/ 656 w 2455"/>
                  <a:gd name="T13" fmla="*/ 589 h 589"/>
                  <a:gd name="T14" fmla="*/ 0 w 2455"/>
                  <a:gd name="T15" fmla="*/ 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5" h="589">
                    <a:moveTo>
                      <a:pt x="0" y="0"/>
                    </a:moveTo>
                    <a:lnTo>
                      <a:pt x="0" y="0"/>
                    </a:lnTo>
                    <a:lnTo>
                      <a:pt x="282" y="5"/>
                    </a:lnTo>
                    <a:lnTo>
                      <a:pt x="892" y="5"/>
                    </a:lnTo>
                    <a:lnTo>
                      <a:pt x="1783" y="0"/>
                    </a:lnTo>
                    <a:lnTo>
                      <a:pt x="2455" y="589"/>
                    </a:lnTo>
                    <a:lnTo>
                      <a:pt x="656" y="58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" name="Line 244"/>
              <p:cNvSpPr>
                <a:spLocks noChangeShapeType="1"/>
              </p:cNvSpPr>
              <p:nvPr/>
            </p:nvSpPr>
            <p:spPr bwMode="auto">
              <a:xfrm flipV="1">
                <a:off x="8494713" y="4130676"/>
                <a:ext cx="625475" cy="68262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" name="Freeform 245"/>
              <p:cNvSpPr>
                <a:spLocks/>
              </p:cNvSpPr>
              <p:nvPr/>
            </p:nvSpPr>
            <p:spPr bwMode="auto">
              <a:xfrm>
                <a:off x="7814806" y="3240882"/>
                <a:ext cx="195262" cy="161925"/>
              </a:xfrm>
              <a:custGeom>
                <a:avLst/>
                <a:gdLst>
                  <a:gd name="T0" fmla="*/ 0 w 123"/>
                  <a:gd name="T1" fmla="*/ 102 h 102"/>
                  <a:gd name="T2" fmla="*/ 0 w 123"/>
                  <a:gd name="T3" fmla="*/ 102 h 102"/>
                  <a:gd name="T4" fmla="*/ 5 w 123"/>
                  <a:gd name="T5" fmla="*/ 87 h 102"/>
                  <a:gd name="T6" fmla="*/ 31 w 123"/>
                  <a:gd name="T7" fmla="*/ 56 h 102"/>
                  <a:gd name="T8" fmla="*/ 51 w 123"/>
                  <a:gd name="T9" fmla="*/ 41 h 102"/>
                  <a:gd name="T10" fmla="*/ 72 w 123"/>
                  <a:gd name="T11" fmla="*/ 20 h 102"/>
                  <a:gd name="T12" fmla="*/ 98 w 123"/>
                  <a:gd name="T13" fmla="*/ 10 h 102"/>
                  <a:gd name="T14" fmla="*/ 123 w 123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02">
                    <a:moveTo>
                      <a:pt x="0" y="102"/>
                    </a:moveTo>
                    <a:lnTo>
                      <a:pt x="0" y="102"/>
                    </a:lnTo>
                    <a:lnTo>
                      <a:pt x="5" y="87"/>
                    </a:lnTo>
                    <a:lnTo>
                      <a:pt x="31" y="56"/>
                    </a:lnTo>
                    <a:lnTo>
                      <a:pt x="51" y="41"/>
                    </a:lnTo>
                    <a:lnTo>
                      <a:pt x="72" y="20"/>
                    </a:lnTo>
                    <a:lnTo>
                      <a:pt x="98" y="10"/>
                    </a:lnTo>
                    <a:lnTo>
                      <a:pt x="123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Rectangle 246"/>
              <p:cNvSpPr>
                <a:spLocks noChangeArrowheads="1"/>
              </p:cNvSpPr>
              <p:nvPr/>
            </p:nvSpPr>
            <p:spPr bwMode="auto">
              <a:xfrm>
                <a:off x="8005763" y="2406651"/>
                <a:ext cx="284162" cy="39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300" b="1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n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15" name="Rectangle 247"/>
              <p:cNvSpPr>
                <a:spLocks noChangeArrowheads="1"/>
              </p:cNvSpPr>
              <p:nvPr/>
            </p:nvSpPr>
            <p:spPr bwMode="auto">
              <a:xfrm>
                <a:off x="8169275" y="2568576"/>
                <a:ext cx="161925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1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7331075" y="2703510"/>
                <a:ext cx="323850" cy="414338"/>
                <a:chOff x="7331075" y="2703510"/>
                <a:chExt cx="323850" cy="414338"/>
              </a:xfrm>
            </p:grpSpPr>
            <p:sp>
              <p:nvSpPr>
                <p:cNvPr id="17" name="Rectangle 248"/>
                <p:cNvSpPr>
                  <a:spLocks noChangeArrowheads="1"/>
                </p:cNvSpPr>
                <p:nvPr/>
              </p:nvSpPr>
              <p:spPr bwMode="auto">
                <a:xfrm>
                  <a:off x="7331075" y="2703510"/>
                  <a:ext cx="284162" cy="398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2300" b="1" i="1" dirty="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n</a:t>
                  </a:r>
                  <a:endParaRPr lang="zh-CN" altLang="zh-CN" dirty="0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  <p:sp>
              <p:nvSpPr>
                <p:cNvPr id="18" name="Rectangle 249"/>
                <p:cNvSpPr>
                  <a:spLocks noChangeArrowheads="1"/>
                </p:cNvSpPr>
                <p:nvPr/>
              </p:nvSpPr>
              <p:spPr bwMode="auto">
                <a:xfrm>
                  <a:off x="7493000" y="2873373"/>
                  <a:ext cx="161925" cy="244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140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2</a:t>
                  </a:r>
                  <a:endParaRPr lang="zh-CN" altLang="zh-CN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10356850" y="5024438"/>
                <a:ext cx="382588" cy="334963"/>
                <a:chOff x="10356850" y="5024438"/>
                <a:chExt cx="382588" cy="334963"/>
              </a:xfrm>
            </p:grpSpPr>
            <p:sp>
              <p:nvSpPr>
                <p:cNvPr id="20" name="Freeform 250"/>
                <p:cNvSpPr>
                  <a:spLocks/>
                </p:cNvSpPr>
                <p:nvPr/>
              </p:nvSpPr>
              <p:spPr bwMode="auto">
                <a:xfrm>
                  <a:off x="10356850" y="5024438"/>
                  <a:ext cx="252412" cy="195263"/>
                </a:xfrm>
                <a:custGeom>
                  <a:avLst/>
                  <a:gdLst>
                    <a:gd name="T0" fmla="*/ 36 w 159"/>
                    <a:gd name="T1" fmla="*/ 0 h 123"/>
                    <a:gd name="T2" fmla="*/ 36 w 159"/>
                    <a:gd name="T3" fmla="*/ 0 h 123"/>
                    <a:gd name="T4" fmla="*/ 46 w 159"/>
                    <a:gd name="T5" fmla="*/ 5 h 123"/>
                    <a:gd name="T6" fmla="*/ 46 w 159"/>
                    <a:gd name="T7" fmla="*/ 5 h 123"/>
                    <a:gd name="T8" fmla="*/ 51 w 159"/>
                    <a:gd name="T9" fmla="*/ 10 h 123"/>
                    <a:gd name="T10" fmla="*/ 51 w 159"/>
                    <a:gd name="T11" fmla="*/ 10 h 123"/>
                    <a:gd name="T12" fmla="*/ 46 w 159"/>
                    <a:gd name="T13" fmla="*/ 20 h 123"/>
                    <a:gd name="T14" fmla="*/ 26 w 159"/>
                    <a:gd name="T15" fmla="*/ 102 h 123"/>
                    <a:gd name="T16" fmla="*/ 26 w 159"/>
                    <a:gd name="T17" fmla="*/ 102 h 123"/>
                    <a:gd name="T18" fmla="*/ 21 w 159"/>
                    <a:gd name="T19" fmla="*/ 113 h 123"/>
                    <a:gd name="T20" fmla="*/ 21 w 159"/>
                    <a:gd name="T21" fmla="*/ 113 h 123"/>
                    <a:gd name="T22" fmla="*/ 16 w 159"/>
                    <a:gd name="T23" fmla="*/ 118 h 123"/>
                    <a:gd name="T24" fmla="*/ 16 w 159"/>
                    <a:gd name="T25" fmla="*/ 118 h 123"/>
                    <a:gd name="T26" fmla="*/ 5 w 159"/>
                    <a:gd name="T27" fmla="*/ 118 h 123"/>
                    <a:gd name="T28" fmla="*/ 0 w 159"/>
                    <a:gd name="T29" fmla="*/ 123 h 123"/>
                    <a:gd name="T30" fmla="*/ 51 w 159"/>
                    <a:gd name="T31" fmla="*/ 123 h 123"/>
                    <a:gd name="T32" fmla="*/ 51 w 159"/>
                    <a:gd name="T33" fmla="*/ 118 h 123"/>
                    <a:gd name="T34" fmla="*/ 51 w 159"/>
                    <a:gd name="T35" fmla="*/ 118 h 123"/>
                    <a:gd name="T36" fmla="*/ 41 w 159"/>
                    <a:gd name="T37" fmla="*/ 113 h 123"/>
                    <a:gd name="T38" fmla="*/ 41 w 159"/>
                    <a:gd name="T39" fmla="*/ 108 h 123"/>
                    <a:gd name="T40" fmla="*/ 41 w 159"/>
                    <a:gd name="T41" fmla="*/ 108 h 123"/>
                    <a:gd name="T42" fmla="*/ 41 w 159"/>
                    <a:gd name="T43" fmla="*/ 92 h 123"/>
                    <a:gd name="T44" fmla="*/ 67 w 159"/>
                    <a:gd name="T45" fmla="*/ 5 h 123"/>
                    <a:gd name="T46" fmla="*/ 123 w 159"/>
                    <a:gd name="T47" fmla="*/ 5 h 123"/>
                    <a:gd name="T48" fmla="*/ 98 w 159"/>
                    <a:gd name="T49" fmla="*/ 97 h 123"/>
                    <a:gd name="T50" fmla="*/ 98 w 159"/>
                    <a:gd name="T51" fmla="*/ 97 h 123"/>
                    <a:gd name="T52" fmla="*/ 87 w 159"/>
                    <a:gd name="T53" fmla="*/ 113 h 123"/>
                    <a:gd name="T54" fmla="*/ 87 w 159"/>
                    <a:gd name="T55" fmla="*/ 113 h 123"/>
                    <a:gd name="T56" fmla="*/ 77 w 159"/>
                    <a:gd name="T57" fmla="*/ 118 h 123"/>
                    <a:gd name="T58" fmla="*/ 77 w 159"/>
                    <a:gd name="T59" fmla="*/ 123 h 123"/>
                    <a:gd name="T60" fmla="*/ 123 w 159"/>
                    <a:gd name="T61" fmla="*/ 123 h 123"/>
                    <a:gd name="T62" fmla="*/ 123 w 159"/>
                    <a:gd name="T63" fmla="*/ 118 h 123"/>
                    <a:gd name="T64" fmla="*/ 123 w 159"/>
                    <a:gd name="T65" fmla="*/ 118 h 123"/>
                    <a:gd name="T66" fmla="*/ 113 w 159"/>
                    <a:gd name="T67" fmla="*/ 113 h 123"/>
                    <a:gd name="T68" fmla="*/ 113 w 159"/>
                    <a:gd name="T69" fmla="*/ 113 h 123"/>
                    <a:gd name="T70" fmla="*/ 113 w 159"/>
                    <a:gd name="T71" fmla="*/ 108 h 123"/>
                    <a:gd name="T72" fmla="*/ 113 w 159"/>
                    <a:gd name="T73" fmla="*/ 108 h 123"/>
                    <a:gd name="T74" fmla="*/ 113 w 159"/>
                    <a:gd name="T75" fmla="*/ 92 h 123"/>
                    <a:gd name="T76" fmla="*/ 133 w 159"/>
                    <a:gd name="T77" fmla="*/ 20 h 123"/>
                    <a:gd name="T78" fmla="*/ 133 w 159"/>
                    <a:gd name="T79" fmla="*/ 20 h 123"/>
                    <a:gd name="T80" fmla="*/ 144 w 159"/>
                    <a:gd name="T81" fmla="*/ 5 h 123"/>
                    <a:gd name="T82" fmla="*/ 144 w 159"/>
                    <a:gd name="T83" fmla="*/ 5 h 123"/>
                    <a:gd name="T84" fmla="*/ 154 w 159"/>
                    <a:gd name="T85" fmla="*/ 0 h 123"/>
                    <a:gd name="T86" fmla="*/ 159 w 159"/>
                    <a:gd name="T87" fmla="*/ 0 h 123"/>
                    <a:gd name="T88" fmla="*/ 36 w 159"/>
                    <a:gd name="T89" fmla="*/ 0 h 123"/>
                    <a:gd name="T90" fmla="*/ 36 w 159"/>
                    <a:gd name="T91" fmla="*/ 0 h 123"/>
                    <a:gd name="T92" fmla="*/ 36 w 159"/>
                    <a:gd name="T9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59" h="123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51" y="10"/>
                      </a:lnTo>
                      <a:lnTo>
                        <a:pt x="51" y="10"/>
                      </a:lnTo>
                      <a:lnTo>
                        <a:pt x="46" y="20"/>
                      </a:lnTo>
                      <a:lnTo>
                        <a:pt x="26" y="102"/>
                      </a:lnTo>
                      <a:lnTo>
                        <a:pt x="26" y="102"/>
                      </a:lnTo>
                      <a:lnTo>
                        <a:pt x="21" y="113"/>
                      </a:lnTo>
                      <a:lnTo>
                        <a:pt x="21" y="113"/>
                      </a:lnTo>
                      <a:lnTo>
                        <a:pt x="16" y="118"/>
                      </a:lnTo>
                      <a:lnTo>
                        <a:pt x="16" y="118"/>
                      </a:lnTo>
                      <a:lnTo>
                        <a:pt x="5" y="118"/>
                      </a:lnTo>
                      <a:lnTo>
                        <a:pt x="0" y="123"/>
                      </a:lnTo>
                      <a:lnTo>
                        <a:pt x="51" y="123"/>
                      </a:lnTo>
                      <a:lnTo>
                        <a:pt x="51" y="118"/>
                      </a:lnTo>
                      <a:lnTo>
                        <a:pt x="51" y="118"/>
                      </a:lnTo>
                      <a:lnTo>
                        <a:pt x="41" y="113"/>
                      </a:lnTo>
                      <a:lnTo>
                        <a:pt x="41" y="108"/>
                      </a:lnTo>
                      <a:lnTo>
                        <a:pt x="41" y="108"/>
                      </a:lnTo>
                      <a:lnTo>
                        <a:pt x="41" y="92"/>
                      </a:lnTo>
                      <a:lnTo>
                        <a:pt x="67" y="5"/>
                      </a:lnTo>
                      <a:lnTo>
                        <a:pt x="123" y="5"/>
                      </a:lnTo>
                      <a:lnTo>
                        <a:pt x="98" y="97"/>
                      </a:lnTo>
                      <a:lnTo>
                        <a:pt x="98" y="97"/>
                      </a:lnTo>
                      <a:lnTo>
                        <a:pt x="87" y="113"/>
                      </a:lnTo>
                      <a:lnTo>
                        <a:pt x="87" y="113"/>
                      </a:lnTo>
                      <a:lnTo>
                        <a:pt x="77" y="118"/>
                      </a:lnTo>
                      <a:lnTo>
                        <a:pt x="77" y="123"/>
                      </a:lnTo>
                      <a:lnTo>
                        <a:pt x="123" y="123"/>
                      </a:lnTo>
                      <a:lnTo>
                        <a:pt x="123" y="118"/>
                      </a:lnTo>
                      <a:lnTo>
                        <a:pt x="123" y="118"/>
                      </a:lnTo>
                      <a:lnTo>
                        <a:pt x="113" y="113"/>
                      </a:lnTo>
                      <a:lnTo>
                        <a:pt x="113" y="113"/>
                      </a:lnTo>
                      <a:lnTo>
                        <a:pt x="113" y="108"/>
                      </a:lnTo>
                      <a:lnTo>
                        <a:pt x="113" y="108"/>
                      </a:lnTo>
                      <a:lnTo>
                        <a:pt x="113" y="92"/>
                      </a:lnTo>
                      <a:lnTo>
                        <a:pt x="133" y="20"/>
                      </a:lnTo>
                      <a:lnTo>
                        <a:pt x="133" y="20"/>
                      </a:lnTo>
                      <a:lnTo>
                        <a:pt x="144" y="5"/>
                      </a:lnTo>
                      <a:lnTo>
                        <a:pt x="144" y="5"/>
                      </a:lnTo>
                      <a:lnTo>
                        <a:pt x="154" y="0"/>
                      </a:lnTo>
                      <a:lnTo>
                        <a:pt x="159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1" name="Rectangle 251"/>
                <p:cNvSpPr>
                  <a:spLocks noChangeArrowheads="1"/>
                </p:cNvSpPr>
                <p:nvPr/>
              </p:nvSpPr>
              <p:spPr bwMode="auto">
                <a:xfrm>
                  <a:off x="10577513" y="5114926"/>
                  <a:ext cx="161925" cy="244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140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1</a:t>
                  </a:r>
                  <a:endParaRPr lang="zh-CN" altLang="zh-CN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307513" y="3633788"/>
                <a:ext cx="373062" cy="334963"/>
                <a:chOff x="9307513" y="3633788"/>
                <a:chExt cx="373062" cy="334963"/>
              </a:xfrm>
            </p:grpSpPr>
            <p:sp>
              <p:nvSpPr>
                <p:cNvPr id="23" name="Freeform 252"/>
                <p:cNvSpPr>
                  <a:spLocks/>
                </p:cNvSpPr>
                <p:nvPr/>
              </p:nvSpPr>
              <p:spPr bwMode="auto">
                <a:xfrm>
                  <a:off x="9307513" y="3633788"/>
                  <a:ext cx="244475" cy="195263"/>
                </a:xfrm>
                <a:custGeom>
                  <a:avLst/>
                  <a:gdLst>
                    <a:gd name="T0" fmla="*/ 31 w 154"/>
                    <a:gd name="T1" fmla="*/ 5 h 123"/>
                    <a:gd name="T2" fmla="*/ 31 w 154"/>
                    <a:gd name="T3" fmla="*/ 5 h 123"/>
                    <a:gd name="T4" fmla="*/ 41 w 154"/>
                    <a:gd name="T5" fmla="*/ 5 h 123"/>
                    <a:gd name="T6" fmla="*/ 41 w 154"/>
                    <a:gd name="T7" fmla="*/ 5 h 123"/>
                    <a:gd name="T8" fmla="*/ 46 w 154"/>
                    <a:gd name="T9" fmla="*/ 15 h 123"/>
                    <a:gd name="T10" fmla="*/ 46 w 154"/>
                    <a:gd name="T11" fmla="*/ 15 h 123"/>
                    <a:gd name="T12" fmla="*/ 46 w 154"/>
                    <a:gd name="T13" fmla="*/ 26 h 123"/>
                    <a:gd name="T14" fmla="*/ 21 w 154"/>
                    <a:gd name="T15" fmla="*/ 103 h 123"/>
                    <a:gd name="T16" fmla="*/ 21 w 154"/>
                    <a:gd name="T17" fmla="*/ 103 h 123"/>
                    <a:gd name="T18" fmla="*/ 16 w 154"/>
                    <a:gd name="T19" fmla="*/ 113 h 123"/>
                    <a:gd name="T20" fmla="*/ 16 w 154"/>
                    <a:gd name="T21" fmla="*/ 113 h 123"/>
                    <a:gd name="T22" fmla="*/ 10 w 154"/>
                    <a:gd name="T23" fmla="*/ 118 h 123"/>
                    <a:gd name="T24" fmla="*/ 10 w 154"/>
                    <a:gd name="T25" fmla="*/ 118 h 123"/>
                    <a:gd name="T26" fmla="*/ 0 w 154"/>
                    <a:gd name="T27" fmla="*/ 118 h 123"/>
                    <a:gd name="T28" fmla="*/ 0 w 154"/>
                    <a:gd name="T29" fmla="*/ 123 h 123"/>
                    <a:gd name="T30" fmla="*/ 51 w 154"/>
                    <a:gd name="T31" fmla="*/ 123 h 123"/>
                    <a:gd name="T32" fmla="*/ 51 w 154"/>
                    <a:gd name="T33" fmla="*/ 118 h 123"/>
                    <a:gd name="T34" fmla="*/ 51 w 154"/>
                    <a:gd name="T35" fmla="*/ 118 h 123"/>
                    <a:gd name="T36" fmla="*/ 41 w 154"/>
                    <a:gd name="T37" fmla="*/ 118 h 123"/>
                    <a:gd name="T38" fmla="*/ 36 w 154"/>
                    <a:gd name="T39" fmla="*/ 113 h 123"/>
                    <a:gd name="T40" fmla="*/ 36 w 154"/>
                    <a:gd name="T41" fmla="*/ 113 h 123"/>
                    <a:gd name="T42" fmla="*/ 41 w 154"/>
                    <a:gd name="T43" fmla="*/ 97 h 123"/>
                    <a:gd name="T44" fmla="*/ 67 w 154"/>
                    <a:gd name="T45" fmla="*/ 5 h 123"/>
                    <a:gd name="T46" fmla="*/ 123 w 154"/>
                    <a:gd name="T47" fmla="*/ 5 h 123"/>
                    <a:gd name="T48" fmla="*/ 92 w 154"/>
                    <a:gd name="T49" fmla="*/ 97 h 123"/>
                    <a:gd name="T50" fmla="*/ 92 w 154"/>
                    <a:gd name="T51" fmla="*/ 97 h 123"/>
                    <a:gd name="T52" fmla="*/ 87 w 154"/>
                    <a:gd name="T53" fmla="*/ 118 h 123"/>
                    <a:gd name="T54" fmla="*/ 87 w 154"/>
                    <a:gd name="T55" fmla="*/ 118 h 123"/>
                    <a:gd name="T56" fmla="*/ 72 w 154"/>
                    <a:gd name="T57" fmla="*/ 118 h 123"/>
                    <a:gd name="T58" fmla="*/ 72 w 154"/>
                    <a:gd name="T59" fmla="*/ 123 h 123"/>
                    <a:gd name="T60" fmla="*/ 118 w 154"/>
                    <a:gd name="T61" fmla="*/ 123 h 123"/>
                    <a:gd name="T62" fmla="*/ 123 w 154"/>
                    <a:gd name="T63" fmla="*/ 118 h 123"/>
                    <a:gd name="T64" fmla="*/ 123 w 154"/>
                    <a:gd name="T65" fmla="*/ 118 h 123"/>
                    <a:gd name="T66" fmla="*/ 113 w 154"/>
                    <a:gd name="T67" fmla="*/ 118 h 123"/>
                    <a:gd name="T68" fmla="*/ 113 w 154"/>
                    <a:gd name="T69" fmla="*/ 118 h 123"/>
                    <a:gd name="T70" fmla="*/ 108 w 154"/>
                    <a:gd name="T71" fmla="*/ 113 h 123"/>
                    <a:gd name="T72" fmla="*/ 108 w 154"/>
                    <a:gd name="T73" fmla="*/ 113 h 123"/>
                    <a:gd name="T74" fmla="*/ 113 w 154"/>
                    <a:gd name="T75" fmla="*/ 97 h 123"/>
                    <a:gd name="T76" fmla="*/ 133 w 154"/>
                    <a:gd name="T77" fmla="*/ 26 h 123"/>
                    <a:gd name="T78" fmla="*/ 133 w 154"/>
                    <a:gd name="T79" fmla="*/ 26 h 123"/>
                    <a:gd name="T80" fmla="*/ 139 w 154"/>
                    <a:gd name="T81" fmla="*/ 5 h 123"/>
                    <a:gd name="T82" fmla="*/ 139 w 154"/>
                    <a:gd name="T83" fmla="*/ 5 h 123"/>
                    <a:gd name="T84" fmla="*/ 154 w 154"/>
                    <a:gd name="T85" fmla="*/ 5 h 123"/>
                    <a:gd name="T86" fmla="*/ 154 w 154"/>
                    <a:gd name="T87" fmla="*/ 0 h 123"/>
                    <a:gd name="T88" fmla="*/ 31 w 154"/>
                    <a:gd name="T89" fmla="*/ 0 h 123"/>
                    <a:gd name="T90" fmla="*/ 31 w 154"/>
                    <a:gd name="T91" fmla="*/ 5 h 123"/>
                    <a:gd name="T92" fmla="*/ 31 w 154"/>
                    <a:gd name="T93" fmla="*/ 5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54" h="123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1" y="5"/>
                      </a:lnTo>
                      <a:lnTo>
                        <a:pt x="41" y="5"/>
                      </a:lnTo>
                      <a:lnTo>
                        <a:pt x="46" y="15"/>
                      </a:lnTo>
                      <a:lnTo>
                        <a:pt x="46" y="15"/>
                      </a:lnTo>
                      <a:lnTo>
                        <a:pt x="46" y="26"/>
                      </a:lnTo>
                      <a:lnTo>
                        <a:pt x="21" y="103"/>
                      </a:lnTo>
                      <a:lnTo>
                        <a:pt x="21" y="103"/>
                      </a:lnTo>
                      <a:lnTo>
                        <a:pt x="16" y="113"/>
                      </a:lnTo>
                      <a:lnTo>
                        <a:pt x="16" y="113"/>
                      </a:lnTo>
                      <a:lnTo>
                        <a:pt x="10" y="118"/>
                      </a:lnTo>
                      <a:lnTo>
                        <a:pt x="10" y="118"/>
                      </a:lnTo>
                      <a:lnTo>
                        <a:pt x="0" y="118"/>
                      </a:lnTo>
                      <a:lnTo>
                        <a:pt x="0" y="123"/>
                      </a:lnTo>
                      <a:lnTo>
                        <a:pt x="51" y="123"/>
                      </a:lnTo>
                      <a:lnTo>
                        <a:pt x="51" y="118"/>
                      </a:lnTo>
                      <a:lnTo>
                        <a:pt x="51" y="118"/>
                      </a:lnTo>
                      <a:lnTo>
                        <a:pt x="41" y="118"/>
                      </a:lnTo>
                      <a:lnTo>
                        <a:pt x="36" y="113"/>
                      </a:lnTo>
                      <a:lnTo>
                        <a:pt x="36" y="113"/>
                      </a:lnTo>
                      <a:lnTo>
                        <a:pt x="41" y="97"/>
                      </a:lnTo>
                      <a:lnTo>
                        <a:pt x="67" y="5"/>
                      </a:lnTo>
                      <a:lnTo>
                        <a:pt x="123" y="5"/>
                      </a:lnTo>
                      <a:lnTo>
                        <a:pt x="92" y="97"/>
                      </a:lnTo>
                      <a:lnTo>
                        <a:pt x="92" y="97"/>
                      </a:lnTo>
                      <a:lnTo>
                        <a:pt x="87" y="118"/>
                      </a:lnTo>
                      <a:lnTo>
                        <a:pt x="87" y="118"/>
                      </a:lnTo>
                      <a:lnTo>
                        <a:pt x="72" y="118"/>
                      </a:lnTo>
                      <a:lnTo>
                        <a:pt x="72" y="123"/>
                      </a:lnTo>
                      <a:lnTo>
                        <a:pt x="118" y="123"/>
                      </a:lnTo>
                      <a:lnTo>
                        <a:pt x="123" y="118"/>
                      </a:lnTo>
                      <a:lnTo>
                        <a:pt x="123" y="118"/>
                      </a:lnTo>
                      <a:lnTo>
                        <a:pt x="113" y="118"/>
                      </a:lnTo>
                      <a:lnTo>
                        <a:pt x="113" y="118"/>
                      </a:lnTo>
                      <a:lnTo>
                        <a:pt x="108" y="113"/>
                      </a:lnTo>
                      <a:lnTo>
                        <a:pt x="108" y="113"/>
                      </a:lnTo>
                      <a:lnTo>
                        <a:pt x="113" y="97"/>
                      </a:lnTo>
                      <a:lnTo>
                        <a:pt x="133" y="26"/>
                      </a:lnTo>
                      <a:lnTo>
                        <a:pt x="133" y="26"/>
                      </a:lnTo>
                      <a:lnTo>
                        <a:pt x="139" y="5"/>
                      </a:lnTo>
                      <a:lnTo>
                        <a:pt x="139" y="5"/>
                      </a:lnTo>
                      <a:lnTo>
                        <a:pt x="154" y="5"/>
                      </a:lnTo>
                      <a:lnTo>
                        <a:pt x="154" y="0"/>
                      </a:lnTo>
                      <a:lnTo>
                        <a:pt x="31" y="0"/>
                      </a:lnTo>
                      <a:lnTo>
                        <a:pt x="31" y="5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" name="Rectangle 253"/>
                <p:cNvSpPr>
                  <a:spLocks noChangeArrowheads="1"/>
                </p:cNvSpPr>
                <p:nvPr/>
              </p:nvSpPr>
              <p:spPr bwMode="auto">
                <a:xfrm>
                  <a:off x="9518650" y="3724276"/>
                  <a:ext cx="161925" cy="244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zh-CN" sz="1400" smtClean="0">
                      <a:solidFill>
                        <a:srgbClr val="000000"/>
                      </a:solidFill>
                      <a:latin typeface="Times New Roman" pitchFamily="18" charset="0"/>
                      <a:cs typeface="宋体" pitchFamily="2" charset="-122"/>
                    </a:rPr>
                    <a:t>2</a:t>
                  </a:r>
                  <a:endParaRPr lang="zh-CN" altLang="zh-CN" smtClean="0">
                    <a:solidFill>
                      <a:prstClr val="black"/>
                    </a:solidFill>
                    <a:cs typeface="宋体" pitchFamily="2" charset="-122"/>
                  </a:endParaRPr>
                </a:p>
              </p:txBody>
            </p:sp>
          </p:grp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7782748" y="3057036"/>
                <a:ext cx="138112" cy="203200"/>
              </a:xfrm>
              <a:custGeom>
                <a:avLst/>
                <a:gdLst>
                  <a:gd name="T0" fmla="*/ 35 w 87"/>
                  <a:gd name="T1" fmla="*/ 10 h 128"/>
                  <a:gd name="T2" fmla="*/ 35 w 87"/>
                  <a:gd name="T3" fmla="*/ 10 h 128"/>
                  <a:gd name="T4" fmla="*/ 25 w 87"/>
                  <a:gd name="T5" fmla="*/ 21 h 128"/>
                  <a:gd name="T6" fmla="*/ 15 w 87"/>
                  <a:gd name="T7" fmla="*/ 36 h 128"/>
                  <a:gd name="T8" fmla="*/ 15 w 87"/>
                  <a:gd name="T9" fmla="*/ 36 h 128"/>
                  <a:gd name="T10" fmla="*/ 5 w 87"/>
                  <a:gd name="T11" fmla="*/ 67 h 128"/>
                  <a:gd name="T12" fmla="*/ 5 w 87"/>
                  <a:gd name="T13" fmla="*/ 67 h 128"/>
                  <a:gd name="T14" fmla="*/ 0 w 87"/>
                  <a:gd name="T15" fmla="*/ 92 h 128"/>
                  <a:gd name="T16" fmla="*/ 0 w 87"/>
                  <a:gd name="T17" fmla="*/ 92 h 128"/>
                  <a:gd name="T18" fmla="*/ 0 w 87"/>
                  <a:gd name="T19" fmla="*/ 108 h 128"/>
                  <a:gd name="T20" fmla="*/ 5 w 87"/>
                  <a:gd name="T21" fmla="*/ 118 h 128"/>
                  <a:gd name="T22" fmla="*/ 5 w 87"/>
                  <a:gd name="T23" fmla="*/ 118 h 128"/>
                  <a:gd name="T24" fmla="*/ 15 w 87"/>
                  <a:gd name="T25" fmla="*/ 123 h 128"/>
                  <a:gd name="T26" fmla="*/ 25 w 87"/>
                  <a:gd name="T27" fmla="*/ 128 h 128"/>
                  <a:gd name="T28" fmla="*/ 25 w 87"/>
                  <a:gd name="T29" fmla="*/ 128 h 128"/>
                  <a:gd name="T30" fmla="*/ 41 w 87"/>
                  <a:gd name="T31" fmla="*/ 123 h 128"/>
                  <a:gd name="T32" fmla="*/ 51 w 87"/>
                  <a:gd name="T33" fmla="*/ 113 h 128"/>
                  <a:gd name="T34" fmla="*/ 51 w 87"/>
                  <a:gd name="T35" fmla="*/ 113 h 128"/>
                  <a:gd name="T36" fmla="*/ 66 w 87"/>
                  <a:gd name="T37" fmla="*/ 97 h 128"/>
                  <a:gd name="T38" fmla="*/ 76 w 87"/>
                  <a:gd name="T39" fmla="*/ 77 h 128"/>
                  <a:gd name="T40" fmla="*/ 76 w 87"/>
                  <a:gd name="T41" fmla="*/ 77 h 128"/>
                  <a:gd name="T42" fmla="*/ 82 w 87"/>
                  <a:gd name="T43" fmla="*/ 51 h 128"/>
                  <a:gd name="T44" fmla="*/ 87 w 87"/>
                  <a:gd name="T45" fmla="*/ 31 h 128"/>
                  <a:gd name="T46" fmla="*/ 87 w 87"/>
                  <a:gd name="T47" fmla="*/ 31 h 128"/>
                  <a:gd name="T48" fmla="*/ 82 w 87"/>
                  <a:gd name="T49" fmla="*/ 15 h 128"/>
                  <a:gd name="T50" fmla="*/ 82 w 87"/>
                  <a:gd name="T51" fmla="*/ 5 h 128"/>
                  <a:gd name="T52" fmla="*/ 71 w 87"/>
                  <a:gd name="T53" fmla="*/ 0 h 128"/>
                  <a:gd name="T54" fmla="*/ 61 w 87"/>
                  <a:gd name="T55" fmla="*/ 0 h 128"/>
                  <a:gd name="T56" fmla="*/ 61 w 87"/>
                  <a:gd name="T57" fmla="*/ 0 h 128"/>
                  <a:gd name="T58" fmla="*/ 51 w 87"/>
                  <a:gd name="T59" fmla="*/ 0 h 128"/>
                  <a:gd name="T60" fmla="*/ 35 w 87"/>
                  <a:gd name="T61" fmla="*/ 10 h 128"/>
                  <a:gd name="T62" fmla="*/ 35 w 87"/>
                  <a:gd name="T63" fmla="*/ 10 h 128"/>
                  <a:gd name="T64" fmla="*/ 20 w 87"/>
                  <a:gd name="T65" fmla="*/ 56 h 128"/>
                  <a:gd name="T66" fmla="*/ 20 w 87"/>
                  <a:gd name="T67" fmla="*/ 56 h 128"/>
                  <a:gd name="T68" fmla="*/ 41 w 87"/>
                  <a:gd name="T69" fmla="*/ 15 h 128"/>
                  <a:gd name="T70" fmla="*/ 41 w 87"/>
                  <a:gd name="T71" fmla="*/ 15 h 128"/>
                  <a:gd name="T72" fmla="*/ 51 w 87"/>
                  <a:gd name="T73" fmla="*/ 5 h 128"/>
                  <a:gd name="T74" fmla="*/ 61 w 87"/>
                  <a:gd name="T75" fmla="*/ 0 h 128"/>
                  <a:gd name="T76" fmla="*/ 61 w 87"/>
                  <a:gd name="T77" fmla="*/ 0 h 128"/>
                  <a:gd name="T78" fmla="*/ 71 w 87"/>
                  <a:gd name="T79" fmla="*/ 5 h 128"/>
                  <a:gd name="T80" fmla="*/ 71 w 87"/>
                  <a:gd name="T81" fmla="*/ 21 h 128"/>
                  <a:gd name="T82" fmla="*/ 71 w 87"/>
                  <a:gd name="T83" fmla="*/ 21 h 128"/>
                  <a:gd name="T84" fmla="*/ 66 w 87"/>
                  <a:gd name="T85" fmla="*/ 56 h 128"/>
                  <a:gd name="T86" fmla="*/ 20 w 87"/>
                  <a:gd name="T87" fmla="*/ 56 h 128"/>
                  <a:gd name="T88" fmla="*/ 20 w 87"/>
                  <a:gd name="T89" fmla="*/ 56 h 128"/>
                  <a:gd name="T90" fmla="*/ 66 w 87"/>
                  <a:gd name="T91" fmla="*/ 61 h 128"/>
                  <a:gd name="T92" fmla="*/ 66 w 87"/>
                  <a:gd name="T93" fmla="*/ 61 h 128"/>
                  <a:gd name="T94" fmla="*/ 51 w 87"/>
                  <a:gd name="T95" fmla="*/ 97 h 128"/>
                  <a:gd name="T96" fmla="*/ 51 w 87"/>
                  <a:gd name="T97" fmla="*/ 97 h 128"/>
                  <a:gd name="T98" fmla="*/ 41 w 87"/>
                  <a:gd name="T99" fmla="*/ 118 h 128"/>
                  <a:gd name="T100" fmla="*/ 41 w 87"/>
                  <a:gd name="T101" fmla="*/ 118 h 128"/>
                  <a:gd name="T102" fmla="*/ 25 w 87"/>
                  <a:gd name="T103" fmla="*/ 123 h 128"/>
                  <a:gd name="T104" fmla="*/ 25 w 87"/>
                  <a:gd name="T105" fmla="*/ 123 h 128"/>
                  <a:gd name="T106" fmla="*/ 20 w 87"/>
                  <a:gd name="T107" fmla="*/ 123 h 128"/>
                  <a:gd name="T108" fmla="*/ 15 w 87"/>
                  <a:gd name="T109" fmla="*/ 118 h 128"/>
                  <a:gd name="T110" fmla="*/ 15 w 87"/>
                  <a:gd name="T111" fmla="*/ 118 h 128"/>
                  <a:gd name="T112" fmla="*/ 15 w 87"/>
                  <a:gd name="T113" fmla="*/ 102 h 128"/>
                  <a:gd name="T114" fmla="*/ 15 w 87"/>
                  <a:gd name="T115" fmla="*/ 102 h 128"/>
                  <a:gd name="T116" fmla="*/ 20 w 87"/>
                  <a:gd name="T117" fmla="*/ 61 h 128"/>
                  <a:gd name="T118" fmla="*/ 66 w 87"/>
                  <a:gd name="T119" fmla="*/ 61 h 128"/>
                  <a:gd name="T120" fmla="*/ 66 w 87"/>
                  <a:gd name="T121" fmla="*/ 6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7" h="128">
                    <a:moveTo>
                      <a:pt x="35" y="10"/>
                    </a:moveTo>
                    <a:lnTo>
                      <a:pt x="35" y="10"/>
                    </a:lnTo>
                    <a:lnTo>
                      <a:pt x="25" y="21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8"/>
                    </a:lnTo>
                    <a:lnTo>
                      <a:pt x="5" y="118"/>
                    </a:lnTo>
                    <a:lnTo>
                      <a:pt x="5" y="118"/>
                    </a:lnTo>
                    <a:lnTo>
                      <a:pt x="15" y="123"/>
                    </a:lnTo>
                    <a:lnTo>
                      <a:pt x="25" y="128"/>
                    </a:lnTo>
                    <a:lnTo>
                      <a:pt x="25" y="128"/>
                    </a:lnTo>
                    <a:lnTo>
                      <a:pt x="41" y="123"/>
                    </a:lnTo>
                    <a:lnTo>
                      <a:pt x="51" y="113"/>
                    </a:lnTo>
                    <a:lnTo>
                      <a:pt x="51" y="113"/>
                    </a:lnTo>
                    <a:lnTo>
                      <a:pt x="66" y="97"/>
                    </a:lnTo>
                    <a:lnTo>
                      <a:pt x="76" y="77"/>
                    </a:lnTo>
                    <a:lnTo>
                      <a:pt x="76" y="77"/>
                    </a:lnTo>
                    <a:lnTo>
                      <a:pt x="82" y="51"/>
                    </a:lnTo>
                    <a:lnTo>
                      <a:pt x="87" y="31"/>
                    </a:lnTo>
                    <a:lnTo>
                      <a:pt x="87" y="31"/>
                    </a:lnTo>
                    <a:lnTo>
                      <a:pt x="82" y="15"/>
                    </a:lnTo>
                    <a:lnTo>
                      <a:pt x="82" y="5"/>
                    </a:lnTo>
                    <a:lnTo>
                      <a:pt x="7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51" y="0"/>
                    </a:lnTo>
                    <a:lnTo>
                      <a:pt x="35" y="10"/>
                    </a:lnTo>
                    <a:lnTo>
                      <a:pt x="35" y="10"/>
                    </a:lnTo>
                    <a:close/>
                    <a:moveTo>
                      <a:pt x="20" y="56"/>
                    </a:moveTo>
                    <a:lnTo>
                      <a:pt x="20" y="56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71" y="5"/>
                    </a:lnTo>
                    <a:lnTo>
                      <a:pt x="71" y="21"/>
                    </a:lnTo>
                    <a:lnTo>
                      <a:pt x="71" y="21"/>
                    </a:lnTo>
                    <a:lnTo>
                      <a:pt x="66" y="56"/>
                    </a:lnTo>
                    <a:lnTo>
                      <a:pt x="20" y="56"/>
                    </a:lnTo>
                    <a:lnTo>
                      <a:pt x="20" y="56"/>
                    </a:lnTo>
                    <a:close/>
                    <a:moveTo>
                      <a:pt x="66" y="61"/>
                    </a:moveTo>
                    <a:lnTo>
                      <a:pt x="66" y="61"/>
                    </a:lnTo>
                    <a:lnTo>
                      <a:pt x="51" y="97"/>
                    </a:lnTo>
                    <a:lnTo>
                      <a:pt x="51" y="97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25" y="123"/>
                    </a:lnTo>
                    <a:lnTo>
                      <a:pt x="25" y="123"/>
                    </a:lnTo>
                    <a:lnTo>
                      <a:pt x="20" y="123"/>
                    </a:lnTo>
                    <a:lnTo>
                      <a:pt x="15" y="118"/>
                    </a:lnTo>
                    <a:lnTo>
                      <a:pt x="15" y="118"/>
                    </a:lnTo>
                    <a:lnTo>
                      <a:pt x="15" y="102"/>
                    </a:lnTo>
                    <a:lnTo>
                      <a:pt x="15" y="102"/>
                    </a:lnTo>
                    <a:lnTo>
                      <a:pt x="20" y="61"/>
                    </a:lnTo>
                    <a:lnTo>
                      <a:pt x="66" y="61"/>
                    </a:lnTo>
                    <a:lnTo>
                      <a:pt x="66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 flipH="1">
              <a:off x="8906733" y="2070339"/>
              <a:ext cx="4014" cy="193992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906733" y="3995366"/>
              <a:ext cx="474597" cy="111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9409113" y="3984255"/>
              <a:ext cx="1057275" cy="2222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482185" y="1624172"/>
                <a:ext cx="2846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设平面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的方程为 </a:t>
                </a: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85" y="1624172"/>
                <a:ext cx="2846100" cy="461665"/>
              </a:xfrm>
              <a:prstGeom prst="rect">
                <a:avLst/>
              </a:prstGeom>
              <a:blipFill>
                <a:blip r:embed="rId2"/>
                <a:stretch>
                  <a:fillRect l="-321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376684" y="2142553"/>
                <a:ext cx="3766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84" y="2142553"/>
                <a:ext cx="376603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447733" y="2671456"/>
                <a:ext cx="2846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设平面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的方程为 </a:t>
                </a: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33" y="2671456"/>
                <a:ext cx="2846100" cy="461665"/>
              </a:xfrm>
              <a:prstGeom prst="rect">
                <a:avLst/>
              </a:prstGeom>
              <a:blipFill>
                <a:blip r:embed="rId4"/>
                <a:stretch>
                  <a:fillRect l="-321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342232" y="3189837"/>
                <a:ext cx="3766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32" y="3189837"/>
                <a:ext cx="3766031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1482185" y="384374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则两平面的法向量分别为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342232" y="4362123"/>
                <a:ext cx="2455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32" y="4362123"/>
                <a:ext cx="2455864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940804" y="4362122"/>
                <a:ext cx="2455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04" y="4362122"/>
                <a:ext cx="2455864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376684" y="5121258"/>
                <a:ext cx="513294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84" y="5121258"/>
                <a:ext cx="5132944" cy="9420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/>
          <p:cNvSpPr/>
          <p:nvPr/>
        </p:nvSpPr>
        <p:spPr>
          <a:xfrm>
            <a:off x="8373058" y="482304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平面垂直？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373058" y="528471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平面平行？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373057" y="57601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平面重合？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6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60315" y="468642"/>
                <a:ext cx="94838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一平面通过两点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,1,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 且垂直于平面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</a:t>
                </a:r>
                <a:endParaRPr lang="zh-CN" altLang="en-US" sz="2400" dirty="0"/>
              </a:p>
              <a:p>
                <a:r>
                  <a:rPr lang="zh-CN" altLang="en-US" sz="2400" dirty="0" smtClean="0"/>
                  <a:t>求</a:t>
                </a:r>
                <a:r>
                  <a:rPr lang="zh-CN" altLang="en-US" sz="2400" dirty="0"/>
                  <a:t>该平面</a:t>
                </a:r>
                <a:r>
                  <a:rPr lang="zh-CN" altLang="en-US" sz="2400" dirty="0" smtClean="0"/>
                  <a:t>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5" y="468642"/>
                <a:ext cx="9483854" cy="830997"/>
              </a:xfrm>
              <a:prstGeom prst="rect">
                <a:avLst/>
              </a:prstGeom>
              <a:blipFill>
                <a:blip r:embed="rId2"/>
                <a:stretch>
                  <a:fillRect l="-964" t="-8088" r="-386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4.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24831" y="1299639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98515" y="1299639"/>
                <a:ext cx="2834430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−1,0,−2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15" y="1299639"/>
                <a:ext cx="2834430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47325" y="1322016"/>
                <a:ext cx="18950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1,1,1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325" y="1322016"/>
                <a:ext cx="1895006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107196" y="1899803"/>
                <a:ext cx="6751913" cy="1086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96" y="1899803"/>
                <a:ext cx="6751913" cy="1086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70320" y="3079805"/>
                <a:ext cx="77051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平面方程：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0, 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即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320" y="3079805"/>
                <a:ext cx="7705186" cy="461665"/>
              </a:xfrm>
              <a:prstGeom prst="rect">
                <a:avLst/>
              </a:prstGeom>
              <a:blipFill>
                <a:blip r:embed="rId6"/>
                <a:stretch>
                  <a:fillRect l="-126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176687" y="224758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法一：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76687" y="3635213"/>
                <a:ext cx="3251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法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二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：设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87" y="3635213"/>
                <a:ext cx="3251916" cy="461665"/>
              </a:xfrm>
              <a:prstGeom prst="rect">
                <a:avLst/>
              </a:prstGeom>
              <a:blipFill>
                <a:blip r:embed="rId7"/>
                <a:stretch>
                  <a:fillRect l="-280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9977774" y="221209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0000FF"/>
                </a:solidFill>
              </a:rPr>
              <a:t>讨论！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867342" y="3635212"/>
                <a:ext cx="34944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42" y="3635212"/>
                <a:ext cx="3494483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846393" y="4063731"/>
                <a:ext cx="3764107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393" y="4063731"/>
                <a:ext cx="3764107" cy="5064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176687" y="4792010"/>
                <a:ext cx="5930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法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三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：设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平面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87" y="4792010"/>
                <a:ext cx="5930983" cy="461665"/>
              </a:xfrm>
              <a:prstGeom prst="rect">
                <a:avLst/>
              </a:prstGeom>
              <a:blipFill>
                <a:blip r:embed="rId10"/>
                <a:stretch>
                  <a:fillRect l="-154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608930" y="5253675"/>
                <a:ext cx="3762505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930" y="5253675"/>
                <a:ext cx="3762505" cy="12714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6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60315" y="468642"/>
                <a:ext cx="94838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400" dirty="0" smtClean="0"/>
                  <a:t>平面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外的一点，求点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到平面的距离。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15" y="468642"/>
                <a:ext cx="9483854" cy="830997"/>
              </a:xfrm>
              <a:prstGeom prst="rect">
                <a:avLst/>
              </a:prstGeom>
              <a:blipFill>
                <a:blip r:embed="rId2"/>
                <a:stretch>
                  <a:fillRect l="-964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5.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48411" y="141226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00135" y="1307840"/>
                <a:ext cx="1886735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35" y="1307840"/>
                <a:ext cx="1886735" cy="670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10008630" y="2063081"/>
            <a:ext cx="412345" cy="1123562"/>
            <a:chOff x="10008630" y="2063081"/>
            <a:chExt cx="412345" cy="1123562"/>
          </a:xfrm>
        </p:grpSpPr>
        <p:sp>
          <p:nvSpPr>
            <p:cNvPr id="42" name="Freeform 277"/>
            <p:cNvSpPr>
              <a:spLocks/>
            </p:cNvSpPr>
            <p:nvPr/>
          </p:nvSpPr>
          <p:spPr bwMode="auto">
            <a:xfrm>
              <a:off x="10154926" y="2938993"/>
              <a:ext cx="233364" cy="247650"/>
            </a:xfrm>
            <a:custGeom>
              <a:avLst/>
              <a:gdLst>
                <a:gd name="T0" fmla="*/ 34 w 74"/>
                <a:gd name="T1" fmla="*/ 80 h 80"/>
                <a:gd name="T2" fmla="*/ 74 w 74"/>
                <a:gd name="T3" fmla="*/ 0 h 80"/>
                <a:gd name="T4" fmla="*/ 0 w 74"/>
                <a:gd name="T5" fmla="*/ 46 h 80"/>
                <a:gd name="T6" fmla="*/ 34 w 7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80">
                  <a:moveTo>
                    <a:pt x="34" y="80"/>
                  </a:moveTo>
                  <a:lnTo>
                    <a:pt x="74" y="0"/>
                  </a:lnTo>
                  <a:lnTo>
                    <a:pt x="0" y="46"/>
                  </a:lnTo>
                  <a:lnTo>
                    <a:pt x="3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Freeform 275"/>
            <p:cNvSpPr>
              <a:spLocks/>
            </p:cNvSpPr>
            <p:nvPr/>
          </p:nvSpPr>
          <p:spPr bwMode="auto">
            <a:xfrm>
              <a:off x="10320962" y="2063081"/>
              <a:ext cx="100013" cy="250030"/>
            </a:xfrm>
            <a:custGeom>
              <a:avLst/>
              <a:gdLst>
                <a:gd name="T0" fmla="*/ 45 w 45"/>
                <a:gd name="T1" fmla="*/ 86 h 86"/>
                <a:gd name="T2" fmla="*/ 23 w 45"/>
                <a:gd name="T3" fmla="*/ 0 h 86"/>
                <a:gd name="T4" fmla="*/ 0 w 45"/>
                <a:gd name="T5" fmla="*/ 86 h 86"/>
                <a:gd name="T6" fmla="*/ 45 w 45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6">
                  <a:moveTo>
                    <a:pt x="45" y="86"/>
                  </a:moveTo>
                  <a:lnTo>
                    <a:pt x="23" y="0"/>
                  </a:lnTo>
                  <a:lnTo>
                    <a:pt x="0" y="86"/>
                  </a:lnTo>
                  <a:lnTo>
                    <a:pt x="4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Rectangle 280"/>
            <p:cNvSpPr>
              <a:spLocks noChangeArrowheads="1"/>
            </p:cNvSpPr>
            <p:nvPr/>
          </p:nvSpPr>
          <p:spPr bwMode="auto">
            <a:xfrm>
              <a:off x="10008630" y="2080669"/>
              <a:ext cx="325437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600" b="1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n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67457" y="2190341"/>
            <a:ext cx="4176712" cy="2657475"/>
            <a:chOff x="7667457" y="2249692"/>
            <a:chExt cx="4176712" cy="2657475"/>
          </a:xfrm>
        </p:grpSpPr>
        <p:grpSp>
          <p:nvGrpSpPr>
            <p:cNvPr id="41" name="组合 40"/>
            <p:cNvGrpSpPr/>
            <p:nvPr/>
          </p:nvGrpSpPr>
          <p:grpSpPr>
            <a:xfrm>
              <a:off x="7667457" y="2249692"/>
              <a:ext cx="4176712" cy="2657475"/>
              <a:chOff x="3470275" y="3090863"/>
              <a:chExt cx="4176712" cy="2657475"/>
            </a:xfrm>
          </p:grpSpPr>
          <p:sp>
            <p:nvSpPr>
              <p:cNvPr id="8" name="Freeform 268"/>
              <p:cNvSpPr>
                <a:spLocks/>
              </p:cNvSpPr>
              <p:nvPr/>
            </p:nvSpPr>
            <p:spPr bwMode="auto">
              <a:xfrm>
                <a:off x="3470275" y="4852988"/>
                <a:ext cx="4176712" cy="895350"/>
              </a:xfrm>
              <a:custGeom>
                <a:avLst/>
                <a:gdLst>
                  <a:gd name="T0" fmla="*/ 649 w 2631"/>
                  <a:gd name="T1" fmla="*/ 0 h 564"/>
                  <a:gd name="T2" fmla="*/ 2631 w 2631"/>
                  <a:gd name="T3" fmla="*/ 0 h 564"/>
                  <a:gd name="T4" fmla="*/ 1993 w 2631"/>
                  <a:gd name="T5" fmla="*/ 564 h 564"/>
                  <a:gd name="T6" fmla="*/ 0 w 2631"/>
                  <a:gd name="T7" fmla="*/ 564 h 564"/>
                  <a:gd name="T8" fmla="*/ 649 w 2631"/>
                  <a:gd name="T9" fmla="*/ 0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1" h="564">
                    <a:moveTo>
                      <a:pt x="649" y="0"/>
                    </a:moveTo>
                    <a:lnTo>
                      <a:pt x="2631" y="0"/>
                    </a:lnTo>
                    <a:lnTo>
                      <a:pt x="1993" y="564"/>
                    </a:lnTo>
                    <a:lnTo>
                      <a:pt x="0" y="564"/>
                    </a:lnTo>
                    <a:lnTo>
                      <a:pt x="649" y="0"/>
                    </a:lnTo>
                    <a:close/>
                  </a:path>
                </a:pathLst>
              </a:custGeom>
              <a:noFill/>
              <a:ln w="1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" name="Line 269"/>
              <p:cNvSpPr>
                <a:spLocks noChangeShapeType="1"/>
              </p:cNvSpPr>
              <p:nvPr/>
            </p:nvSpPr>
            <p:spPr bwMode="auto">
              <a:xfrm flipH="1">
                <a:off x="5992813" y="5260976"/>
                <a:ext cx="180975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" name="Line 270"/>
              <p:cNvSpPr>
                <a:spLocks noChangeShapeType="1"/>
              </p:cNvSpPr>
              <p:nvPr/>
            </p:nvSpPr>
            <p:spPr bwMode="auto">
              <a:xfrm flipH="1">
                <a:off x="5703888" y="5260976"/>
                <a:ext cx="179387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" name="Line 271"/>
              <p:cNvSpPr>
                <a:spLocks noChangeShapeType="1"/>
              </p:cNvSpPr>
              <p:nvPr/>
            </p:nvSpPr>
            <p:spPr bwMode="auto">
              <a:xfrm flipH="1">
                <a:off x="5413375" y="5260976"/>
                <a:ext cx="180975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" name="Line 272"/>
              <p:cNvSpPr>
                <a:spLocks noChangeShapeType="1"/>
              </p:cNvSpPr>
              <p:nvPr/>
            </p:nvSpPr>
            <p:spPr bwMode="auto">
              <a:xfrm flipH="1">
                <a:off x="5124450" y="5260976"/>
                <a:ext cx="180975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" name="Line 273"/>
              <p:cNvSpPr>
                <a:spLocks noChangeShapeType="1"/>
              </p:cNvSpPr>
              <p:nvPr/>
            </p:nvSpPr>
            <p:spPr bwMode="auto">
              <a:xfrm flipH="1">
                <a:off x="4843463" y="5260976"/>
                <a:ext cx="173037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Line 274"/>
              <p:cNvSpPr>
                <a:spLocks noChangeShapeType="1"/>
              </p:cNvSpPr>
              <p:nvPr/>
            </p:nvSpPr>
            <p:spPr bwMode="auto">
              <a:xfrm flipV="1">
                <a:off x="6173788" y="3090863"/>
                <a:ext cx="0" cy="2170113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Line 276"/>
              <p:cNvSpPr>
                <a:spLocks noChangeShapeType="1"/>
              </p:cNvSpPr>
              <p:nvPr/>
            </p:nvSpPr>
            <p:spPr bwMode="auto">
              <a:xfrm flipV="1">
                <a:off x="4843463" y="3839516"/>
                <a:ext cx="1330324" cy="142145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" name="Freeform 278"/>
              <p:cNvSpPr>
                <a:spLocks/>
              </p:cNvSpPr>
              <p:nvPr/>
            </p:nvSpPr>
            <p:spPr bwMode="auto">
              <a:xfrm>
                <a:off x="4808538" y="5224463"/>
                <a:ext cx="71437" cy="73025"/>
              </a:xfrm>
              <a:custGeom>
                <a:avLst/>
                <a:gdLst>
                  <a:gd name="T0" fmla="*/ 45 w 45"/>
                  <a:gd name="T1" fmla="*/ 23 h 46"/>
                  <a:gd name="T2" fmla="*/ 45 w 45"/>
                  <a:gd name="T3" fmla="*/ 23 h 46"/>
                  <a:gd name="T4" fmla="*/ 40 w 45"/>
                  <a:gd name="T5" fmla="*/ 28 h 46"/>
                  <a:gd name="T6" fmla="*/ 34 w 45"/>
                  <a:gd name="T7" fmla="*/ 34 h 46"/>
                  <a:gd name="T8" fmla="*/ 28 w 45"/>
                  <a:gd name="T9" fmla="*/ 40 h 46"/>
                  <a:gd name="T10" fmla="*/ 22 w 45"/>
                  <a:gd name="T11" fmla="*/ 46 h 46"/>
                  <a:gd name="T12" fmla="*/ 22 w 45"/>
                  <a:gd name="T13" fmla="*/ 46 h 46"/>
                  <a:gd name="T14" fmla="*/ 11 w 45"/>
                  <a:gd name="T15" fmla="*/ 40 h 46"/>
                  <a:gd name="T16" fmla="*/ 5 w 45"/>
                  <a:gd name="T17" fmla="*/ 34 h 46"/>
                  <a:gd name="T18" fmla="*/ 0 w 45"/>
                  <a:gd name="T19" fmla="*/ 28 h 46"/>
                  <a:gd name="T20" fmla="*/ 0 w 45"/>
                  <a:gd name="T21" fmla="*/ 23 h 46"/>
                  <a:gd name="T22" fmla="*/ 0 w 45"/>
                  <a:gd name="T23" fmla="*/ 23 h 46"/>
                  <a:gd name="T24" fmla="*/ 0 w 45"/>
                  <a:gd name="T25" fmla="*/ 11 h 46"/>
                  <a:gd name="T26" fmla="*/ 5 w 45"/>
                  <a:gd name="T27" fmla="*/ 6 h 46"/>
                  <a:gd name="T28" fmla="*/ 11 w 45"/>
                  <a:gd name="T29" fmla="*/ 0 h 46"/>
                  <a:gd name="T30" fmla="*/ 22 w 45"/>
                  <a:gd name="T31" fmla="*/ 0 h 46"/>
                  <a:gd name="T32" fmla="*/ 22 w 45"/>
                  <a:gd name="T33" fmla="*/ 0 h 46"/>
                  <a:gd name="T34" fmla="*/ 28 w 45"/>
                  <a:gd name="T35" fmla="*/ 0 h 46"/>
                  <a:gd name="T36" fmla="*/ 34 w 45"/>
                  <a:gd name="T37" fmla="*/ 6 h 46"/>
                  <a:gd name="T38" fmla="*/ 40 w 45"/>
                  <a:gd name="T39" fmla="*/ 11 h 46"/>
                  <a:gd name="T40" fmla="*/ 45 w 45"/>
                  <a:gd name="T41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6">
                    <a:moveTo>
                      <a:pt x="45" y="23"/>
                    </a:moveTo>
                    <a:lnTo>
                      <a:pt x="45" y="23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11" y="40"/>
                    </a:lnTo>
                    <a:lnTo>
                      <a:pt x="5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5" y="6"/>
                    </a:lnTo>
                    <a:lnTo>
                      <a:pt x="11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40" y="11"/>
                    </a:lnTo>
                    <a:lnTo>
                      <a:pt x="4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" name="Freeform 279"/>
              <p:cNvSpPr>
                <a:spLocks/>
              </p:cNvSpPr>
              <p:nvPr/>
            </p:nvSpPr>
            <p:spPr bwMode="auto">
              <a:xfrm>
                <a:off x="4808538" y="5224463"/>
                <a:ext cx="71437" cy="73025"/>
              </a:xfrm>
              <a:custGeom>
                <a:avLst/>
                <a:gdLst>
                  <a:gd name="T0" fmla="*/ 45 w 45"/>
                  <a:gd name="T1" fmla="*/ 23 h 46"/>
                  <a:gd name="T2" fmla="*/ 45 w 45"/>
                  <a:gd name="T3" fmla="*/ 23 h 46"/>
                  <a:gd name="T4" fmla="*/ 40 w 45"/>
                  <a:gd name="T5" fmla="*/ 28 h 46"/>
                  <a:gd name="T6" fmla="*/ 34 w 45"/>
                  <a:gd name="T7" fmla="*/ 34 h 46"/>
                  <a:gd name="T8" fmla="*/ 28 w 45"/>
                  <a:gd name="T9" fmla="*/ 40 h 46"/>
                  <a:gd name="T10" fmla="*/ 22 w 45"/>
                  <a:gd name="T11" fmla="*/ 46 h 46"/>
                  <a:gd name="T12" fmla="*/ 22 w 45"/>
                  <a:gd name="T13" fmla="*/ 46 h 46"/>
                  <a:gd name="T14" fmla="*/ 11 w 45"/>
                  <a:gd name="T15" fmla="*/ 40 h 46"/>
                  <a:gd name="T16" fmla="*/ 5 w 45"/>
                  <a:gd name="T17" fmla="*/ 34 h 46"/>
                  <a:gd name="T18" fmla="*/ 0 w 45"/>
                  <a:gd name="T19" fmla="*/ 28 h 46"/>
                  <a:gd name="T20" fmla="*/ 0 w 45"/>
                  <a:gd name="T21" fmla="*/ 23 h 46"/>
                  <a:gd name="T22" fmla="*/ 0 w 45"/>
                  <a:gd name="T23" fmla="*/ 23 h 46"/>
                  <a:gd name="T24" fmla="*/ 0 w 45"/>
                  <a:gd name="T25" fmla="*/ 11 h 46"/>
                  <a:gd name="T26" fmla="*/ 5 w 45"/>
                  <a:gd name="T27" fmla="*/ 6 h 46"/>
                  <a:gd name="T28" fmla="*/ 11 w 45"/>
                  <a:gd name="T29" fmla="*/ 0 h 46"/>
                  <a:gd name="T30" fmla="*/ 22 w 45"/>
                  <a:gd name="T31" fmla="*/ 0 h 46"/>
                  <a:gd name="T32" fmla="*/ 22 w 45"/>
                  <a:gd name="T33" fmla="*/ 0 h 46"/>
                  <a:gd name="T34" fmla="*/ 28 w 45"/>
                  <a:gd name="T35" fmla="*/ 0 h 46"/>
                  <a:gd name="T36" fmla="*/ 34 w 45"/>
                  <a:gd name="T37" fmla="*/ 6 h 46"/>
                  <a:gd name="T38" fmla="*/ 40 w 45"/>
                  <a:gd name="T39" fmla="*/ 11 h 46"/>
                  <a:gd name="T40" fmla="*/ 45 w 45"/>
                  <a:gd name="T41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6">
                    <a:moveTo>
                      <a:pt x="45" y="23"/>
                    </a:moveTo>
                    <a:lnTo>
                      <a:pt x="45" y="23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11" y="40"/>
                    </a:lnTo>
                    <a:lnTo>
                      <a:pt x="5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5" y="6"/>
                    </a:lnTo>
                    <a:lnTo>
                      <a:pt x="11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40" y="11"/>
                    </a:lnTo>
                    <a:lnTo>
                      <a:pt x="45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" name="Rectangle 281"/>
              <p:cNvSpPr>
                <a:spLocks noChangeArrowheads="1"/>
              </p:cNvSpPr>
              <p:nvPr/>
            </p:nvSpPr>
            <p:spPr bwMode="auto">
              <a:xfrm>
                <a:off x="4403725" y="5067301"/>
                <a:ext cx="334962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6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P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4" name="Rectangle 282"/>
              <p:cNvSpPr>
                <a:spLocks noChangeArrowheads="1"/>
              </p:cNvSpPr>
              <p:nvPr/>
            </p:nvSpPr>
            <p:spPr bwMode="auto">
              <a:xfrm>
                <a:off x="4602163" y="5265738"/>
                <a:ext cx="171450" cy="252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40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5" name="Rectangle 283"/>
              <p:cNvSpPr>
                <a:spLocks noChangeArrowheads="1"/>
              </p:cNvSpPr>
              <p:nvPr/>
            </p:nvSpPr>
            <p:spPr bwMode="auto">
              <a:xfrm>
                <a:off x="6237288" y="3678238"/>
                <a:ext cx="334962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6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P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6" name="Rectangle 284"/>
              <p:cNvSpPr>
                <a:spLocks noChangeArrowheads="1"/>
              </p:cNvSpPr>
              <p:nvPr/>
            </p:nvSpPr>
            <p:spPr bwMode="auto">
              <a:xfrm>
                <a:off x="6435725" y="3876676"/>
                <a:ext cx="171450" cy="252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40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0</a:t>
                </a:r>
                <a:endParaRPr lang="zh-CN" altLang="zh-CN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7" name="Rectangle 285"/>
              <p:cNvSpPr>
                <a:spLocks noChangeArrowheads="1"/>
              </p:cNvSpPr>
              <p:nvPr/>
            </p:nvSpPr>
            <p:spPr bwMode="auto">
              <a:xfrm>
                <a:off x="6118225" y="5251451"/>
                <a:ext cx="361950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2600" i="1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N</a:t>
                </a:r>
                <a:endParaRPr lang="zh-CN" altLang="zh-CN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31" name="Rectangle 289"/>
              <p:cNvSpPr>
                <a:spLocks noChangeArrowheads="1"/>
              </p:cNvSpPr>
              <p:nvPr/>
            </p:nvSpPr>
            <p:spPr bwMode="auto">
              <a:xfrm>
                <a:off x="7285038" y="4248151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40" name="Freeform 279"/>
              <p:cNvSpPr>
                <a:spLocks/>
              </p:cNvSpPr>
              <p:nvPr/>
            </p:nvSpPr>
            <p:spPr bwMode="auto">
              <a:xfrm>
                <a:off x="6131210" y="3825838"/>
                <a:ext cx="71437" cy="73025"/>
              </a:xfrm>
              <a:custGeom>
                <a:avLst/>
                <a:gdLst>
                  <a:gd name="T0" fmla="*/ 45 w 45"/>
                  <a:gd name="T1" fmla="*/ 23 h 46"/>
                  <a:gd name="T2" fmla="*/ 45 w 45"/>
                  <a:gd name="T3" fmla="*/ 23 h 46"/>
                  <a:gd name="T4" fmla="*/ 40 w 45"/>
                  <a:gd name="T5" fmla="*/ 28 h 46"/>
                  <a:gd name="T6" fmla="*/ 34 w 45"/>
                  <a:gd name="T7" fmla="*/ 34 h 46"/>
                  <a:gd name="T8" fmla="*/ 28 w 45"/>
                  <a:gd name="T9" fmla="*/ 40 h 46"/>
                  <a:gd name="T10" fmla="*/ 22 w 45"/>
                  <a:gd name="T11" fmla="*/ 46 h 46"/>
                  <a:gd name="T12" fmla="*/ 22 w 45"/>
                  <a:gd name="T13" fmla="*/ 46 h 46"/>
                  <a:gd name="T14" fmla="*/ 11 w 45"/>
                  <a:gd name="T15" fmla="*/ 40 h 46"/>
                  <a:gd name="T16" fmla="*/ 5 w 45"/>
                  <a:gd name="T17" fmla="*/ 34 h 46"/>
                  <a:gd name="T18" fmla="*/ 0 w 45"/>
                  <a:gd name="T19" fmla="*/ 28 h 46"/>
                  <a:gd name="T20" fmla="*/ 0 w 45"/>
                  <a:gd name="T21" fmla="*/ 23 h 46"/>
                  <a:gd name="T22" fmla="*/ 0 w 45"/>
                  <a:gd name="T23" fmla="*/ 23 h 46"/>
                  <a:gd name="T24" fmla="*/ 0 w 45"/>
                  <a:gd name="T25" fmla="*/ 11 h 46"/>
                  <a:gd name="T26" fmla="*/ 5 w 45"/>
                  <a:gd name="T27" fmla="*/ 6 h 46"/>
                  <a:gd name="T28" fmla="*/ 11 w 45"/>
                  <a:gd name="T29" fmla="*/ 0 h 46"/>
                  <a:gd name="T30" fmla="*/ 22 w 45"/>
                  <a:gd name="T31" fmla="*/ 0 h 46"/>
                  <a:gd name="T32" fmla="*/ 22 w 45"/>
                  <a:gd name="T33" fmla="*/ 0 h 46"/>
                  <a:gd name="T34" fmla="*/ 28 w 45"/>
                  <a:gd name="T35" fmla="*/ 0 h 46"/>
                  <a:gd name="T36" fmla="*/ 34 w 45"/>
                  <a:gd name="T37" fmla="*/ 6 h 46"/>
                  <a:gd name="T38" fmla="*/ 40 w 45"/>
                  <a:gd name="T39" fmla="*/ 11 h 46"/>
                  <a:gd name="T40" fmla="*/ 45 w 45"/>
                  <a:gd name="T41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6">
                    <a:moveTo>
                      <a:pt x="45" y="23"/>
                    </a:moveTo>
                    <a:lnTo>
                      <a:pt x="45" y="23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11" y="40"/>
                    </a:lnTo>
                    <a:lnTo>
                      <a:pt x="5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5" y="6"/>
                    </a:lnTo>
                    <a:lnTo>
                      <a:pt x="11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40" y="11"/>
                    </a:lnTo>
                    <a:lnTo>
                      <a:pt x="45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5" name="Freeform 254"/>
            <p:cNvSpPr>
              <a:spLocks noEditPoints="1"/>
            </p:cNvSpPr>
            <p:nvPr/>
          </p:nvSpPr>
          <p:spPr bwMode="auto">
            <a:xfrm>
              <a:off x="10109603" y="3480779"/>
              <a:ext cx="138112" cy="203200"/>
            </a:xfrm>
            <a:custGeom>
              <a:avLst/>
              <a:gdLst>
                <a:gd name="T0" fmla="*/ 35 w 87"/>
                <a:gd name="T1" fmla="*/ 10 h 128"/>
                <a:gd name="T2" fmla="*/ 35 w 87"/>
                <a:gd name="T3" fmla="*/ 10 h 128"/>
                <a:gd name="T4" fmla="*/ 25 w 87"/>
                <a:gd name="T5" fmla="*/ 21 h 128"/>
                <a:gd name="T6" fmla="*/ 15 w 87"/>
                <a:gd name="T7" fmla="*/ 36 h 128"/>
                <a:gd name="T8" fmla="*/ 15 w 87"/>
                <a:gd name="T9" fmla="*/ 36 h 128"/>
                <a:gd name="T10" fmla="*/ 5 w 87"/>
                <a:gd name="T11" fmla="*/ 67 h 128"/>
                <a:gd name="T12" fmla="*/ 5 w 87"/>
                <a:gd name="T13" fmla="*/ 67 h 128"/>
                <a:gd name="T14" fmla="*/ 0 w 87"/>
                <a:gd name="T15" fmla="*/ 92 h 128"/>
                <a:gd name="T16" fmla="*/ 0 w 87"/>
                <a:gd name="T17" fmla="*/ 92 h 128"/>
                <a:gd name="T18" fmla="*/ 0 w 87"/>
                <a:gd name="T19" fmla="*/ 108 h 128"/>
                <a:gd name="T20" fmla="*/ 5 w 87"/>
                <a:gd name="T21" fmla="*/ 118 h 128"/>
                <a:gd name="T22" fmla="*/ 5 w 87"/>
                <a:gd name="T23" fmla="*/ 118 h 128"/>
                <a:gd name="T24" fmla="*/ 15 w 87"/>
                <a:gd name="T25" fmla="*/ 123 h 128"/>
                <a:gd name="T26" fmla="*/ 25 w 87"/>
                <a:gd name="T27" fmla="*/ 128 h 128"/>
                <a:gd name="T28" fmla="*/ 25 w 87"/>
                <a:gd name="T29" fmla="*/ 128 h 128"/>
                <a:gd name="T30" fmla="*/ 41 w 87"/>
                <a:gd name="T31" fmla="*/ 123 h 128"/>
                <a:gd name="T32" fmla="*/ 51 w 87"/>
                <a:gd name="T33" fmla="*/ 113 h 128"/>
                <a:gd name="T34" fmla="*/ 51 w 87"/>
                <a:gd name="T35" fmla="*/ 113 h 128"/>
                <a:gd name="T36" fmla="*/ 66 w 87"/>
                <a:gd name="T37" fmla="*/ 97 h 128"/>
                <a:gd name="T38" fmla="*/ 76 w 87"/>
                <a:gd name="T39" fmla="*/ 77 h 128"/>
                <a:gd name="T40" fmla="*/ 76 w 87"/>
                <a:gd name="T41" fmla="*/ 77 h 128"/>
                <a:gd name="T42" fmla="*/ 82 w 87"/>
                <a:gd name="T43" fmla="*/ 51 h 128"/>
                <a:gd name="T44" fmla="*/ 87 w 87"/>
                <a:gd name="T45" fmla="*/ 31 h 128"/>
                <a:gd name="T46" fmla="*/ 87 w 87"/>
                <a:gd name="T47" fmla="*/ 31 h 128"/>
                <a:gd name="T48" fmla="*/ 82 w 87"/>
                <a:gd name="T49" fmla="*/ 15 h 128"/>
                <a:gd name="T50" fmla="*/ 82 w 87"/>
                <a:gd name="T51" fmla="*/ 5 h 128"/>
                <a:gd name="T52" fmla="*/ 71 w 87"/>
                <a:gd name="T53" fmla="*/ 0 h 128"/>
                <a:gd name="T54" fmla="*/ 61 w 87"/>
                <a:gd name="T55" fmla="*/ 0 h 128"/>
                <a:gd name="T56" fmla="*/ 61 w 87"/>
                <a:gd name="T57" fmla="*/ 0 h 128"/>
                <a:gd name="T58" fmla="*/ 51 w 87"/>
                <a:gd name="T59" fmla="*/ 0 h 128"/>
                <a:gd name="T60" fmla="*/ 35 w 87"/>
                <a:gd name="T61" fmla="*/ 10 h 128"/>
                <a:gd name="T62" fmla="*/ 35 w 87"/>
                <a:gd name="T63" fmla="*/ 10 h 128"/>
                <a:gd name="T64" fmla="*/ 20 w 87"/>
                <a:gd name="T65" fmla="*/ 56 h 128"/>
                <a:gd name="T66" fmla="*/ 20 w 87"/>
                <a:gd name="T67" fmla="*/ 56 h 128"/>
                <a:gd name="T68" fmla="*/ 41 w 87"/>
                <a:gd name="T69" fmla="*/ 15 h 128"/>
                <a:gd name="T70" fmla="*/ 41 w 87"/>
                <a:gd name="T71" fmla="*/ 15 h 128"/>
                <a:gd name="T72" fmla="*/ 51 w 87"/>
                <a:gd name="T73" fmla="*/ 5 h 128"/>
                <a:gd name="T74" fmla="*/ 61 w 87"/>
                <a:gd name="T75" fmla="*/ 0 h 128"/>
                <a:gd name="T76" fmla="*/ 61 w 87"/>
                <a:gd name="T77" fmla="*/ 0 h 128"/>
                <a:gd name="T78" fmla="*/ 71 w 87"/>
                <a:gd name="T79" fmla="*/ 5 h 128"/>
                <a:gd name="T80" fmla="*/ 71 w 87"/>
                <a:gd name="T81" fmla="*/ 21 h 128"/>
                <a:gd name="T82" fmla="*/ 71 w 87"/>
                <a:gd name="T83" fmla="*/ 21 h 128"/>
                <a:gd name="T84" fmla="*/ 66 w 87"/>
                <a:gd name="T85" fmla="*/ 56 h 128"/>
                <a:gd name="T86" fmla="*/ 20 w 87"/>
                <a:gd name="T87" fmla="*/ 56 h 128"/>
                <a:gd name="T88" fmla="*/ 20 w 87"/>
                <a:gd name="T89" fmla="*/ 56 h 128"/>
                <a:gd name="T90" fmla="*/ 66 w 87"/>
                <a:gd name="T91" fmla="*/ 61 h 128"/>
                <a:gd name="T92" fmla="*/ 66 w 87"/>
                <a:gd name="T93" fmla="*/ 61 h 128"/>
                <a:gd name="T94" fmla="*/ 51 w 87"/>
                <a:gd name="T95" fmla="*/ 97 h 128"/>
                <a:gd name="T96" fmla="*/ 51 w 87"/>
                <a:gd name="T97" fmla="*/ 97 h 128"/>
                <a:gd name="T98" fmla="*/ 41 w 87"/>
                <a:gd name="T99" fmla="*/ 118 h 128"/>
                <a:gd name="T100" fmla="*/ 41 w 87"/>
                <a:gd name="T101" fmla="*/ 118 h 128"/>
                <a:gd name="T102" fmla="*/ 25 w 87"/>
                <a:gd name="T103" fmla="*/ 123 h 128"/>
                <a:gd name="T104" fmla="*/ 25 w 87"/>
                <a:gd name="T105" fmla="*/ 123 h 128"/>
                <a:gd name="T106" fmla="*/ 20 w 87"/>
                <a:gd name="T107" fmla="*/ 123 h 128"/>
                <a:gd name="T108" fmla="*/ 15 w 87"/>
                <a:gd name="T109" fmla="*/ 118 h 128"/>
                <a:gd name="T110" fmla="*/ 15 w 87"/>
                <a:gd name="T111" fmla="*/ 118 h 128"/>
                <a:gd name="T112" fmla="*/ 15 w 87"/>
                <a:gd name="T113" fmla="*/ 102 h 128"/>
                <a:gd name="T114" fmla="*/ 15 w 87"/>
                <a:gd name="T115" fmla="*/ 102 h 128"/>
                <a:gd name="T116" fmla="*/ 20 w 87"/>
                <a:gd name="T117" fmla="*/ 61 h 128"/>
                <a:gd name="T118" fmla="*/ 66 w 87"/>
                <a:gd name="T119" fmla="*/ 61 h 128"/>
                <a:gd name="T120" fmla="*/ 66 w 87"/>
                <a:gd name="T121" fmla="*/ 6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7" h="128">
                  <a:moveTo>
                    <a:pt x="35" y="10"/>
                  </a:moveTo>
                  <a:lnTo>
                    <a:pt x="35" y="10"/>
                  </a:lnTo>
                  <a:lnTo>
                    <a:pt x="25" y="21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108"/>
                  </a:lnTo>
                  <a:lnTo>
                    <a:pt x="5" y="118"/>
                  </a:lnTo>
                  <a:lnTo>
                    <a:pt x="5" y="118"/>
                  </a:lnTo>
                  <a:lnTo>
                    <a:pt x="15" y="123"/>
                  </a:lnTo>
                  <a:lnTo>
                    <a:pt x="25" y="128"/>
                  </a:lnTo>
                  <a:lnTo>
                    <a:pt x="25" y="128"/>
                  </a:lnTo>
                  <a:lnTo>
                    <a:pt x="41" y="123"/>
                  </a:lnTo>
                  <a:lnTo>
                    <a:pt x="51" y="113"/>
                  </a:lnTo>
                  <a:lnTo>
                    <a:pt x="51" y="113"/>
                  </a:lnTo>
                  <a:lnTo>
                    <a:pt x="66" y="97"/>
                  </a:lnTo>
                  <a:lnTo>
                    <a:pt x="76" y="77"/>
                  </a:lnTo>
                  <a:lnTo>
                    <a:pt x="76" y="77"/>
                  </a:lnTo>
                  <a:lnTo>
                    <a:pt x="82" y="51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82" y="15"/>
                  </a:lnTo>
                  <a:lnTo>
                    <a:pt x="82" y="5"/>
                  </a:lnTo>
                  <a:lnTo>
                    <a:pt x="7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35" y="10"/>
                  </a:lnTo>
                  <a:lnTo>
                    <a:pt x="35" y="10"/>
                  </a:lnTo>
                  <a:close/>
                  <a:moveTo>
                    <a:pt x="20" y="56"/>
                  </a:moveTo>
                  <a:lnTo>
                    <a:pt x="20" y="56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51" y="5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66" y="56"/>
                  </a:lnTo>
                  <a:lnTo>
                    <a:pt x="20" y="56"/>
                  </a:lnTo>
                  <a:lnTo>
                    <a:pt x="20" y="56"/>
                  </a:lnTo>
                  <a:close/>
                  <a:moveTo>
                    <a:pt x="66" y="61"/>
                  </a:moveTo>
                  <a:lnTo>
                    <a:pt x="66" y="61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41" y="118"/>
                  </a:lnTo>
                  <a:lnTo>
                    <a:pt x="41" y="118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0" y="123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02"/>
                  </a:lnTo>
                  <a:lnTo>
                    <a:pt x="15" y="102"/>
                  </a:lnTo>
                  <a:lnTo>
                    <a:pt x="20" y="61"/>
                  </a:lnTo>
                  <a:lnTo>
                    <a:pt x="66" y="61"/>
                  </a:lnTo>
                  <a:lnTo>
                    <a:pt x="66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Freeform 245"/>
            <p:cNvSpPr>
              <a:spLocks/>
            </p:cNvSpPr>
            <p:nvPr/>
          </p:nvSpPr>
          <p:spPr bwMode="auto">
            <a:xfrm rot="4407662" flipH="1" flipV="1">
              <a:off x="10209454" y="3184723"/>
              <a:ext cx="162900" cy="178286"/>
            </a:xfrm>
            <a:custGeom>
              <a:avLst/>
              <a:gdLst>
                <a:gd name="T0" fmla="*/ 0 w 123"/>
                <a:gd name="T1" fmla="*/ 102 h 102"/>
                <a:gd name="T2" fmla="*/ 0 w 123"/>
                <a:gd name="T3" fmla="*/ 102 h 102"/>
                <a:gd name="T4" fmla="*/ 5 w 123"/>
                <a:gd name="T5" fmla="*/ 87 h 102"/>
                <a:gd name="T6" fmla="*/ 31 w 123"/>
                <a:gd name="T7" fmla="*/ 56 h 102"/>
                <a:gd name="T8" fmla="*/ 51 w 123"/>
                <a:gd name="T9" fmla="*/ 41 h 102"/>
                <a:gd name="T10" fmla="*/ 72 w 123"/>
                <a:gd name="T11" fmla="*/ 20 h 102"/>
                <a:gd name="T12" fmla="*/ 98 w 123"/>
                <a:gd name="T13" fmla="*/ 10 h 102"/>
                <a:gd name="T14" fmla="*/ 123 w 123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02">
                  <a:moveTo>
                    <a:pt x="0" y="102"/>
                  </a:moveTo>
                  <a:lnTo>
                    <a:pt x="0" y="102"/>
                  </a:lnTo>
                  <a:lnTo>
                    <a:pt x="5" y="87"/>
                  </a:lnTo>
                  <a:lnTo>
                    <a:pt x="31" y="56"/>
                  </a:lnTo>
                  <a:lnTo>
                    <a:pt x="51" y="41"/>
                  </a:lnTo>
                  <a:lnTo>
                    <a:pt x="72" y="20"/>
                  </a:lnTo>
                  <a:lnTo>
                    <a:pt x="98" y="10"/>
                  </a:lnTo>
                  <a:lnTo>
                    <a:pt x="123" y="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2386611" y="1412262"/>
                <a:ext cx="2116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距离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11" y="1412262"/>
                <a:ext cx="2116670" cy="461665"/>
              </a:xfrm>
              <a:prstGeom prst="rect">
                <a:avLst/>
              </a:prstGeom>
              <a:blipFill>
                <a:blip r:embed="rId4"/>
                <a:stretch>
                  <a:fillRect l="-461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4310012" y="1412261"/>
                <a:ext cx="20901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012" y="1412261"/>
                <a:ext cx="2090123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2386611" y="2885964"/>
                <a:ext cx="5710602" cy="8586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11" y="2885964"/>
                <a:ext cx="5710602" cy="858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386611" y="2054566"/>
                <a:ext cx="68234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在平面上</a:t>
                </a:r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11" y="2054566"/>
                <a:ext cx="6823471" cy="461665"/>
              </a:xfrm>
              <a:prstGeom prst="rect">
                <a:avLst/>
              </a:prstGeom>
              <a:blipFill>
                <a:blip r:embed="rId7"/>
                <a:stretch>
                  <a:fillRect l="-1430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636347" y="3967649"/>
                <a:ext cx="3584828" cy="875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347" y="3967649"/>
                <a:ext cx="3584828" cy="8754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2360315" y="526363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prstClr val="black"/>
                </a:solidFill>
              </a:rPr>
              <a:t>两个平面</a:t>
            </a:r>
            <a:r>
              <a:rPr lang="zh-CN" altLang="en-US" sz="2800" dirty="0">
                <a:solidFill>
                  <a:prstClr val="black"/>
                </a:solidFill>
              </a:rPr>
              <a:t>的</a:t>
            </a:r>
            <a:r>
              <a:rPr lang="zh-CN" altLang="en-US" sz="2800" dirty="0" smtClean="0">
                <a:solidFill>
                  <a:prstClr val="black"/>
                </a:solidFill>
              </a:rPr>
              <a:t>距离？？？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20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47" grpId="0"/>
      <p:bldP spid="48" grpId="0"/>
      <p:bldP spid="53" grpId="0"/>
      <p:bldP spid="54" grpId="0"/>
      <p:bldP spid="55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68" name="Rectangle 8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97201" y="1816101"/>
            <a:ext cx="33855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、空间直线的一般方程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69" name="Rectangle 8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97200" y="2473326"/>
            <a:ext cx="5232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二、空间直线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的对称式方程及参数方程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0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200" y="3130551"/>
            <a:ext cx="2462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三、两直线的夹角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825336" y="447257"/>
            <a:ext cx="8686800" cy="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第四节  空间直线及其方程</a:t>
            </a:r>
            <a:endParaRPr lang="zh-CN" altLang="en-US" sz="32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C92C-724F-4431-8484-B7C67DAB0326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7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199" y="3787776"/>
            <a:ext cx="3077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四、直线与平面的夹角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129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6" name="Text Box 4"/>
          <p:cNvSpPr txBox="1">
            <a:spLocks noChangeArrowheads="1"/>
          </p:cNvSpPr>
          <p:nvPr/>
        </p:nvSpPr>
        <p:spPr bwMode="auto">
          <a:xfrm>
            <a:off x="1921164" y="1984237"/>
            <a:ext cx="2039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向量的模 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717" name="Text Box 5"/>
              <p:cNvSpPr txBox="1">
                <a:spLocks noChangeArrowheads="1"/>
              </p:cNvSpPr>
              <p:nvPr/>
            </p:nvSpPr>
            <p:spPr bwMode="auto">
              <a:xfrm>
                <a:off x="3649157" y="1974067"/>
                <a:ext cx="5942805" cy="536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>
                    <a:latin typeface="宋体" panose="02010600030101010101" pitchFamily="2" charset="-122"/>
                  </a:rPr>
                  <a:t>向量的大小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或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，或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m:rPr>
                            <m:nor/>
                          </m:rPr>
                          <a:rPr kumimoji="1" lang="en-US" altLang="zh-CN" sz="2400" baseline="-25000" dirty="0">
                            <a:latin typeface="宋体" panose="02010600030101010101" pitchFamily="2" charset="-122"/>
                          </a:rPr>
                          <m:t> </m:t>
                        </m:r>
                      </m:e>
                    </m:d>
                  </m:oMath>
                </a14:m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371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157" y="1974067"/>
                <a:ext cx="5942805" cy="536044"/>
              </a:xfrm>
              <a:prstGeom prst="rect">
                <a:avLst/>
              </a:prstGeom>
              <a:blipFill>
                <a:blip r:embed="rId2"/>
                <a:stretch>
                  <a:fillRect l="-1643" t="-4545" b="-15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727" name="Text Box 15"/>
          <p:cNvSpPr txBox="1">
            <a:spLocks noChangeArrowheads="1"/>
          </p:cNvSpPr>
          <p:nvPr/>
        </p:nvSpPr>
        <p:spPr bwMode="auto">
          <a:xfrm>
            <a:off x="1921164" y="4818071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向径 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矢径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):</a:t>
            </a:r>
          </a:p>
        </p:txBody>
      </p:sp>
      <p:sp>
        <p:nvSpPr>
          <p:cNvPr id="243730" name="Text Box 18"/>
          <p:cNvSpPr txBox="1">
            <a:spLocks noChangeArrowheads="1"/>
          </p:cNvSpPr>
          <p:nvPr/>
        </p:nvSpPr>
        <p:spPr bwMode="auto">
          <a:xfrm>
            <a:off x="3666620" y="4818071"/>
            <a:ext cx="718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起点为原点的向量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.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任何向量都可以是向径（自由）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 </a:t>
            </a:r>
            <a:endParaRPr kumimoji="1"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243731" name="Text Box 19"/>
          <p:cNvSpPr txBox="1">
            <a:spLocks noChangeArrowheads="1"/>
          </p:cNvSpPr>
          <p:nvPr/>
        </p:nvSpPr>
        <p:spPr bwMode="auto">
          <a:xfrm>
            <a:off x="1921164" y="2679115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单位向量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243732" name="Text Box 20"/>
          <p:cNvSpPr txBox="1">
            <a:spLocks noChangeArrowheads="1"/>
          </p:cNvSpPr>
          <p:nvPr/>
        </p:nvSpPr>
        <p:spPr bwMode="auto">
          <a:xfrm>
            <a:off x="3649157" y="2669262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模为 </a:t>
            </a:r>
            <a:r>
              <a:rPr kumimoji="1" lang="en-US" altLang="zh-CN" sz="2400" dirty="0">
                <a:latin typeface="宋体" panose="02010600030101010101" pitchFamily="2" charset="-122"/>
              </a:rPr>
              <a:t>1 </a:t>
            </a:r>
            <a:r>
              <a:rPr kumimoji="1" lang="zh-CN" altLang="en-US" sz="2400" dirty="0">
                <a:latin typeface="宋体" panose="02010600030101010101" pitchFamily="2" charset="-122"/>
              </a:rPr>
              <a:t>的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向量</a:t>
            </a:r>
            <a:endParaRPr kumimoji="1"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243734" name="Text Box 22"/>
          <p:cNvSpPr txBox="1">
            <a:spLocks noChangeArrowheads="1"/>
          </p:cNvSpPr>
          <p:nvPr/>
        </p:nvSpPr>
        <p:spPr bwMode="auto">
          <a:xfrm>
            <a:off x="1921164" y="3406487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零向量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735" name="Text Box 23"/>
              <p:cNvSpPr txBox="1">
                <a:spLocks noChangeArrowheads="1"/>
              </p:cNvSpPr>
              <p:nvPr/>
            </p:nvSpPr>
            <p:spPr bwMode="auto">
              <a:xfrm>
                <a:off x="3649157" y="3382891"/>
                <a:ext cx="3656807" cy="508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模为 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0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向量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或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3735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157" y="3382891"/>
                <a:ext cx="3656807" cy="508857"/>
              </a:xfrm>
              <a:prstGeom prst="rect">
                <a:avLst/>
              </a:prstGeom>
              <a:blipFill>
                <a:blip r:embed="rId3"/>
                <a:stretch>
                  <a:fillRect l="-2671" t="-3614" b="-240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746" name="Rectangle 34"/>
          <p:cNvSpPr>
            <a:spLocks noChangeArrowheads="1"/>
          </p:cNvSpPr>
          <p:nvPr/>
        </p:nvSpPr>
        <p:spPr bwMode="auto">
          <a:xfrm>
            <a:off x="2060863" y="669638"/>
            <a:ext cx="82931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在数学上一般只研究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自由向量</a:t>
            </a:r>
            <a:r>
              <a:rPr kumimoji="1"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即向量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与其</a:t>
            </a: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起点无关。其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共性：大小和方向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而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不考虑其起点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748" name="Text Box 36"/>
              <p:cNvSpPr txBox="1">
                <a:spLocks noChangeArrowheads="1"/>
              </p:cNvSpPr>
              <p:nvPr/>
            </p:nvSpPr>
            <p:spPr bwMode="auto">
              <a:xfrm>
                <a:off x="3649157" y="4112279"/>
                <a:ext cx="54864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向量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大小相等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方向相同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43748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157" y="4112279"/>
                <a:ext cx="5486400" cy="461665"/>
              </a:xfrm>
              <a:prstGeom prst="rect">
                <a:avLst/>
              </a:prstGeom>
              <a:blipFill>
                <a:blip r:embed="rId4"/>
                <a:stretch>
                  <a:fillRect l="-1778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756" name="Text Box 44"/>
          <p:cNvSpPr txBox="1">
            <a:spLocks noChangeArrowheads="1"/>
          </p:cNvSpPr>
          <p:nvPr/>
        </p:nvSpPr>
        <p:spPr bwMode="auto">
          <a:xfrm>
            <a:off x="1921164" y="4112279"/>
            <a:ext cx="154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向量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相等：</a:t>
            </a:r>
          </a:p>
        </p:txBody>
      </p:sp>
      <p:sp>
        <p:nvSpPr>
          <p:cNvPr id="243762" name="Rectangle 50"/>
          <p:cNvSpPr>
            <a:spLocks noChangeArrowheads="1"/>
          </p:cNvSpPr>
          <p:nvPr/>
        </p:nvSpPr>
        <p:spPr bwMode="auto">
          <a:xfrm>
            <a:off x="7466444" y="3448016"/>
            <a:ext cx="39914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注意</a:t>
            </a:r>
            <a:r>
              <a:rPr kumimoji="1"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零向量的方向是任意的</a:t>
            </a:r>
            <a:r>
              <a:rPr kumimoji="1"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F850-2BEB-495A-AE9C-7F9C8D73CFB2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3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3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3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3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6" grpId="0" autoUpdateAnimBg="0"/>
      <p:bldP spid="243717" grpId="0" autoUpdateAnimBg="0"/>
      <p:bldP spid="243727" grpId="0" autoUpdateAnimBg="0"/>
      <p:bldP spid="243730" grpId="0" autoUpdateAnimBg="0"/>
      <p:bldP spid="243731" grpId="0" autoUpdateAnimBg="0"/>
      <p:bldP spid="243732" grpId="0" autoUpdateAnimBg="0"/>
      <p:bldP spid="243734" grpId="0" autoUpdateAnimBg="0"/>
      <p:bldP spid="243735" grpId="0" autoUpdateAnimBg="0"/>
      <p:bldP spid="243746" grpId="0"/>
      <p:bldP spid="243748" grpId="0"/>
      <p:bldP spid="243756" grpId="0"/>
      <p:bldP spid="2437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一、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空间直线的一般方程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1640" y="1053836"/>
            <a:ext cx="7040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任一空间</a:t>
            </a:r>
            <a:r>
              <a:rPr lang="zh-CN" altLang="en-US" sz="2400" dirty="0" smtClean="0"/>
              <a:t>直线都</a:t>
            </a:r>
            <a:r>
              <a:rPr lang="zh-CN" altLang="en-US" sz="2400" dirty="0"/>
              <a:t>可以看作是两个相交平面的</a:t>
            </a:r>
            <a:r>
              <a:rPr lang="zh-CN" altLang="en-US" sz="2400" dirty="0" smtClean="0"/>
              <a:t>交线。</a:t>
            </a:r>
            <a:endParaRPr lang="zh-CN" altLang="en-US" sz="24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8512350" y="1817294"/>
            <a:ext cx="2822575" cy="3206749"/>
            <a:chOff x="8235950" y="2284413"/>
            <a:chExt cx="2822575" cy="3206749"/>
          </a:xfrm>
        </p:grpSpPr>
        <p:grpSp>
          <p:nvGrpSpPr>
            <p:cNvPr id="5" name="组合 4"/>
            <p:cNvGrpSpPr/>
            <p:nvPr/>
          </p:nvGrpSpPr>
          <p:grpSpPr>
            <a:xfrm>
              <a:off x="9007475" y="3003551"/>
              <a:ext cx="1773237" cy="1477962"/>
              <a:chOff x="10472738" y="2801937"/>
              <a:chExt cx="1773237" cy="1477962"/>
            </a:xfrm>
          </p:grpSpPr>
          <p:sp>
            <p:nvSpPr>
              <p:cNvPr id="6" name="Freeform 211"/>
              <p:cNvSpPr>
                <a:spLocks/>
              </p:cNvSpPr>
              <p:nvPr/>
            </p:nvSpPr>
            <p:spPr bwMode="auto">
              <a:xfrm>
                <a:off x="10493375" y="2801937"/>
                <a:ext cx="1752600" cy="1477962"/>
              </a:xfrm>
              <a:custGeom>
                <a:avLst/>
                <a:gdLst>
                  <a:gd name="T0" fmla="*/ 674 w 1104"/>
                  <a:gd name="T1" fmla="*/ 108 h 931"/>
                  <a:gd name="T2" fmla="*/ 1104 w 1104"/>
                  <a:gd name="T3" fmla="*/ 0 h 931"/>
                  <a:gd name="T4" fmla="*/ 441 w 1104"/>
                  <a:gd name="T5" fmla="*/ 814 h 931"/>
                  <a:gd name="T6" fmla="*/ 0 w 1104"/>
                  <a:gd name="T7" fmla="*/ 931 h 931"/>
                  <a:gd name="T8" fmla="*/ 674 w 1104"/>
                  <a:gd name="T9" fmla="*/ 10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4" h="931">
                    <a:moveTo>
                      <a:pt x="674" y="108"/>
                    </a:moveTo>
                    <a:lnTo>
                      <a:pt x="1104" y="0"/>
                    </a:lnTo>
                    <a:lnTo>
                      <a:pt x="441" y="814"/>
                    </a:lnTo>
                    <a:lnTo>
                      <a:pt x="0" y="931"/>
                    </a:lnTo>
                    <a:lnTo>
                      <a:pt x="674" y="108"/>
                    </a:lnTo>
                    <a:close/>
                  </a:path>
                </a:pathLst>
              </a:custGeom>
              <a:solidFill>
                <a:srgbClr val="BF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Freeform 212"/>
              <p:cNvSpPr>
                <a:spLocks/>
              </p:cNvSpPr>
              <p:nvPr/>
            </p:nvSpPr>
            <p:spPr bwMode="auto">
              <a:xfrm>
                <a:off x="10472738" y="2801937"/>
                <a:ext cx="1752600" cy="1477962"/>
              </a:xfrm>
              <a:custGeom>
                <a:avLst/>
                <a:gdLst>
                  <a:gd name="T0" fmla="*/ 674 w 1104"/>
                  <a:gd name="T1" fmla="*/ 108 h 931"/>
                  <a:gd name="T2" fmla="*/ 1104 w 1104"/>
                  <a:gd name="T3" fmla="*/ 0 h 931"/>
                  <a:gd name="T4" fmla="*/ 441 w 1104"/>
                  <a:gd name="T5" fmla="*/ 814 h 931"/>
                  <a:gd name="T6" fmla="*/ 0 w 1104"/>
                  <a:gd name="T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4" h="931">
                    <a:moveTo>
                      <a:pt x="674" y="108"/>
                    </a:moveTo>
                    <a:lnTo>
                      <a:pt x="1104" y="0"/>
                    </a:lnTo>
                    <a:lnTo>
                      <a:pt x="441" y="814"/>
                    </a:lnTo>
                    <a:lnTo>
                      <a:pt x="0" y="931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8" name="Freeform 213"/>
            <p:cNvSpPr>
              <a:spLocks/>
            </p:cNvSpPr>
            <p:nvPr/>
          </p:nvSpPr>
          <p:spPr bwMode="auto">
            <a:xfrm>
              <a:off x="8612188" y="2711450"/>
              <a:ext cx="1465263" cy="1778000"/>
            </a:xfrm>
            <a:custGeom>
              <a:avLst/>
              <a:gdLst>
                <a:gd name="T0" fmla="*/ 249 w 923"/>
                <a:gd name="T1" fmla="*/ 1120 h 1120"/>
                <a:gd name="T2" fmla="*/ 0 w 923"/>
                <a:gd name="T3" fmla="*/ 811 h 1120"/>
                <a:gd name="T4" fmla="*/ 678 w 923"/>
                <a:gd name="T5" fmla="*/ 0 h 1120"/>
                <a:gd name="T6" fmla="*/ 923 w 923"/>
                <a:gd name="T7" fmla="*/ 297 h 1120"/>
                <a:gd name="T8" fmla="*/ 249 w 923"/>
                <a:gd name="T9" fmla="*/ 112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1120">
                  <a:moveTo>
                    <a:pt x="249" y="1120"/>
                  </a:moveTo>
                  <a:lnTo>
                    <a:pt x="0" y="811"/>
                  </a:lnTo>
                  <a:lnTo>
                    <a:pt x="678" y="0"/>
                  </a:lnTo>
                  <a:lnTo>
                    <a:pt x="923" y="297"/>
                  </a:lnTo>
                  <a:lnTo>
                    <a:pt x="249" y="1120"/>
                  </a:lnTo>
                  <a:close/>
                </a:path>
              </a:pathLst>
            </a:custGeom>
            <a:solidFill>
              <a:srgbClr val="FFFFFF"/>
            </a:solidFill>
            <a:ln w="12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215"/>
            <p:cNvSpPr>
              <a:spLocks/>
            </p:cNvSpPr>
            <p:nvPr/>
          </p:nvSpPr>
          <p:spPr bwMode="auto">
            <a:xfrm>
              <a:off x="10825162" y="4637881"/>
              <a:ext cx="161925" cy="76200"/>
            </a:xfrm>
            <a:custGeom>
              <a:avLst/>
              <a:gdLst>
                <a:gd name="T0" fmla="*/ 0 w 60"/>
                <a:gd name="T1" fmla="*/ 0 h 32"/>
                <a:gd name="T2" fmla="*/ 60 w 60"/>
                <a:gd name="T3" fmla="*/ 16 h 32"/>
                <a:gd name="T4" fmla="*/ 0 w 60"/>
                <a:gd name="T5" fmla="*/ 32 h 32"/>
                <a:gd name="T6" fmla="*/ 0 w 60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32">
                  <a:moveTo>
                    <a:pt x="0" y="0"/>
                  </a:moveTo>
                  <a:lnTo>
                    <a:pt x="60" y="16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216"/>
            <p:cNvSpPr>
              <a:spLocks/>
            </p:cNvSpPr>
            <p:nvPr/>
          </p:nvSpPr>
          <p:spPr bwMode="auto">
            <a:xfrm>
              <a:off x="8963027" y="2437605"/>
              <a:ext cx="93662" cy="195263"/>
            </a:xfrm>
            <a:custGeom>
              <a:avLst/>
              <a:gdLst>
                <a:gd name="T0" fmla="*/ 32 w 32"/>
                <a:gd name="T1" fmla="*/ 60 h 60"/>
                <a:gd name="T2" fmla="*/ 16 w 32"/>
                <a:gd name="T3" fmla="*/ 0 h 60"/>
                <a:gd name="T4" fmla="*/ 0 w 32"/>
                <a:gd name="T5" fmla="*/ 60 h 60"/>
                <a:gd name="T6" fmla="*/ 32 w 3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0">
                  <a:moveTo>
                    <a:pt x="32" y="60"/>
                  </a:moveTo>
                  <a:lnTo>
                    <a:pt x="16" y="0"/>
                  </a:lnTo>
                  <a:lnTo>
                    <a:pt x="0" y="60"/>
                  </a:lnTo>
                  <a:lnTo>
                    <a:pt x="32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218"/>
            <p:cNvSpPr>
              <a:spLocks/>
            </p:cNvSpPr>
            <p:nvPr/>
          </p:nvSpPr>
          <p:spPr bwMode="auto">
            <a:xfrm>
              <a:off x="8235950" y="5211178"/>
              <a:ext cx="138906" cy="132347"/>
            </a:xfrm>
            <a:custGeom>
              <a:avLst/>
              <a:gdLst>
                <a:gd name="T0" fmla="*/ 32 w 56"/>
                <a:gd name="T1" fmla="*/ 0 h 52"/>
                <a:gd name="T2" fmla="*/ 0 w 56"/>
                <a:gd name="T3" fmla="*/ 52 h 52"/>
                <a:gd name="T4" fmla="*/ 56 w 56"/>
                <a:gd name="T5" fmla="*/ 24 h 52"/>
                <a:gd name="T6" fmla="*/ 32 w 56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2">
                  <a:moveTo>
                    <a:pt x="32" y="0"/>
                  </a:moveTo>
                  <a:lnTo>
                    <a:pt x="0" y="52"/>
                  </a:lnTo>
                  <a:lnTo>
                    <a:pt x="56" y="2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Rectangle 219"/>
            <p:cNvSpPr>
              <a:spLocks noChangeArrowheads="1"/>
            </p:cNvSpPr>
            <p:nvPr/>
          </p:nvSpPr>
          <p:spPr bwMode="auto">
            <a:xfrm>
              <a:off x="9147175" y="2463800"/>
              <a:ext cx="1905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3" name="Rectangle 220"/>
            <p:cNvSpPr>
              <a:spLocks noChangeArrowheads="1"/>
            </p:cNvSpPr>
            <p:nvPr/>
          </p:nvSpPr>
          <p:spPr bwMode="auto">
            <a:xfrm>
              <a:off x="8432800" y="5153025"/>
              <a:ext cx="2032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4" name="Rectangle 221"/>
            <p:cNvSpPr>
              <a:spLocks noChangeArrowheads="1"/>
            </p:cNvSpPr>
            <p:nvPr/>
          </p:nvSpPr>
          <p:spPr bwMode="auto">
            <a:xfrm>
              <a:off x="10855325" y="4656138"/>
              <a:ext cx="2032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5" name="Rectangle 222"/>
            <p:cNvSpPr>
              <a:spLocks noChangeArrowheads="1"/>
            </p:cNvSpPr>
            <p:nvPr/>
          </p:nvSpPr>
          <p:spPr bwMode="auto">
            <a:xfrm>
              <a:off x="8975725" y="4706938"/>
              <a:ext cx="2682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6" name="Rectangle 223"/>
            <p:cNvSpPr>
              <a:spLocks noChangeArrowheads="1"/>
            </p:cNvSpPr>
            <p:nvPr/>
          </p:nvSpPr>
          <p:spPr bwMode="auto">
            <a:xfrm>
              <a:off x="10191750" y="2284413"/>
              <a:ext cx="2301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L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7" name="Line 224"/>
            <p:cNvSpPr>
              <a:spLocks noChangeShapeType="1"/>
            </p:cNvSpPr>
            <p:nvPr/>
          </p:nvSpPr>
          <p:spPr bwMode="auto">
            <a:xfrm flipV="1">
              <a:off x="9745663" y="2635250"/>
              <a:ext cx="395288" cy="9556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225"/>
            <p:cNvSpPr>
              <a:spLocks/>
            </p:cNvSpPr>
            <p:nvPr/>
          </p:nvSpPr>
          <p:spPr bwMode="auto">
            <a:xfrm>
              <a:off x="10064751" y="2565400"/>
              <a:ext cx="114299" cy="146050"/>
            </a:xfrm>
            <a:custGeom>
              <a:avLst/>
              <a:gdLst>
                <a:gd name="T0" fmla="*/ 32 w 40"/>
                <a:gd name="T1" fmla="*/ 60 h 60"/>
                <a:gd name="T2" fmla="*/ 40 w 40"/>
                <a:gd name="T3" fmla="*/ 0 h 60"/>
                <a:gd name="T4" fmla="*/ 0 w 40"/>
                <a:gd name="T5" fmla="*/ 48 h 60"/>
                <a:gd name="T6" fmla="*/ 32 w 40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60">
                  <a:moveTo>
                    <a:pt x="32" y="60"/>
                  </a:moveTo>
                  <a:lnTo>
                    <a:pt x="40" y="0"/>
                  </a:lnTo>
                  <a:lnTo>
                    <a:pt x="0" y="48"/>
                  </a:lnTo>
                  <a:lnTo>
                    <a:pt x="32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226"/>
            <p:cNvSpPr>
              <a:spLocks/>
            </p:cNvSpPr>
            <p:nvPr/>
          </p:nvSpPr>
          <p:spPr bwMode="auto">
            <a:xfrm>
              <a:off x="9580563" y="2857500"/>
              <a:ext cx="190500" cy="153987"/>
            </a:xfrm>
            <a:custGeom>
              <a:avLst/>
              <a:gdLst>
                <a:gd name="T0" fmla="*/ 24 w 120"/>
                <a:gd name="T1" fmla="*/ 4 h 97"/>
                <a:gd name="T2" fmla="*/ 24 w 120"/>
                <a:gd name="T3" fmla="*/ 4 h 97"/>
                <a:gd name="T4" fmla="*/ 32 w 120"/>
                <a:gd name="T5" fmla="*/ 4 h 97"/>
                <a:gd name="T6" fmla="*/ 32 w 120"/>
                <a:gd name="T7" fmla="*/ 4 h 97"/>
                <a:gd name="T8" fmla="*/ 36 w 120"/>
                <a:gd name="T9" fmla="*/ 12 h 97"/>
                <a:gd name="T10" fmla="*/ 36 w 120"/>
                <a:gd name="T11" fmla="*/ 12 h 97"/>
                <a:gd name="T12" fmla="*/ 36 w 120"/>
                <a:gd name="T13" fmla="*/ 20 h 97"/>
                <a:gd name="T14" fmla="*/ 16 w 120"/>
                <a:gd name="T15" fmla="*/ 81 h 97"/>
                <a:gd name="T16" fmla="*/ 16 w 120"/>
                <a:gd name="T17" fmla="*/ 81 h 97"/>
                <a:gd name="T18" fmla="*/ 12 w 120"/>
                <a:gd name="T19" fmla="*/ 89 h 97"/>
                <a:gd name="T20" fmla="*/ 12 w 120"/>
                <a:gd name="T21" fmla="*/ 89 h 97"/>
                <a:gd name="T22" fmla="*/ 8 w 120"/>
                <a:gd name="T23" fmla="*/ 93 h 97"/>
                <a:gd name="T24" fmla="*/ 8 w 120"/>
                <a:gd name="T25" fmla="*/ 93 h 97"/>
                <a:gd name="T26" fmla="*/ 0 w 120"/>
                <a:gd name="T27" fmla="*/ 93 h 97"/>
                <a:gd name="T28" fmla="*/ 0 w 120"/>
                <a:gd name="T29" fmla="*/ 97 h 97"/>
                <a:gd name="T30" fmla="*/ 40 w 120"/>
                <a:gd name="T31" fmla="*/ 97 h 97"/>
                <a:gd name="T32" fmla="*/ 40 w 120"/>
                <a:gd name="T33" fmla="*/ 93 h 97"/>
                <a:gd name="T34" fmla="*/ 40 w 120"/>
                <a:gd name="T35" fmla="*/ 93 h 97"/>
                <a:gd name="T36" fmla="*/ 32 w 120"/>
                <a:gd name="T37" fmla="*/ 93 h 97"/>
                <a:gd name="T38" fmla="*/ 28 w 120"/>
                <a:gd name="T39" fmla="*/ 89 h 97"/>
                <a:gd name="T40" fmla="*/ 28 w 120"/>
                <a:gd name="T41" fmla="*/ 89 h 97"/>
                <a:gd name="T42" fmla="*/ 32 w 120"/>
                <a:gd name="T43" fmla="*/ 77 h 97"/>
                <a:gd name="T44" fmla="*/ 52 w 120"/>
                <a:gd name="T45" fmla="*/ 4 h 97"/>
                <a:gd name="T46" fmla="*/ 96 w 120"/>
                <a:gd name="T47" fmla="*/ 4 h 97"/>
                <a:gd name="T48" fmla="*/ 72 w 120"/>
                <a:gd name="T49" fmla="*/ 77 h 97"/>
                <a:gd name="T50" fmla="*/ 72 w 120"/>
                <a:gd name="T51" fmla="*/ 77 h 97"/>
                <a:gd name="T52" fmla="*/ 68 w 120"/>
                <a:gd name="T53" fmla="*/ 93 h 97"/>
                <a:gd name="T54" fmla="*/ 68 w 120"/>
                <a:gd name="T55" fmla="*/ 93 h 97"/>
                <a:gd name="T56" fmla="*/ 56 w 120"/>
                <a:gd name="T57" fmla="*/ 93 h 97"/>
                <a:gd name="T58" fmla="*/ 56 w 120"/>
                <a:gd name="T59" fmla="*/ 97 h 97"/>
                <a:gd name="T60" fmla="*/ 92 w 120"/>
                <a:gd name="T61" fmla="*/ 97 h 97"/>
                <a:gd name="T62" fmla="*/ 96 w 120"/>
                <a:gd name="T63" fmla="*/ 93 h 97"/>
                <a:gd name="T64" fmla="*/ 96 w 120"/>
                <a:gd name="T65" fmla="*/ 93 h 97"/>
                <a:gd name="T66" fmla="*/ 88 w 120"/>
                <a:gd name="T67" fmla="*/ 93 h 97"/>
                <a:gd name="T68" fmla="*/ 88 w 120"/>
                <a:gd name="T69" fmla="*/ 93 h 97"/>
                <a:gd name="T70" fmla="*/ 84 w 120"/>
                <a:gd name="T71" fmla="*/ 89 h 97"/>
                <a:gd name="T72" fmla="*/ 84 w 120"/>
                <a:gd name="T73" fmla="*/ 89 h 97"/>
                <a:gd name="T74" fmla="*/ 88 w 120"/>
                <a:gd name="T75" fmla="*/ 77 h 97"/>
                <a:gd name="T76" fmla="*/ 104 w 120"/>
                <a:gd name="T77" fmla="*/ 20 h 97"/>
                <a:gd name="T78" fmla="*/ 104 w 120"/>
                <a:gd name="T79" fmla="*/ 20 h 97"/>
                <a:gd name="T80" fmla="*/ 108 w 120"/>
                <a:gd name="T81" fmla="*/ 4 h 97"/>
                <a:gd name="T82" fmla="*/ 108 w 120"/>
                <a:gd name="T83" fmla="*/ 4 h 97"/>
                <a:gd name="T84" fmla="*/ 120 w 120"/>
                <a:gd name="T85" fmla="*/ 4 h 97"/>
                <a:gd name="T86" fmla="*/ 120 w 120"/>
                <a:gd name="T87" fmla="*/ 0 h 97"/>
                <a:gd name="T88" fmla="*/ 24 w 120"/>
                <a:gd name="T89" fmla="*/ 0 h 97"/>
                <a:gd name="T90" fmla="*/ 24 w 120"/>
                <a:gd name="T91" fmla="*/ 4 h 97"/>
                <a:gd name="T92" fmla="*/ 24 w 120"/>
                <a:gd name="T9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97">
                  <a:moveTo>
                    <a:pt x="24" y="4"/>
                  </a:moveTo>
                  <a:lnTo>
                    <a:pt x="24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20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93"/>
                  </a:lnTo>
                  <a:lnTo>
                    <a:pt x="0" y="97"/>
                  </a:lnTo>
                  <a:lnTo>
                    <a:pt x="40" y="97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2" y="93"/>
                  </a:lnTo>
                  <a:lnTo>
                    <a:pt x="28" y="89"/>
                  </a:lnTo>
                  <a:lnTo>
                    <a:pt x="28" y="89"/>
                  </a:lnTo>
                  <a:lnTo>
                    <a:pt x="32" y="77"/>
                  </a:lnTo>
                  <a:lnTo>
                    <a:pt x="52" y="4"/>
                  </a:lnTo>
                  <a:lnTo>
                    <a:pt x="96" y="4"/>
                  </a:lnTo>
                  <a:lnTo>
                    <a:pt x="72" y="77"/>
                  </a:lnTo>
                  <a:lnTo>
                    <a:pt x="72" y="77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56" y="93"/>
                  </a:lnTo>
                  <a:lnTo>
                    <a:pt x="56" y="97"/>
                  </a:lnTo>
                  <a:lnTo>
                    <a:pt x="92" y="97"/>
                  </a:lnTo>
                  <a:lnTo>
                    <a:pt x="96" y="93"/>
                  </a:lnTo>
                  <a:lnTo>
                    <a:pt x="96" y="93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4" y="89"/>
                  </a:lnTo>
                  <a:lnTo>
                    <a:pt x="84" y="89"/>
                  </a:lnTo>
                  <a:lnTo>
                    <a:pt x="88" y="77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120" y="4"/>
                  </a:lnTo>
                  <a:lnTo>
                    <a:pt x="120" y="0"/>
                  </a:lnTo>
                  <a:lnTo>
                    <a:pt x="24" y="0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Rectangle 227"/>
            <p:cNvSpPr>
              <a:spLocks noChangeArrowheads="1"/>
            </p:cNvSpPr>
            <p:nvPr/>
          </p:nvSpPr>
          <p:spPr bwMode="auto">
            <a:xfrm>
              <a:off x="9745663" y="2928938"/>
              <a:ext cx="1270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10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1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1" name="Freeform 228"/>
            <p:cNvSpPr>
              <a:spLocks/>
            </p:cNvSpPr>
            <p:nvPr/>
          </p:nvSpPr>
          <p:spPr bwMode="auto">
            <a:xfrm>
              <a:off x="10179050" y="3208338"/>
              <a:ext cx="192088" cy="152400"/>
            </a:xfrm>
            <a:custGeom>
              <a:avLst/>
              <a:gdLst>
                <a:gd name="T0" fmla="*/ 24 w 121"/>
                <a:gd name="T1" fmla="*/ 4 h 96"/>
                <a:gd name="T2" fmla="*/ 24 w 121"/>
                <a:gd name="T3" fmla="*/ 4 h 96"/>
                <a:gd name="T4" fmla="*/ 32 w 121"/>
                <a:gd name="T5" fmla="*/ 4 h 96"/>
                <a:gd name="T6" fmla="*/ 32 w 121"/>
                <a:gd name="T7" fmla="*/ 4 h 96"/>
                <a:gd name="T8" fmla="*/ 36 w 121"/>
                <a:gd name="T9" fmla="*/ 12 h 96"/>
                <a:gd name="T10" fmla="*/ 36 w 121"/>
                <a:gd name="T11" fmla="*/ 12 h 96"/>
                <a:gd name="T12" fmla="*/ 36 w 121"/>
                <a:gd name="T13" fmla="*/ 20 h 96"/>
                <a:gd name="T14" fmla="*/ 16 w 121"/>
                <a:gd name="T15" fmla="*/ 80 h 96"/>
                <a:gd name="T16" fmla="*/ 16 w 121"/>
                <a:gd name="T17" fmla="*/ 80 h 96"/>
                <a:gd name="T18" fmla="*/ 12 w 121"/>
                <a:gd name="T19" fmla="*/ 88 h 96"/>
                <a:gd name="T20" fmla="*/ 12 w 121"/>
                <a:gd name="T21" fmla="*/ 88 h 96"/>
                <a:gd name="T22" fmla="*/ 8 w 121"/>
                <a:gd name="T23" fmla="*/ 92 h 96"/>
                <a:gd name="T24" fmla="*/ 8 w 121"/>
                <a:gd name="T25" fmla="*/ 92 h 96"/>
                <a:gd name="T26" fmla="*/ 0 w 121"/>
                <a:gd name="T27" fmla="*/ 92 h 96"/>
                <a:gd name="T28" fmla="*/ 0 w 121"/>
                <a:gd name="T29" fmla="*/ 96 h 96"/>
                <a:gd name="T30" fmla="*/ 40 w 121"/>
                <a:gd name="T31" fmla="*/ 96 h 96"/>
                <a:gd name="T32" fmla="*/ 40 w 121"/>
                <a:gd name="T33" fmla="*/ 92 h 96"/>
                <a:gd name="T34" fmla="*/ 40 w 121"/>
                <a:gd name="T35" fmla="*/ 92 h 96"/>
                <a:gd name="T36" fmla="*/ 32 w 121"/>
                <a:gd name="T37" fmla="*/ 92 h 96"/>
                <a:gd name="T38" fmla="*/ 28 w 121"/>
                <a:gd name="T39" fmla="*/ 88 h 96"/>
                <a:gd name="T40" fmla="*/ 28 w 121"/>
                <a:gd name="T41" fmla="*/ 88 h 96"/>
                <a:gd name="T42" fmla="*/ 32 w 121"/>
                <a:gd name="T43" fmla="*/ 76 h 96"/>
                <a:gd name="T44" fmla="*/ 52 w 121"/>
                <a:gd name="T45" fmla="*/ 4 h 96"/>
                <a:gd name="T46" fmla="*/ 97 w 121"/>
                <a:gd name="T47" fmla="*/ 4 h 96"/>
                <a:gd name="T48" fmla="*/ 72 w 121"/>
                <a:gd name="T49" fmla="*/ 76 h 96"/>
                <a:gd name="T50" fmla="*/ 72 w 121"/>
                <a:gd name="T51" fmla="*/ 76 h 96"/>
                <a:gd name="T52" fmla="*/ 68 w 121"/>
                <a:gd name="T53" fmla="*/ 92 h 96"/>
                <a:gd name="T54" fmla="*/ 68 w 121"/>
                <a:gd name="T55" fmla="*/ 92 h 96"/>
                <a:gd name="T56" fmla="*/ 56 w 121"/>
                <a:gd name="T57" fmla="*/ 92 h 96"/>
                <a:gd name="T58" fmla="*/ 56 w 121"/>
                <a:gd name="T59" fmla="*/ 96 h 96"/>
                <a:gd name="T60" fmla="*/ 93 w 121"/>
                <a:gd name="T61" fmla="*/ 96 h 96"/>
                <a:gd name="T62" fmla="*/ 97 w 121"/>
                <a:gd name="T63" fmla="*/ 92 h 96"/>
                <a:gd name="T64" fmla="*/ 97 w 121"/>
                <a:gd name="T65" fmla="*/ 92 h 96"/>
                <a:gd name="T66" fmla="*/ 89 w 121"/>
                <a:gd name="T67" fmla="*/ 92 h 96"/>
                <a:gd name="T68" fmla="*/ 89 w 121"/>
                <a:gd name="T69" fmla="*/ 92 h 96"/>
                <a:gd name="T70" fmla="*/ 85 w 121"/>
                <a:gd name="T71" fmla="*/ 88 h 96"/>
                <a:gd name="T72" fmla="*/ 85 w 121"/>
                <a:gd name="T73" fmla="*/ 88 h 96"/>
                <a:gd name="T74" fmla="*/ 89 w 121"/>
                <a:gd name="T75" fmla="*/ 76 h 96"/>
                <a:gd name="T76" fmla="*/ 105 w 121"/>
                <a:gd name="T77" fmla="*/ 20 h 96"/>
                <a:gd name="T78" fmla="*/ 105 w 121"/>
                <a:gd name="T79" fmla="*/ 20 h 96"/>
                <a:gd name="T80" fmla="*/ 109 w 121"/>
                <a:gd name="T81" fmla="*/ 4 h 96"/>
                <a:gd name="T82" fmla="*/ 109 w 121"/>
                <a:gd name="T83" fmla="*/ 4 h 96"/>
                <a:gd name="T84" fmla="*/ 121 w 121"/>
                <a:gd name="T85" fmla="*/ 4 h 96"/>
                <a:gd name="T86" fmla="*/ 121 w 121"/>
                <a:gd name="T87" fmla="*/ 0 h 96"/>
                <a:gd name="T88" fmla="*/ 24 w 121"/>
                <a:gd name="T89" fmla="*/ 0 h 96"/>
                <a:gd name="T90" fmla="*/ 24 w 121"/>
                <a:gd name="T91" fmla="*/ 4 h 96"/>
                <a:gd name="T92" fmla="*/ 24 w 121"/>
                <a:gd name="T93" fmla="*/ 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96">
                  <a:moveTo>
                    <a:pt x="24" y="4"/>
                  </a:moveTo>
                  <a:lnTo>
                    <a:pt x="24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2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0" y="92"/>
                  </a:lnTo>
                  <a:lnTo>
                    <a:pt x="0" y="96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2" y="92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2" y="76"/>
                  </a:lnTo>
                  <a:lnTo>
                    <a:pt x="52" y="4"/>
                  </a:lnTo>
                  <a:lnTo>
                    <a:pt x="97" y="4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56" y="92"/>
                  </a:lnTo>
                  <a:lnTo>
                    <a:pt x="56" y="96"/>
                  </a:lnTo>
                  <a:lnTo>
                    <a:pt x="93" y="96"/>
                  </a:lnTo>
                  <a:lnTo>
                    <a:pt x="97" y="92"/>
                  </a:lnTo>
                  <a:lnTo>
                    <a:pt x="97" y="92"/>
                  </a:lnTo>
                  <a:lnTo>
                    <a:pt x="89" y="92"/>
                  </a:lnTo>
                  <a:lnTo>
                    <a:pt x="89" y="92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9" y="76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21" y="4"/>
                  </a:lnTo>
                  <a:lnTo>
                    <a:pt x="121" y="0"/>
                  </a:lnTo>
                  <a:lnTo>
                    <a:pt x="24" y="0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Rectangle 229"/>
            <p:cNvSpPr>
              <a:spLocks noChangeArrowheads="1"/>
            </p:cNvSpPr>
            <p:nvPr/>
          </p:nvSpPr>
          <p:spPr bwMode="auto">
            <a:xfrm>
              <a:off x="10345738" y="3278188"/>
              <a:ext cx="1270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10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2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9009859" y="3175001"/>
              <a:ext cx="1067592" cy="130651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>
              <a:off x="8993982" y="4679950"/>
              <a:ext cx="1898650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>
            <a:xfrm flipH="1">
              <a:off x="8293100" y="4672806"/>
              <a:ext cx="714375" cy="6127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9007475" y="2622550"/>
              <a:ext cx="2383" cy="205740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482185" y="1624172"/>
                <a:ext cx="2846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设平面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的方程为 </a:t>
                </a: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85" y="1624172"/>
                <a:ext cx="2846100" cy="461665"/>
              </a:xfrm>
              <a:prstGeom prst="rect">
                <a:avLst/>
              </a:prstGeom>
              <a:blipFill>
                <a:blip r:embed="rId2"/>
                <a:stretch>
                  <a:fillRect l="-321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376684" y="2142553"/>
                <a:ext cx="3766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84" y="2142553"/>
                <a:ext cx="376603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447733" y="2671456"/>
                <a:ext cx="2846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设平面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的方程为 </a:t>
                </a: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33" y="2671456"/>
                <a:ext cx="2846100" cy="461665"/>
              </a:xfrm>
              <a:prstGeom prst="rect">
                <a:avLst/>
              </a:prstGeom>
              <a:blipFill>
                <a:blip r:embed="rId4"/>
                <a:stretch>
                  <a:fillRect l="-321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342232" y="3189837"/>
                <a:ext cx="3766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32" y="3189837"/>
                <a:ext cx="3766031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471640" y="3834593"/>
                <a:ext cx="4590744" cy="1654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方程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组</m:t>
                    </m:r>
                  </m:oMath>
                </a14:m>
                <a:endParaRPr lang="en-US" altLang="zh-CN" sz="24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 smtClean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zh-CN" altLang="en-US" sz="240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zh-CN" altLang="en-US" sz="24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为空间直线的一般方程。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40" y="3834593"/>
                <a:ext cx="4590744" cy="1654812"/>
              </a:xfrm>
              <a:prstGeom prst="rect">
                <a:avLst/>
              </a:prstGeom>
              <a:blipFill>
                <a:blip r:embed="rId6"/>
                <a:stretch>
                  <a:fillRect l="-1992" t="-4059" b="-6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1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2" y="368036"/>
            <a:ext cx="6999813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二、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空间直线的对称式方程及参数方程</a:t>
            </a:r>
          </a:p>
        </p:txBody>
      </p:sp>
      <p:sp>
        <p:nvSpPr>
          <p:cNvPr id="4" name="矩形 3"/>
          <p:cNvSpPr/>
          <p:nvPr/>
        </p:nvSpPr>
        <p:spPr>
          <a:xfrm>
            <a:off x="1477382" y="967763"/>
            <a:ext cx="99795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如果一个非零向量平行于一条已知直线，这个向量称为该直线的</a:t>
            </a:r>
            <a:r>
              <a:rPr lang="zh-CN" altLang="en-US" sz="2400" dirty="0">
                <a:solidFill>
                  <a:srgbClr val="0000FF"/>
                </a:solidFill>
              </a:rPr>
              <a:t>方向向量</a:t>
            </a:r>
            <a:r>
              <a:rPr lang="en-US" altLang="zh-CN" sz="2400" dirty="0"/>
              <a:t>. </a:t>
            </a:r>
            <a:r>
              <a:rPr lang="zh-CN" altLang="en-US" sz="2400" dirty="0"/>
              <a:t>直线上的任何一个向量都平行于方向向量</a:t>
            </a:r>
            <a:r>
              <a:rPr lang="en-US" altLang="zh-CN" sz="2400" dirty="0"/>
              <a:t>. </a:t>
            </a:r>
            <a:r>
              <a:rPr lang="zh-CN" altLang="en-US" sz="2400" dirty="0"/>
              <a:t>显然，一条直线的方向向量有无穷多个， 它们之间互相</a:t>
            </a:r>
            <a:r>
              <a:rPr lang="zh-CN" altLang="en-US" sz="2400" dirty="0" smtClean="0"/>
              <a:t>平行。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77381" y="2168092"/>
                <a:ext cx="102592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由于过空间一点可作且只能作一条直线平行</a:t>
                </a:r>
                <a:r>
                  <a:rPr lang="zh-CN" altLang="en-US" sz="2400" dirty="0"/>
                  <a:t>于已知向量，故给定直线上的一点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 及一个方向向量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2400" dirty="0"/>
                  <a:t> ，直线的位置就完全确定</a:t>
                </a:r>
                <a:r>
                  <a:rPr lang="zh-CN" altLang="en-US" sz="2400" dirty="0" smtClean="0"/>
                  <a:t>了。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81" y="2168092"/>
                <a:ext cx="10259212" cy="830997"/>
              </a:xfrm>
              <a:prstGeom prst="rect">
                <a:avLst/>
              </a:prstGeom>
              <a:blipFill>
                <a:blip r:embed="rId2"/>
                <a:stretch>
                  <a:fillRect l="-891" t="-5882" r="-772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77381" y="3051515"/>
                <a:ext cx="6250109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是直线上任意一点，则有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m:rPr>
                        <m:nor/>
                      </m:rPr>
                      <a:rPr kumimoji="1" lang="en-US" altLang="zh-CN" sz="24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81" y="3051515"/>
                <a:ext cx="6250109" cy="506421"/>
              </a:xfrm>
              <a:prstGeom prst="rect">
                <a:avLst/>
              </a:prstGeom>
              <a:blipFill>
                <a:blip r:embed="rId3"/>
                <a:stretch>
                  <a:fillRect l="-1462" t="-4819" b="-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13194" y="5179493"/>
                <a:ext cx="4555542" cy="627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对称式方程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194" y="5179493"/>
                <a:ext cx="4555542" cy="627159"/>
              </a:xfrm>
              <a:prstGeom prst="rect">
                <a:avLst/>
              </a:prstGeom>
              <a:blipFill>
                <a:blip r:embed="rId4"/>
                <a:stretch>
                  <a:fillRect l="-2142" t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477381" y="3985511"/>
                <a:ext cx="48797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81" y="3985511"/>
                <a:ext cx="4879734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714836" y="3610362"/>
                <a:ext cx="3536161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36" y="3610362"/>
                <a:ext cx="3536161" cy="1271438"/>
              </a:xfrm>
              <a:prstGeom prst="rect">
                <a:avLst/>
              </a:prstGeom>
              <a:blipFill>
                <a:blip r:embed="rId6"/>
                <a:stretch>
                  <a:fillRect l="-2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959486" y="4967288"/>
                <a:ext cx="3046860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时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486" y="4967288"/>
                <a:ext cx="3046860" cy="1051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613194" y="5791687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也称点向式</a:t>
            </a:r>
            <a:r>
              <a:rPr lang="zh-CN" altLang="en-US" sz="2400" dirty="0" smtClean="0"/>
              <a:t>方程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39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4430" y="513840"/>
                <a:ext cx="7665811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用点向式方程或参数方程表示直线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+1=0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+4=0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430" y="513840"/>
                <a:ext cx="7665811" cy="916148"/>
              </a:xfrm>
              <a:prstGeom prst="rect">
                <a:avLst/>
              </a:prstGeom>
              <a:blipFill>
                <a:blip r:embed="rId2"/>
                <a:stretch>
                  <a:fillRect l="-1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1.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24831" y="167044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02836" y="1670445"/>
                <a:ext cx="4702313" cy="70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法一：增广矩阵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836" y="1670445"/>
                <a:ext cx="4702313" cy="706925"/>
              </a:xfrm>
              <a:prstGeom prst="rect">
                <a:avLst/>
              </a:prstGeom>
              <a:blipFill>
                <a:blip r:embed="rId3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102836" y="289026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法二：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10832" y="2886675"/>
                <a:ext cx="7068986" cy="108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1,1,1</m:t>
                          </m:r>
                        </m:e>
                      </m:d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2,−1,3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,−1,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32" y="2886675"/>
                <a:ext cx="7068986" cy="1088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639087" y="5068714"/>
                <a:ext cx="3610540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参数方程：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=1+4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=−2−3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087" y="5068714"/>
                <a:ext cx="3610540" cy="1271438"/>
              </a:xfrm>
              <a:prstGeom prst="rect">
                <a:avLst/>
              </a:prstGeom>
              <a:blipFill>
                <a:blip r:embed="rId5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37326" y="1382225"/>
                <a:ext cx="3361626" cy="1507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326" y="1382225"/>
                <a:ext cx="3361626" cy="1507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91263" y="4201765"/>
                <a:ext cx="631672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+4=0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得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=−2,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63" y="4201765"/>
                <a:ext cx="6316729" cy="916148"/>
              </a:xfrm>
              <a:prstGeom prst="rect">
                <a:avLst/>
              </a:prstGeom>
              <a:blipFill>
                <a:blip r:embed="rId7"/>
                <a:stretch>
                  <a:fillRect l="-1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714836" y="5415453"/>
                <a:ext cx="4059316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对称式方程：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36" y="5415453"/>
                <a:ext cx="4059316" cy="614655"/>
              </a:xfrm>
              <a:prstGeom prst="rect">
                <a:avLst/>
              </a:prstGeom>
              <a:blipFill>
                <a:blip r:embed="rId8"/>
                <a:stretch>
                  <a:fillRect l="-2406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2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498898" y="975821"/>
            <a:ext cx="9990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两直线的方向向量之间的夹角（通常取锐角或直角）称为两直线的</a:t>
            </a:r>
            <a:r>
              <a:rPr lang="zh-CN" altLang="en-US" sz="2400" dirty="0" smtClean="0"/>
              <a:t>夹角。</a:t>
            </a:r>
            <a:endParaRPr lang="zh-CN" altLang="en-US" sz="2400" dirty="0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745693" y="368036"/>
            <a:ext cx="3159334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三、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两直线的夹角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98898" y="1513385"/>
                <a:ext cx="3913572" cy="630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直线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8" y="1513385"/>
                <a:ext cx="3913572" cy="630365"/>
              </a:xfrm>
              <a:prstGeom prst="rect">
                <a:avLst/>
              </a:prstGeom>
              <a:blipFill>
                <a:blip r:embed="rId2"/>
                <a:stretch>
                  <a:fillRect l="-2492" t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526211" y="1513384"/>
                <a:ext cx="3680238" cy="630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211" y="1513384"/>
                <a:ext cx="3680238" cy="630365"/>
              </a:xfrm>
              <a:prstGeom prst="rect">
                <a:avLst/>
              </a:prstGeom>
              <a:blipFill>
                <a:blip r:embed="rId3"/>
                <a:stretch>
                  <a:fillRect l="-2653" t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498898" y="2143749"/>
                <a:ext cx="25158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两直线的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夹角为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8" y="2143749"/>
                <a:ext cx="2515882" cy="461665"/>
              </a:xfrm>
              <a:prstGeom prst="rect">
                <a:avLst/>
              </a:prstGeom>
              <a:blipFill>
                <a:blip r:embed="rId4"/>
                <a:stretch>
                  <a:fillRect l="-3874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98898" y="2724717"/>
                <a:ext cx="7920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由直线方程知方向向量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8" y="2724717"/>
                <a:ext cx="7920758" cy="461665"/>
              </a:xfrm>
              <a:prstGeom prst="rect">
                <a:avLst/>
              </a:prstGeom>
              <a:blipFill>
                <a:blip r:embed="rId5"/>
                <a:stretch>
                  <a:fillRect l="-123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19444" y="3305685"/>
                <a:ext cx="513826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44" y="3305685"/>
                <a:ext cx="5138266" cy="942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498898" y="458585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直线垂直？直线平行？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3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459368" y="588036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2.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73280" y="360795"/>
                <a:ext cx="8912882" cy="1285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求直线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+4=0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与直线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夹角的余弦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。并判断两直线是否相交。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80" y="360795"/>
                <a:ext cx="8912882" cy="1285480"/>
              </a:xfrm>
              <a:prstGeom prst="rect">
                <a:avLst/>
              </a:prstGeom>
              <a:blipFill>
                <a:blip r:embed="rId2"/>
                <a:stretch>
                  <a:fillRect l="-1094" r="-342" b="-8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456653" y="164627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473280" y="1590722"/>
                <a:ext cx="4454168" cy="108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4,−1,−3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80" y="1590722"/>
                <a:ext cx="4454168" cy="1088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14836" y="1564810"/>
                <a:ext cx="4902111" cy="1086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36" y="1564810"/>
                <a:ext cx="4902111" cy="1086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464587" y="2721985"/>
                <a:ext cx="3789627" cy="87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87" y="2721985"/>
                <a:ext cx="3789627" cy="879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64587" y="3755063"/>
                <a:ext cx="3789627" cy="1342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4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sz="24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CN" altLang="en-US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−4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400" i="1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2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sz="240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400" b="0" i="1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 smtClean="0"/>
                  <a:t> 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87" y="3755063"/>
                <a:ext cx="3789627" cy="134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464587" y="5347912"/>
            <a:ext cx="8445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</a:rPr>
              <a:t>系数矩阵与增广矩阵的秩不等，方程组无解，两直线</a:t>
            </a:r>
            <a:r>
              <a:rPr lang="zh-CN" altLang="en-US" sz="2400" dirty="0" smtClean="0">
                <a:solidFill>
                  <a:prstClr val="black"/>
                </a:solidFill>
              </a:rPr>
              <a:t>不相交。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6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/>
      <p:bldP spid="12" grpId="0"/>
      <p:bldP spid="13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2" y="368036"/>
            <a:ext cx="3697215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四、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直线与平面的夹角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94906" y="1053836"/>
            <a:ext cx="10008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直线与它</a:t>
            </a:r>
            <a:r>
              <a:rPr lang="zh-CN" altLang="en-US" sz="2400" dirty="0"/>
              <a:t>在</a:t>
            </a:r>
            <a:r>
              <a:rPr lang="zh-CN" altLang="en-US" sz="2400" dirty="0" smtClean="0"/>
              <a:t>平面上</a:t>
            </a:r>
            <a:r>
              <a:rPr lang="zh-CN" altLang="en-US" sz="2400" dirty="0"/>
              <a:t>的投影直线所构成的角称为该</a:t>
            </a:r>
            <a:r>
              <a:rPr lang="zh-CN" altLang="en-US" sz="2400" dirty="0">
                <a:solidFill>
                  <a:srgbClr val="0000FF"/>
                </a:solidFill>
              </a:rPr>
              <a:t>直线与平面的</a:t>
            </a:r>
            <a:r>
              <a:rPr lang="zh-CN" altLang="en-US" sz="2400" dirty="0" smtClean="0">
                <a:solidFill>
                  <a:srgbClr val="0000FF"/>
                </a:solidFill>
              </a:rPr>
              <a:t>夹角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857547" y="1917186"/>
            <a:ext cx="4102100" cy="2851944"/>
            <a:chOff x="7599363" y="1540669"/>
            <a:chExt cx="4102100" cy="2851944"/>
          </a:xfrm>
        </p:grpSpPr>
        <p:sp>
          <p:nvSpPr>
            <p:cNvPr id="5" name="Freeform 528"/>
            <p:cNvSpPr>
              <a:spLocks/>
            </p:cNvSpPr>
            <p:nvPr/>
          </p:nvSpPr>
          <p:spPr bwMode="auto">
            <a:xfrm>
              <a:off x="7599363" y="2754313"/>
              <a:ext cx="4102100" cy="1638300"/>
            </a:xfrm>
            <a:custGeom>
              <a:avLst/>
              <a:gdLst>
                <a:gd name="T0" fmla="*/ 1903 w 2584"/>
                <a:gd name="T1" fmla="*/ 0 h 1032"/>
                <a:gd name="T2" fmla="*/ 2584 w 2584"/>
                <a:gd name="T3" fmla="*/ 0 h 1032"/>
                <a:gd name="T4" fmla="*/ 2198 w 2584"/>
                <a:gd name="T5" fmla="*/ 1032 h 1032"/>
                <a:gd name="T6" fmla="*/ 0 w 2584"/>
                <a:gd name="T7" fmla="*/ 1032 h 1032"/>
                <a:gd name="T8" fmla="*/ 556 w 2584"/>
                <a:gd name="T9" fmla="*/ 0 h 1032"/>
                <a:gd name="T10" fmla="*/ 1232 w 2584"/>
                <a:gd name="T1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4" h="1032">
                  <a:moveTo>
                    <a:pt x="1903" y="0"/>
                  </a:moveTo>
                  <a:lnTo>
                    <a:pt x="2584" y="0"/>
                  </a:lnTo>
                  <a:lnTo>
                    <a:pt x="2198" y="1032"/>
                  </a:lnTo>
                  <a:lnTo>
                    <a:pt x="0" y="1032"/>
                  </a:lnTo>
                  <a:lnTo>
                    <a:pt x="556" y="0"/>
                  </a:lnTo>
                  <a:lnTo>
                    <a:pt x="123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" name="Line 529"/>
            <p:cNvSpPr>
              <a:spLocks noChangeShapeType="1"/>
            </p:cNvSpPr>
            <p:nvPr/>
          </p:nvSpPr>
          <p:spPr bwMode="auto">
            <a:xfrm>
              <a:off x="9547225" y="2754313"/>
              <a:ext cx="1073150" cy="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" name="Line 530"/>
            <p:cNvSpPr>
              <a:spLocks noChangeShapeType="1"/>
            </p:cNvSpPr>
            <p:nvPr/>
          </p:nvSpPr>
          <p:spPr bwMode="auto">
            <a:xfrm flipV="1">
              <a:off x="9013825" y="2754313"/>
              <a:ext cx="1630362" cy="1638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Rectangle 534"/>
            <p:cNvSpPr>
              <a:spLocks noChangeArrowheads="1"/>
            </p:cNvSpPr>
            <p:nvPr/>
          </p:nvSpPr>
          <p:spPr bwMode="auto">
            <a:xfrm>
              <a:off x="9293225" y="1617663"/>
              <a:ext cx="285750" cy="404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b="1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n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9" name="Rectangle 535"/>
            <p:cNvSpPr>
              <a:spLocks noChangeArrowheads="1"/>
            </p:cNvSpPr>
            <p:nvPr/>
          </p:nvSpPr>
          <p:spPr bwMode="auto">
            <a:xfrm>
              <a:off x="9811050" y="2147097"/>
              <a:ext cx="230187" cy="404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b="1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s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" name="Rectangle 536"/>
            <p:cNvSpPr>
              <a:spLocks noChangeArrowheads="1"/>
            </p:cNvSpPr>
            <p:nvPr/>
          </p:nvSpPr>
          <p:spPr bwMode="auto">
            <a:xfrm>
              <a:off x="9896475" y="1657350"/>
              <a:ext cx="198437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l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1" name="Rectangle 537"/>
            <p:cNvSpPr>
              <a:spLocks noChangeArrowheads="1"/>
            </p:cNvSpPr>
            <p:nvPr/>
          </p:nvSpPr>
          <p:spPr bwMode="auto">
            <a:xfrm>
              <a:off x="10079038" y="3359150"/>
              <a:ext cx="198437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l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2" name="Rectangle 538"/>
            <p:cNvSpPr>
              <a:spLocks noChangeArrowheads="1"/>
            </p:cNvSpPr>
            <p:nvPr/>
          </p:nvSpPr>
          <p:spPr bwMode="auto">
            <a:xfrm>
              <a:off x="10158413" y="3533775"/>
              <a:ext cx="150812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300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1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4" name="Freeform 540"/>
            <p:cNvSpPr>
              <a:spLocks noEditPoints="1"/>
            </p:cNvSpPr>
            <p:nvPr/>
          </p:nvSpPr>
          <p:spPr bwMode="auto">
            <a:xfrm>
              <a:off x="9904413" y="3097213"/>
              <a:ext cx="134937" cy="190500"/>
            </a:xfrm>
            <a:custGeom>
              <a:avLst/>
              <a:gdLst>
                <a:gd name="T0" fmla="*/ 35 w 85"/>
                <a:gd name="T1" fmla="*/ 80 h 120"/>
                <a:gd name="T2" fmla="*/ 35 w 85"/>
                <a:gd name="T3" fmla="*/ 80 h 120"/>
                <a:gd name="T4" fmla="*/ 60 w 85"/>
                <a:gd name="T5" fmla="*/ 75 h 120"/>
                <a:gd name="T6" fmla="*/ 75 w 85"/>
                <a:gd name="T7" fmla="*/ 65 h 120"/>
                <a:gd name="T8" fmla="*/ 75 w 85"/>
                <a:gd name="T9" fmla="*/ 65 h 120"/>
                <a:gd name="T10" fmla="*/ 85 w 85"/>
                <a:gd name="T11" fmla="*/ 45 h 120"/>
                <a:gd name="T12" fmla="*/ 85 w 85"/>
                <a:gd name="T13" fmla="*/ 25 h 120"/>
                <a:gd name="T14" fmla="*/ 85 w 85"/>
                <a:gd name="T15" fmla="*/ 25 h 120"/>
                <a:gd name="T16" fmla="*/ 85 w 85"/>
                <a:gd name="T17" fmla="*/ 5 h 120"/>
                <a:gd name="T18" fmla="*/ 85 w 85"/>
                <a:gd name="T19" fmla="*/ 5 h 120"/>
                <a:gd name="T20" fmla="*/ 75 w 85"/>
                <a:gd name="T21" fmla="*/ 0 h 120"/>
                <a:gd name="T22" fmla="*/ 70 w 85"/>
                <a:gd name="T23" fmla="*/ 0 h 120"/>
                <a:gd name="T24" fmla="*/ 70 w 85"/>
                <a:gd name="T25" fmla="*/ 0 h 120"/>
                <a:gd name="T26" fmla="*/ 60 w 85"/>
                <a:gd name="T27" fmla="*/ 5 h 120"/>
                <a:gd name="T28" fmla="*/ 60 w 85"/>
                <a:gd name="T29" fmla="*/ 5 h 120"/>
                <a:gd name="T30" fmla="*/ 50 w 85"/>
                <a:gd name="T31" fmla="*/ 15 h 120"/>
                <a:gd name="T32" fmla="*/ 50 w 85"/>
                <a:gd name="T33" fmla="*/ 15 h 120"/>
                <a:gd name="T34" fmla="*/ 40 w 85"/>
                <a:gd name="T35" fmla="*/ 40 h 120"/>
                <a:gd name="T36" fmla="*/ 30 w 85"/>
                <a:gd name="T37" fmla="*/ 75 h 120"/>
                <a:gd name="T38" fmla="*/ 30 w 85"/>
                <a:gd name="T39" fmla="*/ 75 h 120"/>
                <a:gd name="T40" fmla="*/ 20 w 85"/>
                <a:gd name="T41" fmla="*/ 70 h 120"/>
                <a:gd name="T42" fmla="*/ 15 w 85"/>
                <a:gd name="T43" fmla="*/ 55 h 120"/>
                <a:gd name="T44" fmla="*/ 15 w 85"/>
                <a:gd name="T45" fmla="*/ 55 h 120"/>
                <a:gd name="T46" fmla="*/ 15 w 85"/>
                <a:gd name="T47" fmla="*/ 40 h 120"/>
                <a:gd name="T48" fmla="*/ 25 w 85"/>
                <a:gd name="T49" fmla="*/ 20 h 120"/>
                <a:gd name="T50" fmla="*/ 25 w 85"/>
                <a:gd name="T51" fmla="*/ 20 h 120"/>
                <a:gd name="T52" fmla="*/ 35 w 85"/>
                <a:gd name="T53" fmla="*/ 10 h 120"/>
                <a:gd name="T54" fmla="*/ 45 w 85"/>
                <a:gd name="T55" fmla="*/ 5 h 120"/>
                <a:gd name="T56" fmla="*/ 45 w 85"/>
                <a:gd name="T57" fmla="*/ 0 h 120"/>
                <a:gd name="T58" fmla="*/ 45 w 85"/>
                <a:gd name="T59" fmla="*/ 0 h 120"/>
                <a:gd name="T60" fmla="*/ 30 w 85"/>
                <a:gd name="T61" fmla="*/ 5 h 120"/>
                <a:gd name="T62" fmla="*/ 15 w 85"/>
                <a:gd name="T63" fmla="*/ 15 h 120"/>
                <a:gd name="T64" fmla="*/ 15 w 85"/>
                <a:gd name="T65" fmla="*/ 15 h 120"/>
                <a:gd name="T66" fmla="*/ 5 w 85"/>
                <a:gd name="T67" fmla="*/ 35 h 120"/>
                <a:gd name="T68" fmla="*/ 0 w 85"/>
                <a:gd name="T69" fmla="*/ 55 h 120"/>
                <a:gd name="T70" fmla="*/ 0 w 85"/>
                <a:gd name="T71" fmla="*/ 55 h 120"/>
                <a:gd name="T72" fmla="*/ 5 w 85"/>
                <a:gd name="T73" fmla="*/ 65 h 120"/>
                <a:gd name="T74" fmla="*/ 10 w 85"/>
                <a:gd name="T75" fmla="*/ 75 h 120"/>
                <a:gd name="T76" fmla="*/ 10 w 85"/>
                <a:gd name="T77" fmla="*/ 75 h 120"/>
                <a:gd name="T78" fmla="*/ 15 w 85"/>
                <a:gd name="T79" fmla="*/ 80 h 120"/>
                <a:gd name="T80" fmla="*/ 30 w 85"/>
                <a:gd name="T81" fmla="*/ 80 h 120"/>
                <a:gd name="T82" fmla="*/ 20 w 85"/>
                <a:gd name="T83" fmla="*/ 120 h 120"/>
                <a:gd name="T84" fmla="*/ 25 w 85"/>
                <a:gd name="T85" fmla="*/ 120 h 120"/>
                <a:gd name="T86" fmla="*/ 35 w 85"/>
                <a:gd name="T87" fmla="*/ 80 h 120"/>
                <a:gd name="T88" fmla="*/ 35 w 85"/>
                <a:gd name="T89" fmla="*/ 80 h 120"/>
                <a:gd name="T90" fmla="*/ 50 w 85"/>
                <a:gd name="T91" fmla="*/ 40 h 120"/>
                <a:gd name="T92" fmla="*/ 50 w 85"/>
                <a:gd name="T93" fmla="*/ 40 h 120"/>
                <a:gd name="T94" fmla="*/ 60 w 85"/>
                <a:gd name="T95" fmla="*/ 15 h 120"/>
                <a:gd name="T96" fmla="*/ 60 w 85"/>
                <a:gd name="T97" fmla="*/ 15 h 120"/>
                <a:gd name="T98" fmla="*/ 65 w 85"/>
                <a:gd name="T99" fmla="*/ 10 h 120"/>
                <a:gd name="T100" fmla="*/ 65 w 85"/>
                <a:gd name="T101" fmla="*/ 10 h 120"/>
                <a:gd name="T102" fmla="*/ 75 w 85"/>
                <a:gd name="T103" fmla="*/ 10 h 120"/>
                <a:gd name="T104" fmla="*/ 75 w 85"/>
                <a:gd name="T105" fmla="*/ 25 h 120"/>
                <a:gd name="T106" fmla="*/ 75 w 85"/>
                <a:gd name="T107" fmla="*/ 25 h 120"/>
                <a:gd name="T108" fmla="*/ 75 w 85"/>
                <a:gd name="T109" fmla="*/ 40 h 120"/>
                <a:gd name="T110" fmla="*/ 65 w 85"/>
                <a:gd name="T111" fmla="*/ 60 h 120"/>
                <a:gd name="T112" fmla="*/ 65 w 85"/>
                <a:gd name="T113" fmla="*/ 60 h 120"/>
                <a:gd name="T114" fmla="*/ 55 w 85"/>
                <a:gd name="T115" fmla="*/ 70 h 120"/>
                <a:gd name="T116" fmla="*/ 40 w 85"/>
                <a:gd name="T117" fmla="*/ 75 h 120"/>
                <a:gd name="T118" fmla="*/ 50 w 85"/>
                <a:gd name="T119" fmla="*/ 40 h 120"/>
                <a:gd name="T120" fmla="*/ 50 w 85"/>
                <a:gd name="T121" fmla="*/ 4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" h="120">
                  <a:moveTo>
                    <a:pt x="35" y="80"/>
                  </a:moveTo>
                  <a:lnTo>
                    <a:pt x="35" y="80"/>
                  </a:lnTo>
                  <a:lnTo>
                    <a:pt x="60" y="7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85" y="45"/>
                  </a:lnTo>
                  <a:lnTo>
                    <a:pt x="85" y="25"/>
                  </a:lnTo>
                  <a:lnTo>
                    <a:pt x="85" y="2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0" y="40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0" y="70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4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35" y="10"/>
                  </a:lnTo>
                  <a:lnTo>
                    <a:pt x="45" y="5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30" y="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5" y="3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5" y="65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80"/>
                  </a:lnTo>
                  <a:lnTo>
                    <a:pt x="30" y="80"/>
                  </a:lnTo>
                  <a:lnTo>
                    <a:pt x="20" y="120"/>
                  </a:lnTo>
                  <a:lnTo>
                    <a:pt x="25" y="120"/>
                  </a:lnTo>
                  <a:lnTo>
                    <a:pt x="35" y="80"/>
                  </a:lnTo>
                  <a:lnTo>
                    <a:pt x="35" y="80"/>
                  </a:lnTo>
                  <a:close/>
                  <a:moveTo>
                    <a:pt x="50" y="40"/>
                  </a:moveTo>
                  <a:lnTo>
                    <a:pt x="50" y="40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75" y="10"/>
                  </a:lnTo>
                  <a:lnTo>
                    <a:pt x="75" y="25"/>
                  </a:lnTo>
                  <a:lnTo>
                    <a:pt x="75" y="25"/>
                  </a:lnTo>
                  <a:lnTo>
                    <a:pt x="75" y="40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55" y="70"/>
                  </a:lnTo>
                  <a:lnTo>
                    <a:pt x="40" y="75"/>
                  </a:lnTo>
                  <a:lnTo>
                    <a:pt x="50" y="40"/>
                  </a:lnTo>
                  <a:lnTo>
                    <a:pt x="5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541"/>
            <p:cNvSpPr>
              <a:spLocks/>
            </p:cNvSpPr>
            <p:nvPr/>
          </p:nvSpPr>
          <p:spPr bwMode="auto">
            <a:xfrm>
              <a:off x="9602788" y="3097213"/>
              <a:ext cx="158750" cy="47625"/>
            </a:xfrm>
            <a:custGeom>
              <a:avLst/>
              <a:gdLst>
                <a:gd name="T0" fmla="*/ 0 w 100"/>
                <a:gd name="T1" fmla="*/ 5 h 30"/>
                <a:gd name="T2" fmla="*/ 0 w 100"/>
                <a:gd name="T3" fmla="*/ 5 h 30"/>
                <a:gd name="T4" fmla="*/ 10 w 100"/>
                <a:gd name="T5" fmla="*/ 5 h 30"/>
                <a:gd name="T6" fmla="*/ 30 w 100"/>
                <a:gd name="T7" fmla="*/ 0 h 30"/>
                <a:gd name="T8" fmla="*/ 45 w 100"/>
                <a:gd name="T9" fmla="*/ 0 h 30"/>
                <a:gd name="T10" fmla="*/ 65 w 100"/>
                <a:gd name="T11" fmla="*/ 5 h 30"/>
                <a:gd name="T12" fmla="*/ 85 w 100"/>
                <a:gd name="T13" fmla="*/ 15 h 30"/>
                <a:gd name="T14" fmla="*/ 100 w 100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30">
                  <a:moveTo>
                    <a:pt x="0" y="5"/>
                  </a:moveTo>
                  <a:lnTo>
                    <a:pt x="0" y="5"/>
                  </a:lnTo>
                  <a:lnTo>
                    <a:pt x="10" y="5"/>
                  </a:lnTo>
                  <a:lnTo>
                    <a:pt x="30" y="0"/>
                  </a:lnTo>
                  <a:lnTo>
                    <a:pt x="45" y="0"/>
                  </a:lnTo>
                  <a:lnTo>
                    <a:pt x="65" y="5"/>
                  </a:lnTo>
                  <a:lnTo>
                    <a:pt x="85" y="15"/>
                  </a:lnTo>
                  <a:lnTo>
                    <a:pt x="100" y="3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Freeform 542"/>
            <p:cNvSpPr>
              <a:spLocks/>
            </p:cNvSpPr>
            <p:nvPr/>
          </p:nvSpPr>
          <p:spPr bwMode="auto">
            <a:xfrm>
              <a:off x="9602788" y="3184525"/>
              <a:ext cx="134937" cy="63500"/>
            </a:xfrm>
            <a:custGeom>
              <a:avLst/>
              <a:gdLst>
                <a:gd name="T0" fmla="*/ 0 w 85"/>
                <a:gd name="T1" fmla="*/ 0 h 40"/>
                <a:gd name="T2" fmla="*/ 0 w 85"/>
                <a:gd name="T3" fmla="*/ 0 h 40"/>
                <a:gd name="T4" fmla="*/ 10 w 85"/>
                <a:gd name="T5" fmla="*/ 0 h 40"/>
                <a:gd name="T6" fmla="*/ 30 w 85"/>
                <a:gd name="T7" fmla="*/ 0 h 40"/>
                <a:gd name="T8" fmla="*/ 45 w 85"/>
                <a:gd name="T9" fmla="*/ 5 h 40"/>
                <a:gd name="T10" fmla="*/ 60 w 85"/>
                <a:gd name="T11" fmla="*/ 15 h 40"/>
                <a:gd name="T12" fmla="*/ 75 w 85"/>
                <a:gd name="T13" fmla="*/ 25 h 40"/>
                <a:gd name="T14" fmla="*/ 85 w 85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4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30" y="0"/>
                  </a:lnTo>
                  <a:lnTo>
                    <a:pt x="45" y="5"/>
                  </a:lnTo>
                  <a:lnTo>
                    <a:pt x="60" y="15"/>
                  </a:lnTo>
                  <a:lnTo>
                    <a:pt x="75" y="25"/>
                  </a:lnTo>
                  <a:lnTo>
                    <a:pt x="85" y="4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543"/>
            <p:cNvSpPr>
              <a:spLocks/>
            </p:cNvSpPr>
            <p:nvPr/>
          </p:nvSpPr>
          <p:spPr bwMode="auto">
            <a:xfrm>
              <a:off x="9737725" y="3303588"/>
              <a:ext cx="222250" cy="142875"/>
            </a:xfrm>
            <a:custGeom>
              <a:avLst/>
              <a:gdLst>
                <a:gd name="T0" fmla="*/ 0 w 140"/>
                <a:gd name="T1" fmla="*/ 0 h 90"/>
                <a:gd name="T2" fmla="*/ 0 w 140"/>
                <a:gd name="T3" fmla="*/ 0 h 90"/>
                <a:gd name="T4" fmla="*/ 15 w 140"/>
                <a:gd name="T5" fmla="*/ 0 h 90"/>
                <a:gd name="T6" fmla="*/ 60 w 140"/>
                <a:gd name="T7" fmla="*/ 10 h 90"/>
                <a:gd name="T8" fmla="*/ 80 w 140"/>
                <a:gd name="T9" fmla="*/ 20 h 90"/>
                <a:gd name="T10" fmla="*/ 105 w 140"/>
                <a:gd name="T11" fmla="*/ 40 h 90"/>
                <a:gd name="T12" fmla="*/ 125 w 140"/>
                <a:gd name="T13" fmla="*/ 60 h 90"/>
                <a:gd name="T14" fmla="*/ 140 w 14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90">
                  <a:moveTo>
                    <a:pt x="0" y="0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60" y="10"/>
                  </a:lnTo>
                  <a:lnTo>
                    <a:pt x="80" y="20"/>
                  </a:lnTo>
                  <a:lnTo>
                    <a:pt x="105" y="40"/>
                  </a:lnTo>
                  <a:lnTo>
                    <a:pt x="125" y="60"/>
                  </a:lnTo>
                  <a:lnTo>
                    <a:pt x="140" y="9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545"/>
            <p:cNvSpPr>
              <a:spLocks/>
            </p:cNvSpPr>
            <p:nvPr/>
          </p:nvSpPr>
          <p:spPr bwMode="auto">
            <a:xfrm>
              <a:off x="9982199" y="2024062"/>
              <a:ext cx="87313" cy="153987"/>
            </a:xfrm>
            <a:custGeom>
              <a:avLst/>
              <a:gdLst>
                <a:gd name="T0" fmla="*/ 40 w 40"/>
                <a:gd name="T1" fmla="*/ 80 h 80"/>
                <a:gd name="T2" fmla="*/ 35 w 40"/>
                <a:gd name="T3" fmla="*/ 0 h 80"/>
                <a:gd name="T4" fmla="*/ 0 w 40"/>
                <a:gd name="T5" fmla="*/ 70 h 80"/>
                <a:gd name="T6" fmla="*/ 40 w 40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80">
                  <a:moveTo>
                    <a:pt x="40" y="80"/>
                  </a:moveTo>
                  <a:lnTo>
                    <a:pt x="35" y="0"/>
                  </a:lnTo>
                  <a:lnTo>
                    <a:pt x="0" y="70"/>
                  </a:lnTo>
                  <a:lnTo>
                    <a:pt x="40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9611995" y="1540669"/>
              <a:ext cx="581025" cy="224948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>
            <a:xfrm flipV="1">
              <a:off x="9611995" y="1724819"/>
              <a:ext cx="1" cy="205898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triangle" w="med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394906" y="1686353"/>
                <a:ext cx="5007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设平面方程：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06" y="1686353"/>
                <a:ext cx="5007653" cy="461665"/>
              </a:xfrm>
              <a:prstGeom prst="rect">
                <a:avLst/>
              </a:prstGeom>
              <a:blipFill>
                <a:blip r:embed="rId2"/>
                <a:stretch>
                  <a:fillRect l="-1949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689043" y="2301267"/>
                <a:ext cx="4247766" cy="627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直线方程：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43" y="2301267"/>
                <a:ext cx="4247766" cy="627159"/>
              </a:xfrm>
              <a:prstGeom prst="rect">
                <a:avLst/>
              </a:prstGeom>
              <a:blipFill>
                <a:blip r:embed="rId3"/>
                <a:stretch>
                  <a:fillRect l="-2152" t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689043" y="2945814"/>
                <a:ext cx="14151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夹角：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43" y="2945814"/>
                <a:ext cx="1415196" cy="461665"/>
              </a:xfrm>
              <a:prstGeom prst="rect">
                <a:avLst/>
              </a:prstGeom>
              <a:blipFill>
                <a:blip r:embed="rId4"/>
                <a:stretch>
                  <a:fillRect l="-646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779627" y="4599790"/>
                <a:ext cx="4849854" cy="719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𝐴𝑚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𝐵𝑛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𝐶𝑝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27" y="4599790"/>
                <a:ext cx="4849854" cy="719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394906" y="3624542"/>
                <a:ext cx="46120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则直线的方向向量为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06" y="3624542"/>
                <a:ext cx="4612032" cy="461665"/>
              </a:xfrm>
              <a:prstGeom prst="rect">
                <a:avLst/>
              </a:prstGeom>
              <a:blipFill>
                <a:blip r:embed="rId6"/>
                <a:stretch>
                  <a:fillRect l="-2116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689043" y="4138125"/>
                <a:ext cx="4027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平面的法向量为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43" y="4138125"/>
                <a:ext cx="4027834" cy="461665"/>
              </a:xfrm>
              <a:prstGeom prst="rect">
                <a:avLst/>
              </a:prstGeom>
              <a:blipFill>
                <a:blip r:embed="rId7"/>
                <a:stretch>
                  <a:fillRect l="-226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394906" y="5367201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直线与平面垂直？直线与平面平行？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7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459368" y="588036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3.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94853" y="588036"/>
                <a:ext cx="8591886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设直线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 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 求直线与平面的</a:t>
                </a:r>
                <a:r>
                  <a:rPr lang="zh-CN" altLang="en-US" sz="2400" dirty="0" smtClean="0"/>
                  <a:t>夹角的正弦 。</a:t>
                </a:r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853" y="588036"/>
                <a:ext cx="8591886" cy="983218"/>
              </a:xfrm>
              <a:prstGeom prst="rect">
                <a:avLst/>
              </a:prstGeom>
              <a:blipFill>
                <a:blip r:embed="rId2"/>
                <a:stretch>
                  <a:fillRect l="-106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456653" y="164627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90972" y="1669378"/>
                <a:ext cx="4428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直线的方向向量为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972" y="1669378"/>
                <a:ext cx="4428392" cy="461665"/>
              </a:xfrm>
              <a:prstGeom prst="rect">
                <a:avLst/>
              </a:prstGeom>
              <a:blipFill>
                <a:blip r:embed="rId3"/>
                <a:stretch>
                  <a:fillRect l="-206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90972" y="2182961"/>
                <a:ext cx="4188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平面的法向量为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972" y="2182961"/>
                <a:ext cx="4188070" cy="461665"/>
              </a:xfrm>
              <a:prstGeom prst="rect">
                <a:avLst/>
              </a:prstGeom>
              <a:blipFill>
                <a:blip r:embed="rId4"/>
                <a:stretch>
                  <a:fillRect l="-218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90729" y="3033303"/>
                <a:ext cx="3016147" cy="875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den>
                      </m:f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9" y="3033303"/>
                <a:ext cx="3016147" cy="875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330275" y="3581335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4.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574202" y="470211"/>
            <a:ext cx="9656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通过定直线的平面的全体称为过该直线的</a:t>
            </a:r>
            <a:r>
              <a:rPr lang="zh-CN" altLang="en-US" sz="2400" dirty="0">
                <a:solidFill>
                  <a:srgbClr val="0000FF"/>
                </a:solidFill>
              </a:rPr>
              <a:t>平面束</a:t>
            </a:r>
            <a:r>
              <a:rPr lang="zh-CN" altLang="en-US" sz="2400" dirty="0"/>
              <a:t>，有时候用平面束解题非常方便，现在我们来介绍它的方程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74202" y="1301208"/>
                <a:ext cx="5449953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设直线方程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02" y="1301208"/>
                <a:ext cx="5449953" cy="916148"/>
              </a:xfrm>
              <a:prstGeom prst="rect">
                <a:avLst/>
              </a:prstGeom>
              <a:blipFill>
                <a:blip r:embed="rId2"/>
                <a:stretch>
                  <a:fillRect l="-1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74202" y="2217356"/>
            <a:ext cx="9195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其中</a:t>
            </a:r>
            <a:r>
              <a:rPr lang="zh-CN" altLang="en-US" sz="2400" dirty="0" smtClean="0"/>
              <a:t>系数不成比例（两平面不平行），</a:t>
            </a:r>
            <a:r>
              <a:rPr lang="zh-CN" altLang="en-US" sz="2400" dirty="0"/>
              <a:t>则过该直线的平面束方程为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86062" y="2750157"/>
                <a:ext cx="9207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62" y="2750157"/>
                <a:ext cx="9207842" cy="461665"/>
              </a:xfrm>
              <a:prstGeom prst="rect">
                <a:avLst/>
              </a:prstGeom>
              <a:blipFill>
                <a:blip r:embed="rId3"/>
                <a:stretch>
                  <a:fillRect l="-199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056668" y="3354094"/>
                <a:ext cx="872238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一平面过直线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和点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r>
                  <a:rPr lang="zh-CN" altLang="en-US" sz="2400" dirty="0"/>
                  <a:t> ，求该平面方程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3354094"/>
                <a:ext cx="8722388" cy="916148"/>
              </a:xfrm>
              <a:prstGeom prst="rect">
                <a:avLst/>
              </a:prstGeom>
              <a:blipFill>
                <a:blip r:embed="rId4"/>
                <a:stretch>
                  <a:fillRect l="-1048" r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330275" y="426665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56668" y="4296631"/>
                <a:ext cx="7573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过直线的平面束为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4296631"/>
                <a:ext cx="7573996" cy="461665"/>
              </a:xfrm>
              <a:prstGeom prst="rect">
                <a:avLst/>
              </a:prstGeom>
              <a:blipFill>
                <a:blip r:embed="rId5"/>
                <a:stretch>
                  <a:fillRect l="-1207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056668" y="4793390"/>
                <a:ext cx="93603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因为点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1,1,−1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在平面上，则有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1−1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4793390"/>
                <a:ext cx="9360319" cy="461665"/>
              </a:xfrm>
              <a:prstGeom prst="rect">
                <a:avLst/>
              </a:prstGeom>
              <a:blipFill>
                <a:blip r:embed="rId6"/>
                <a:stretch>
                  <a:fillRect l="-977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165760" y="5304290"/>
                <a:ext cx="18861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760" y="5304290"/>
                <a:ext cx="1886157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240057" y="5304290"/>
                <a:ext cx="18641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057" y="5304290"/>
                <a:ext cx="1864165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56668" y="5740849"/>
                <a:ext cx="49152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所求平面方程为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5740849"/>
                <a:ext cx="4915256" cy="461665"/>
              </a:xfrm>
              <a:prstGeom prst="rect">
                <a:avLst/>
              </a:prstGeom>
              <a:blipFill>
                <a:blip r:embed="rId9"/>
                <a:stretch>
                  <a:fillRect l="-1859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1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 autoUpdateAnimBg="0"/>
      <p:bldP spid="16" grpId="0"/>
      <p:bldP spid="17" grpId="0"/>
      <p:bldP spid="18" grpId="0"/>
      <p:bldP spid="19" grpId="0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94853" y="634202"/>
                <a:ext cx="986257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过</a:t>
                </a:r>
                <a:r>
                  <a:rPr lang="zh-CN" altLang="en-US" sz="2400" dirty="0"/>
                  <a:t>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−6=0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作</a:t>
                </a:r>
                <a:r>
                  <a:rPr lang="zh-CN" altLang="en-US" sz="2400" dirty="0" smtClean="0"/>
                  <a:t>平面</a:t>
                </a:r>
                <a:r>
                  <a:rPr lang="en-US" altLang="zh-CN" sz="2400" dirty="0" smtClean="0"/>
                  <a:t>, </a:t>
                </a:r>
                <a:r>
                  <a:rPr lang="zh-CN" altLang="en-US" sz="2400" dirty="0"/>
                  <a:t>使它垂直于平面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。</a:t>
                </a:r>
                <a:r>
                  <a:rPr lang="zh-CN" altLang="en-US" sz="2400" dirty="0"/>
                  <a:t> 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853" y="634202"/>
                <a:ext cx="9862572" cy="916148"/>
              </a:xfrm>
              <a:prstGeom prst="rect">
                <a:avLst/>
              </a:prstGeom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56653" y="861443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5.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56653" y="164627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56668" y="1646275"/>
                <a:ext cx="79138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过直线的平面束为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−6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1646275"/>
                <a:ext cx="7913833" cy="461665"/>
              </a:xfrm>
              <a:prstGeom prst="rect">
                <a:avLst/>
              </a:prstGeom>
              <a:blipFill>
                <a:blip r:embed="rId3"/>
                <a:stretch>
                  <a:fillRect l="-115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81516" y="2203865"/>
                <a:ext cx="6054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−6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2203865"/>
                <a:ext cx="6054606" cy="461665"/>
              </a:xfrm>
              <a:prstGeom prst="rect">
                <a:avLst/>
              </a:prstGeom>
              <a:blipFill>
                <a:blip r:embed="rId4"/>
                <a:stretch>
                  <a:fillRect l="-1509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81516" y="2761455"/>
                <a:ext cx="909569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因为两平面相互垂直，所以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1,2,1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2761455"/>
                <a:ext cx="9095695" cy="509178"/>
              </a:xfrm>
              <a:prstGeom prst="rect">
                <a:avLst/>
              </a:prstGeom>
              <a:blipFill>
                <a:blip r:embed="rId5"/>
                <a:stretch>
                  <a:fillRect l="-1005"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81516" y="3414970"/>
                <a:ext cx="45952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3414970"/>
                <a:ext cx="4595297" cy="461665"/>
              </a:xfrm>
              <a:prstGeom prst="rect">
                <a:avLst/>
              </a:prstGeom>
              <a:blipFill>
                <a:blip r:embed="rId6"/>
                <a:stretch>
                  <a:fillRect l="-198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361380" y="3414969"/>
                <a:ext cx="18861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380" y="3414969"/>
                <a:ext cx="1886157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565093" y="3414968"/>
                <a:ext cx="18641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093" y="3414968"/>
                <a:ext cx="1864165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56668" y="4020073"/>
                <a:ext cx="5085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所求平面方程为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4020073"/>
                <a:ext cx="5085175" cy="461665"/>
              </a:xfrm>
              <a:prstGeom prst="rect">
                <a:avLst/>
              </a:prstGeom>
              <a:blipFill>
                <a:blip r:embed="rId9"/>
                <a:stretch>
                  <a:fillRect l="-179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456652" y="4708979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6.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210557" y="4481738"/>
                <a:ext cx="9384877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求</a:t>
                </a:r>
                <a:r>
                  <a:rPr lang="zh-CN" altLang="en-US" sz="2400" dirty="0" smtClean="0"/>
                  <a:t>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−6=0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在平面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上的投影直线。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557" y="4481738"/>
                <a:ext cx="9384877" cy="916148"/>
              </a:xfrm>
              <a:prstGeom prst="rect">
                <a:avLst/>
              </a:prstGeom>
              <a:blipFill>
                <a:blip r:embed="rId10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456652" y="5400486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81516" y="541000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上例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utoUpdateAnimBg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95319" y="634201"/>
                <a:ext cx="8184933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求过</a:t>
                </a:r>
                <a:r>
                  <a:rPr lang="zh-CN" altLang="en-US" sz="2400" dirty="0"/>
                  <a:t>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+4=0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 </a:t>
                </a:r>
                <a:r>
                  <a:rPr lang="zh-CN" altLang="en-US" sz="2400" dirty="0" smtClean="0"/>
                  <a:t>且与原点的</a:t>
                </a:r>
                <a:r>
                  <a:rPr lang="zh-CN" altLang="en-US" sz="2400" dirty="0"/>
                  <a:t>距离</a:t>
                </a:r>
                <a:r>
                  <a:rPr lang="zh-CN" altLang="en-US" sz="2400" dirty="0" smtClean="0"/>
                  <a:t>最大的平面</a:t>
                </a:r>
                <a:r>
                  <a:rPr lang="en-US" altLang="zh-CN" sz="2400" dirty="0" smtClean="0"/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319" y="634201"/>
                <a:ext cx="8184933" cy="916148"/>
              </a:xfrm>
              <a:prstGeom prst="rect">
                <a:avLst/>
              </a:prstGeom>
              <a:blipFill>
                <a:blip r:embed="rId2"/>
                <a:stretch>
                  <a:fillRect l="-1117" r="-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56653" y="861443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7.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456653" y="164627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56668" y="1646275"/>
                <a:ext cx="79138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过直线的平面束为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1646275"/>
                <a:ext cx="7913833" cy="461665"/>
              </a:xfrm>
              <a:prstGeom prst="rect">
                <a:avLst/>
              </a:prstGeom>
              <a:blipFill>
                <a:blip r:embed="rId3"/>
                <a:stretch>
                  <a:fillRect l="-115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81516" y="2203865"/>
                <a:ext cx="6054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2203865"/>
                <a:ext cx="6054606" cy="461665"/>
              </a:xfrm>
              <a:prstGeom prst="rect">
                <a:avLst/>
              </a:prstGeom>
              <a:blipFill>
                <a:blip r:embed="rId4"/>
                <a:stretch>
                  <a:fillRect l="-1509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56668" y="2761455"/>
                <a:ext cx="3370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在平面上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2761455"/>
                <a:ext cx="3370538" cy="461665"/>
              </a:xfrm>
              <a:prstGeom prst="rect">
                <a:avLst/>
              </a:prstGeom>
              <a:blipFill>
                <a:blip r:embed="rId5"/>
                <a:stretch>
                  <a:fillRect l="-2712" t="-14474" r="-198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81516" y="3319045"/>
                <a:ext cx="7690760" cy="76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3319045"/>
                <a:ext cx="7690760" cy="76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81516" y="4264261"/>
                <a:ext cx="1173847" cy="584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4264261"/>
                <a:ext cx="1173847" cy="584263"/>
              </a:xfrm>
              <a:prstGeom prst="rect">
                <a:avLst/>
              </a:prstGeom>
              <a:blipFill>
                <a:blip r:embed="rId7"/>
                <a:stretch>
                  <a:fillRect l="-7772" t="-6316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502184" y="4209407"/>
                <a:ext cx="3596562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184" y="4209407"/>
                <a:ext cx="3596562" cy="693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80581" y="4989983"/>
                <a:ext cx="3278975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时，距离最大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581" y="4989983"/>
                <a:ext cx="3278975" cy="616515"/>
              </a:xfrm>
              <a:prstGeom prst="rect">
                <a:avLst/>
              </a:prstGeom>
              <a:blipFill>
                <a:blip r:embed="rId9"/>
                <a:stretch>
                  <a:fillRect l="-2974" r="-1859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22636" y="5061705"/>
                <a:ext cx="21089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36" y="5061705"/>
                <a:ext cx="2108975" cy="461665"/>
              </a:xfrm>
              <a:prstGeom prst="rect">
                <a:avLst/>
              </a:prstGeom>
              <a:blipFill>
                <a:blip r:embed="rId10"/>
                <a:stretch>
                  <a:fillRect l="-433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136122" y="5061705"/>
                <a:ext cx="20933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=3,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22" y="5061705"/>
                <a:ext cx="2093394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081516" y="5652819"/>
                <a:ext cx="49152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所求平面方程为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5652819"/>
                <a:ext cx="4915256" cy="461665"/>
              </a:xfrm>
              <a:prstGeom prst="rect">
                <a:avLst/>
              </a:prstGeom>
              <a:blipFill>
                <a:blip r:embed="rId12"/>
                <a:stretch>
                  <a:fillRect l="-185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2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88" name="Text Box 444"/>
          <p:cNvSpPr txBox="1">
            <a:spLocks noChangeArrowheads="1"/>
          </p:cNvSpPr>
          <p:nvPr/>
        </p:nvSpPr>
        <p:spPr bwMode="auto">
          <a:xfrm>
            <a:off x="2768262" y="1259980"/>
            <a:ext cx="525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规定</a:t>
            </a:r>
            <a:r>
              <a:rPr kumimoji="1" lang="en-US" altLang="zh-CN" sz="2400" dirty="0">
                <a:latin typeface="宋体" panose="02010600030101010101" pitchFamily="2" charset="-122"/>
              </a:rPr>
              <a:t>: </a:t>
            </a: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</a:rPr>
              <a:t>零向量与任何向量平行</a:t>
            </a:r>
            <a:r>
              <a:rPr kumimoji="1" lang="zh-CN" altLang="en-US" sz="2400" dirty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400" dirty="0">
                <a:latin typeface="宋体" panose="02010600030101010101" pitchFamily="2" charset="-122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202" name="Text Box 458"/>
              <p:cNvSpPr txBox="1">
                <a:spLocks noChangeArrowheads="1"/>
              </p:cNvSpPr>
              <p:nvPr/>
            </p:nvSpPr>
            <p:spPr bwMode="auto">
              <a:xfrm>
                <a:off x="1752599" y="825584"/>
                <a:ext cx="96669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lvl="0" eaLnBrk="0" hangingPunct="0"/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若向量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方向相同或相反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与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400" dirty="0" smtClean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平行</a:t>
                </a:r>
                <a:r>
                  <a:rPr kumimoji="1" lang="en-US" altLang="zh-CN" sz="2400" dirty="0" smtClean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记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nor/>
                      </m:rPr>
                      <a:rPr kumimoji="1" lang="en-US" altLang="zh-CN" sz="28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∥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;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0202" name="Text Box 4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599" y="825584"/>
                <a:ext cx="9666918" cy="461665"/>
              </a:xfrm>
              <a:prstGeom prst="rect">
                <a:avLst/>
              </a:prstGeom>
              <a:blipFill>
                <a:blip r:embed="rId2"/>
                <a:stretch>
                  <a:fillRect l="-946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214" name="Text Box 470"/>
              <p:cNvSpPr txBox="1">
                <a:spLocks noChangeArrowheads="1"/>
              </p:cNvSpPr>
              <p:nvPr/>
            </p:nvSpPr>
            <p:spPr bwMode="auto">
              <a:xfrm>
                <a:off x="1752599" y="1997076"/>
                <a:ext cx="849341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的模相同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但方向相反的向量称为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负向量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;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0214" name="Text Box 4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599" y="1997076"/>
                <a:ext cx="8493414" cy="461665"/>
              </a:xfrm>
              <a:prstGeom prst="rect">
                <a:avLst/>
              </a:prstGeom>
              <a:blipFill>
                <a:blip r:embed="rId3"/>
                <a:stretch>
                  <a:fillRect l="-1076" t="-14667" r="-28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218" name="Text Box 474"/>
          <p:cNvSpPr txBox="1">
            <a:spLocks noChangeArrowheads="1"/>
          </p:cNvSpPr>
          <p:nvPr/>
        </p:nvSpPr>
        <p:spPr bwMode="auto">
          <a:xfrm>
            <a:off x="1752599" y="2914800"/>
            <a:ext cx="89562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eaLnBrk="0" hangingPunct="0"/>
            <a:r>
              <a:rPr kumimoji="1" lang="zh-CN" altLang="en-US" sz="2400" dirty="0">
                <a:latin typeface="宋体" panose="02010600030101010101" pitchFamily="2" charset="-122"/>
              </a:rPr>
              <a:t>因平行向量可平移到同一直线上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,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故两向量平行又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称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两向量</a:t>
            </a:r>
            <a:r>
              <a:rPr kumimoji="1" lang="zh-CN" altLang="en-US" sz="2400" dirty="0" smtClean="0">
                <a:solidFill>
                  <a:srgbClr val="ED7D31"/>
                </a:solidFill>
                <a:latin typeface="宋体" panose="02010600030101010101" pitchFamily="2" charset="-122"/>
              </a:rPr>
              <a:t>共线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; </a:t>
            </a:r>
            <a:endParaRPr kumimoji="1"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160221" name="Text Box 477"/>
          <p:cNvSpPr txBox="1">
            <a:spLocks noChangeArrowheads="1"/>
          </p:cNvSpPr>
          <p:nvPr/>
        </p:nvSpPr>
        <p:spPr bwMode="auto">
          <a:xfrm>
            <a:off x="1752599" y="3832524"/>
            <a:ext cx="9264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eaLnBrk="0" hangingPunct="0"/>
            <a:r>
              <a:rPr kumimoji="1" lang="zh-CN" altLang="en-US" sz="2400" dirty="0">
                <a:latin typeface="宋体" panose="02010600030101010101" pitchFamily="2" charset="-122"/>
              </a:rPr>
              <a:t>若 </a:t>
            </a:r>
            <a:r>
              <a:rPr kumimoji="1" lang="en-US" altLang="zh-CN" sz="2400" i="1" dirty="0">
                <a:latin typeface="宋体" panose="02010600030101010101" pitchFamily="2" charset="-122"/>
              </a:rPr>
              <a:t>k</a:t>
            </a:r>
            <a:r>
              <a:rPr kumimoji="1" lang="en-US" altLang="zh-CN" sz="2400" dirty="0">
                <a:latin typeface="宋体" panose="02010600030101010101" pitchFamily="2" charset="-122"/>
              </a:rPr>
              <a:t> (≥3)</a:t>
            </a:r>
            <a:r>
              <a:rPr kumimoji="1" lang="zh-CN" altLang="en-US" sz="2400" dirty="0">
                <a:latin typeface="宋体" panose="02010600030101010101" pitchFamily="2" charset="-122"/>
              </a:rPr>
              <a:t>个向量经平移可移到同一平面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上</a:t>
            </a:r>
            <a:r>
              <a:rPr kumimoji="1" lang="en-US" altLang="zh-CN" sz="2400" dirty="0" smtClean="0">
                <a:latin typeface="宋体" panose="02010600030101010101" pitchFamily="2" charset="-122"/>
              </a:rPr>
              <a:t>,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则称此 </a:t>
            </a:r>
            <a:r>
              <a:rPr kumimoji="1" lang="en-US" altLang="zh-CN" sz="2400" i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k 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个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向量</a:t>
            </a:r>
            <a:r>
              <a:rPr kumimoji="1" lang="zh-CN" altLang="en-US" sz="2400" dirty="0">
                <a:solidFill>
                  <a:srgbClr val="ED7D31"/>
                </a:solidFill>
                <a:latin typeface="宋体" panose="02010600030101010101" pitchFamily="2" charset="-122"/>
              </a:rPr>
              <a:t>共面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endParaRPr kumimoji="1" lang="en-US" altLang="zh-CN" sz="2400" i="1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eaLnBrk="0" hangingPunct="0"/>
            <a:endParaRPr kumimoji="1"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5C271-4969-421A-9306-700E41D4F5FA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7832697" y="4542351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两个向量共面？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0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0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0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188" grpId="0" build="p" autoUpdateAnimBg="0"/>
      <p:bldP spid="160202" grpId="0"/>
      <p:bldP spid="160214" grpId="0"/>
      <p:bldP spid="160218" grpId="0" build="p" autoUpdateAnimBg="0"/>
      <p:bldP spid="160221" grpId="0" build="p" autoUpdateAnimBg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66658" y="541029"/>
                <a:ext cx="90041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过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作一条与直线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+4=0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垂直相交的直线。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658" y="541029"/>
                <a:ext cx="9004132" cy="916148"/>
              </a:xfrm>
              <a:prstGeom prst="rect">
                <a:avLst/>
              </a:prstGeom>
              <a:blipFill>
                <a:blip r:embed="rId2"/>
                <a:stretch>
                  <a:fillRect l="-1016" r="-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31173" y="768270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8.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28458" y="164627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56668" y="1646275"/>
                <a:ext cx="79138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过直线的平面束为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8" y="1646275"/>
                <a:ext cx="7913833" cy="461665"/>
              </a:xfrm>
              <a:prstGeom prst="rect">
                <a:avLst/>
              </a:prstGeom>
              <a:blipFill>
                <a:blip r:embed="rId3"/>
                <a:stretch>
                  <a:fillRect l="-115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01642" y="4089928"/>
                <a:ext cx="4828373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+0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i="1" dirty="0" smtClean="0"/>
                  <a:t> 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642" y="4089928"/>
                <a:ext cx="4828373" cy="453137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81516" y="2203865"/>
                <a:ext cx="6054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2203865"/>
                <a:ext cx="6054606" cy="461665"/>
              </a:xfrm>
              <a:prstGeom prst="rect">
                <a:avLst/>
              </a:prstGeom>
              <a:blipFill>
                <a:blip r:embed="rId5"/>
                <a:stretch>
                  <a:fillRect l="-1509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81516" y="2756073"/>
                <a:ext cx="5114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在平面上，即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2756073"/>
                <a:ext cx="5114670" cy="461665"/>
              </a:xfrm>
              <a:prstGeom prst="rect">
                <a:avLst/>
              </a:prstGeom>
              <a:blipFill>
                <a:blip r:embed="rId6"/>
                <a:stretch>
                  <a:fillRect l="-178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781120" y="2756073"/>
                <a:ext cx="20933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=−4,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20" y="2756073"/>
                <a:ext cx="2093394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81516" y="4556434"/>
                <a:ext cx="3614644" cy="1285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所以所求直线方程为</a:t>
                </a: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4556434"/>
                <a:ext cx="3614644" cy="1285480"/>
              </a:xfrm>
              <a:prstGeom prst="rect">
                <a:avLst/>
              </a:prstGeom>
              <a:blipFill>
                <a:blip r:embed="rId8"/>
                <a:stretch>
                  <a:fillRect l="-2530" t="-5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081516" y="3721846"/>
                <a:ext cx="948089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所以过点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且垂直于直线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的平面方程为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3721846"/>
                <a:ext cx="9480890" cy="830997"/>
              </a:xfrm>
              <a:prstGeom prst="rect">
                <a:avLst/>
              </a:prstGeom>
              <a:blipFill>
                <a:blip r:embed="rId9"/>
                <a:stretch>
                  <a:fillRect l="-964" t="-8088" r="-257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81516" y="3260181"/>
                <a:ext cx="5223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即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平面方程为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−16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516" y="3260181"/>
                <a:ext cx="5223033" cy="461665"/>
              </a:xfrm>
              <a:prstGeom prst="rect">
                <a:avLst/>
              </a:prstGeom>
              <a:blipFill>
                <a:blip r:embed="rId10"/>
                <a:stretch>
                  <a:fillRect l="-1750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827817" y="4091178"/>
                <a:ext cx="17557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817" y="4091178"/>
                <a:ext cx="1755737" cy="461665"/>
              </a:xfrm>
              <a:prstGeom prst="rect">
                <a:avLst/>
              </a:prstGeom>
              <a:blipFill>
                <a:blip r:embed="rId11"/>
                <a:stretch>
                  <a:fillRect l="-5208" t="-14474" r="-34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5617424" y="507038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垂足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26105" y="4676471"/>
                <a:ext cx="3644396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105" y="4676471"/>
                <a:ext cx="3644396" cy="1271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0003619" y="5070387"/>
                <a:ext cx="16696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19" y="5070387"/>
                <a:ext cx="166962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2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  <p:bldP spid="8" grpId="0"/>
      <p:bldP spid="9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68" name="Rectangle 8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97201" y="1816101"/>
            <a:ext cx="27699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、曲面方程的概念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69" name="Rectangle 8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97200" y="2473326"/>
            <a:ext cx="1846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旋转曲面</a:t>
            </a:r>
          </a:p>
        </p:txBody>
      </p:sp>
      <p:sp>
        <p:nvSpPr>
          <p:cNvPr id="170070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200" y="3130551"/>
            <a:ext cx="12311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、柱面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1" name="Rectangle 8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997201" y="3787776"/>
            <a:ext cx="1846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四、二次曲面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825336" y="447257"/>
            <a:ext cx="8686800" cy="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第五节  曲面及其方程</a:t>
            </a:r>
            <a:endParaRPr lang="zh-CN" altLang="en-US" sz="32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C92C-724F-4431-8484-B7C67DAB0326}" type="datetime11">
              <a:rPr lang="zh-CN" altLang="en-US" smtClean="0"/>
              <a:t>09:02:24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401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6174-C975-44A0-80C8-8A20286BEE0E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auto">
          <a:xfrm>
            <a:off x="2043056" y="1063624"/>
            <a:ext cx="8686800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宋体" panose="02010600030101010101" pitchFamily="2" charset="-122"/>
              </a:rPr>
              <a:t>在</a:t>
            </a:r>
            <a:r>
              <a:rPr kumimoji="1" lang="zh-CN" altLang="en-US" sz="2400" dirty="0">
                <a:latin typeface="宋体" panose="02010600030101010101" pitchFamily="2" charset="-122"/>
              </a:rPr>
              <a:t>空间解析几何中</a:t>
            </a:r>
            <a:r>
              <a:rPr kumimoji="1" lang="en-US" altLang="zh-CN" sz="2400" dirty="0">
                <a:latin typeface="宋体" panose="02010600030101010101" pitchFamily="2" charset="-122"/>
              </a:rPr>
              <a:t>,  </a:t>
            </a:r>
            <a:r>
              <a:rPr kumimoji="1" lang="zh-CN" altLang="en-US" sz="2400" dirty="0">
                <a:latin typeface="宋体" panose="02010600030101010101" pitchFamily="2" charset="-122"/>
              </a:rPr>
              <a:t>任何曲面都可以看作点的几何轨迹</a:t>
            </a:r>
            <a:r>
              <a:rPr kumimoji="1" lang="en-US" altLang="zh-CN" sz="2400" dirty="0">
                <a:latin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44" name="Text Box 4"/>
              <p:cNvSpPr txBox="1">
                <a:spLocks noChangeArrowheads="1"/>
              </p:cNvSpPr>
              <p:nvPr/>
            </p:nvSpPr>
            <p:spPr bwMode="auto">
              <a:xfrm>
                <a:off x="2043056" y="5122786"/>
                <a:ext cx="8686800" cy="8863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zh-CN" altLang="en-US" sz="2400" dirty="0">
                    <a:latin typeface="宋体" panose="02010600030101010101" pitchFamily="2" charset="-122"/>
                  </a:rPr>
                  <a:t>那么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就叫做曲面</a:t>
                </a:r>
                <a:r>
                  <a:rPr kumimoji="1" lang="en-US" altLang="zh-CN" sz="2400" i="1" dirty="0">
                    <a:latin typeface="宋体" panose="02010600030101010101" pitchFamily="2" charset="-122"/>
                  </a:rPr>
                  <a:t>S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的方程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而曲面</a:t>
                </a:r>
                <a:r>
                  <a:rPr kumimoji="1" lang="en-US" altLang="zh-CN" sz="2400" i="1" dirty="0">
                    <a:latin typeface="宋体" panose="02010600030101010101" pitchFamily="2" charset="-122"/>
                  </a:rPr>
                  <a:t>S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就叫做方程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的图形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.  </a:t>
                </a:r>
              </a:p>
            </p:txBody>
          </p:sp>
        </mc:Choice>
        <mc:Fallback xmlns="">
          <p:sp>
            <p:nvSpPr>
              <p:cNvPr id="26624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3056" y="5122786"/>
                <a:ext cx="8686800" cy="886397"/>
              </a:xfrm>
              <a:prstGeom prst="rect">
                <a:avLst/>
              </a:prstGeom>
              <a:blipFill>
                <a:blip r:embed="rId2"/>
                <a:stretch>
                  <a:fillRect l="-2105" t="-8904" r="-2175" b="-130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245" name="Text Box 5"/>
              <p:cNvSpPr txBox="1">
                <a:spLocks noChangeArrowheads="1"/>
              </p:cNvSpPr>
              <p:nvPr/>
            </p:nvSpPr>
            <p:spPr bwMode="auto">
              <a:xfrm>
                <a:off x="2675156" y="4016570"/>
                <a:ext cx="4295800" cy="8863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不在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曲面</a:t>
                </a:r>
                <a:r>
                  <a:rPr kumimoji="1" lang="en-US" altLang="zh-CN" sz="2400" i="1" dirty="0">
                    <a:latin typeface="宋体" panose="02010600030101010101" pitchFamily="2" charset="-122"/>
                  </a:rPr>
                  <a:t>S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上的点的坐标都不满足方程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.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6624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5156" y="4016570"/>
                <a:ext cx="4295800" cy="886397"/>
              </a:xfrm>
              <a:prstGeom prst="rect">
                <a:avLst/>
              </a:prstGeom>
              <a:blipFill>
                <a:blip r:embed="rId3"/>
                <a:stretch>
                  <a:fillRect l="-4397" t="-9655" b="-131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46" name="Text Box 6"/>
          <p:cNvSpPr txBox="1">
            <a:spLocks noChangeArrowheads="1"/>
          </p:cNvSpPr>
          <p:nvPr/>
        </p:nvSpPr>
        <p:spPr bwMode="auto">
          <a:xfrm>
            <a:off x="2043056" y="1576387"/>
            <a:ext cx="2462213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宋体" panose="02010600030101010101" pitchFamily="2" charset="-122"/>
              </a:rPr>
              <a:t>曲面方程的定义：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48" name="Text Box 8"/>
              <p:cNvSpPr txBox="1">
                <a:spLocks noChangeArrowheads="1"/>
              </p:cNvSpPr>
              <p:nvPr/>
            </p:nvSpPr>
            <p:spPr bwMode="auto">
              <a:xfrm>
                <a:off x="2028825" y="2146300"/>
                <a:ext cx="5297488" cy="885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如果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曲面</a:t>
                </a:r>
                <a:r>
                  <a:rPr kumimoji="1" lang="en-US" altLang="zh-CN" sz="2400" i="1" dirty="0">
                    <a:latin typeface="宋体" panose="02010600030101010101" pitchFamily="2" charset="-122"/>
                  </a:rPr>
                  <a:t>S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与三元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方程</a:t>
                </a:r>
                <a:r>
                  <a:rPr kumimoji="1" lang="zh-CN" altLang="en-US" sz="2400" i="1" dirty="0" smtClean="0">
                    <a:latin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有下述关系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:    </a:t>
                </a:r>
              </a:p>
            </p:txBody>
          </p:sp>
        </mc:Choice>
        <mc:Fallback xmlns="">
          <p:sp>
            <p:nvSpPr>
              <p:cNvPr id="26624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8825" y="2146300"/>
                <a:ext cx="5297488" cy="885825"/>
              </a:xfrm>
              <a:prstGeom prst="rect">
                <a:avLst/>
              </a:prstGeom>
              <a:blipFill>
                <a:blip r:embed="rId4"/>
                <a:stretch>
                  <a:fillRect l="-3567" t="-8966" r="-3452" b="-137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一、曲面</a:t>
            </a: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方程的概念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5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170" y="1576387"/>
            <a:ext cx="2789238" cy="27082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028824" y="3035973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(1)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28824" y="4016570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宋体" panose="02010600030101010101" pitchFamily="2" charset="-122"/>
              </a:rPr>
              <a:t>(2)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81665" y="2984424"/>
                <a:ext cx="455765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曲面</a:t>
                </a:r>
                <a:r>
                  <a:rPr kumimoji="1" lang="en-US" altLang="zh-CN" sz="2400" i="1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S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上任一点的坐标都满足方程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;   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65" y="2984424"/>
                <a:ext cx="4557656" cy="978729"/>
              </a:xfrm>
              <a:prstGeom prst="rect">
                <a:avLst/>
              </a:prstGeom>
              <a:blipFill>
                <a:blip r:embed="rId6"/>
                <a:stretch>
                  <a:fillRect l="-2142" t="-375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8" name="Text Box 4"/>
          <p:cNvSpPr txBox="1">
            <a:spLocks noChangeArrowheads="1"/>
          </p:cNvSpPr>
          <p:nvPr/>
        </p:nvSpPr>
        <p:spPr bwMode="auto">
          <a:xfrm>
            <a:off x="2495550" y="1536700"/>
            <a:ext cx="749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空间曲面看成动点的轨迹</a:t>
            </a:r>
            <a:r>
              <a:rPr kumimoji="1"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而方程看成相应的动点坐标</a:t>
            </a:r>
          </a:p>
        </p:txBody>
      </p:sp>
      <p:sp>
        <p:nvSpPr>
          <p:cNvPr id="267269" name="Text Box 5"/>
          <p:cNvSpPr txBox="1">
            <a:spLocks noChangeArrowheads="1"/>
          </p:cNvSpPr>
          <p:nvPr/>
        </p:nvSpPr>
        <p:spPr bwMode="auto">
          <a:xfrm>
            <a:off x="2495550" y="2255838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所满足的等式</a:t>
            </a:r>
            <a:r>
              <a:rPr kumimoji="1"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以此思想来建立曲面方程的方法如下</a:t>
            </a:r>
            <a:r>
              <a:rPr kumimoji="1"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270" name="Text Box 6"/>
              <p:cNvSpPr txBox="1">
                <a:spLocks noChangeArrowheads="1"/>
              </p:cNvSpPr>
              <p:nvPr/>
            </p:nvSpPr>
            <p:spPr bwMode="auto">
              <a:xfrm>
                <a:off x="2566989" y="3068638"/>
                <a:ext cx="57610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en-US" altLang="zh-CN" sz="2400" dirty="0" smtClean="0">
                    <a:solidFill>
                      <a:schemeClr val="accent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①</a:t>
                </a:r>
                <a:r>
                  <a:rPr kumimoji="1" lang="zh-CN" altLang="en-US" sz="2400" dirty="0">
                    <a:solidFill>
                      <a:schemeClr val="accent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在所求的曲面上任找一动点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727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989" y="3068638"/>
                <a:ext cx="5761037" cy="457200"/>
              </a:xfrm>
              <a:prstGeom prst="rect">
                <a:avLst/>
              </a:prstGeom>
              <a:blipFill>
                <a:blip r:embed="rId2"/>
                <a:stretch>
                  <a:fillRect l="-1587" t="-14667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271" name="Text Box 7"/>
          <p:cNvSpPr txBox="1">
            <a:spLocks noChangeArrowheads="1"/>
          </p:cNvSpPr>
          <p:nvPr/>
        </p:nvSpPr>
        <p:spPr bwMode="auto">
          <a:xfrm>
            <a:off x="2566989" y="3933825"/>
            <a:ext cx="4897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r>
              <a:rPr kumimoji="1" lang="zh-CN" altLang="en-US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以动点所满足的条件得到等式</a:t>
            </a:r>
            <a:r>
              <a:rPr kumimoji="1" lang="en-US" altLang="zh-CN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kumimoji="1"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2566989" y="4724400"/>
            <a:ext cx="4249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kumimoji="1" lang="zh-CN" altLang="en-US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把坐标代入</a:t>
            </a:r>
            <a:r>
              <a:rPr kumimoji="1" lang="en-US" altLang="zh-CN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转化为方程</a:t>
            </a:r>
            <a:r>
              <a:rPr kumimoji="1" lang="en-US" altLang="zh-CN" sz="2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kumimoji="1"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5CCD-7EB4-42C2-A9B9-0CC2F23E731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>
          <a:xfrm>
            <a:off x="2495550" y="768782"/>
            <a:ext cx="5526015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建立</a:t>
            </a: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空间曲面方程的</a:t>
            </a: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思想方法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24831" y="468642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1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31555" y="468641"/>
                <a:ext cx="70218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求动点到定点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的距离为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的轨迹方程。</a:t>
                </a:r>
                <a:endParaRPr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55" y="468641"/>
                <a:ext cx="7021859" cy="461665"/>
              </a:xfrm>
              <a:prstGeom prst="rect">
                <a:avLst/>
              </a:prstGeom>
              <a:blipFill>
                <a:blip r:embed="rId2"/>
                <a:stretch>
                  <a:fillRect l="-138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24831" y="1038152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31555" y="1038151"/>
                <a:ext cx="9302162" cy="550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设动点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则有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55" y="1038151"/>
                <a:ext cx="9302162" cy="550920"/>
              </a:xfrm>
              <a:prstGeom prst="rect">
                <a:avLst/>
              </a:prstGeom>
              <a:blipFill>
                <a:blip r:embed="rId3"/>
                <a:stretch>
                  <a:fillRect l="-1048" t="-1099" b="-19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31555" y="1696916"/>
                <a:ext cx="68914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轨迹方程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55" y="1696916"/>
                <a:ext cx="6891438" cy="461665"/>
              </a:xfrm>
              <a:prstGeom prst="rect">
                <a:avLst/>
              </a:prstGeom>
              <a:blipFill>
                <a:blip r:embed="rId4"/>
                <a:stretch>
                  <a:fillRect l="-141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31555" y="2305492"/>
                <a:ext cx="886956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求与原点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400" dirty="0" smtClean="0"/>
                  <a:t>及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r>
                  <a:rPr lang="zh-CN" altLang="en-US" sz="2400" dirty="0"/>
                  <a:t>的距离之比为</a:t>
                </a:r>
                <a:r>
                  <a:rPr lang="en-US" altLang="zh-CN" sz="2400" dirty="0"/>
                  <a:t>1:2</a:t>
                </a:r>
                <a:r>
                  <a:rPr lang="zh-CN" altLang="en-US" sz="2400" dirty="0"/>
                  <a:t>的点的全体所组成的曲面方程</a:t>
                </a:r>
                <a:r>
                  <a:rPr lang="en-US" altLang="zh-CN" sz="2400" dirty="0"/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55" y="2305492"/>
                <a:ext cx="8869565" cy="830997"/>
              </a:xfrm>
              <a:prstGeom prst="rect">
                <a:avLst/>
              </a:prstGeom>
              <a:blipFill>
                <a:blip r:embed="rId5"/>
                <a:stretch>
                  <a:fillRect l="-1100" t="-802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524831" y="2305492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831" y="316041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31555" y="3115783"/>
                <a:ext cx="8315033" cy="550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设动点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则有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55" y="3115783"/>
                <a:ext cx="8315033" cy="550920"/>
              </a:xfrm>
              <a:prstGeom prst="rect">
                <a:avLst/>
              </a:prstGeom>
              <a:blipFill>
                <a:blip r:embed="rId6"/>
                <a:stretch>
                  <a:fillRect l="-1173" t="-1111" b="-2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105887" y="3711331"/>
                <a:ext cx="3190681" cy="561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87" y="3711331"/>
                <a:ext cx="3190681" cy="5617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05887" y="4273088"/>
                <a:ext cx="2095510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𝑀𝑃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𝑂𝑃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87" y="4273088"/>
                <a:ext cx="2095510" cy="538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31555" y="4811569"/>
                <a:ext cx="6824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55" y="4811569"/>
                <a:ext cx="6824176" cy="461665"/>
              </a:xfrm>
              <a:prstGeom prst="rect">
                <a:avLst/>
              </a:prstGeom>
              <a:blipFill>
                <a:blip r:embed="rId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75357" y="5275820"/>
                <a:ext cx="53220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5275820"/>
                <a:ext cx="5322098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1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23509" y="484301"/>
            <a:ext cx="3693319" cy="40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研究曲面的两个基本问题    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67248" y="1109360"/>
            <a:ext cx="7423672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已知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一曲面作为点的几何轨迹时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建立这曲面的方程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;       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69054" y="1721401"/>
            <a:ext cx="907586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kumimoji="1"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已知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坐标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z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间的一个方程时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研究这方程所表示的曲面的形状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  </a:t>
            </a:r>
          </a:p>
        </p:txBody>
      </p:sp>
      <p:sp>
        <p:nvSpPr>
          <p:cNvPr id="6" name="矩形 5"/>
          <p:cNvSpPr/>
          <p:nvPr/>
        </p:nvSpPr>
        <p:spPr>
          <a:xfrm>
            <a:off x="1623509" y="1090893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(1)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23508" y="1758335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70640" y="2388842"/>
                <a:ext cx="6637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kern="0" dirty="0" smtClean="0">
                    <a:solidFill>
                      <a:srgbClr val="000000"/>
                    </a:solidFill>
                  </a:rPr>
                  <a:t>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−8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−2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2400" kern="0" dirty="0" smtClean="0">
                    <a:solidFill>
                      <a:srgbClr val="000000"/>
                    </a:solidFill>
                  </a:rPr>
                  <a:t>表示什么曲面？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40" y="2388842"/>
                <a:ext cx="6637138" cy="461665"/>
              </a:xfrm>
              <a:prstGeom prst="rect">
                <a:avLst/>
              </a:prstGeom>
              <a:blipFill>
                <a:blip r:embed="rId2"/>
                <a:stretch>
                  <a:fillRect l="-1377" t="-14474" r="-45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520114" y="2388843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70640" y="3160410"/>
                <a:ext cx="4266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40" y="3160410"/>
                <a:ext cx="4266104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524831" y="3160411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0114" y="3931978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一般地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三元二次方程</a:t>
            </a:r>
          </a:p>
          <a:p>
            <a:pPr lvl="0" algn="just">
              <a:lnSpc>
                <a:spcPct val="120000"/>
              </a:lnSpc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Ax</a:t>
            </a:r>
            <a:r>
              <a:rPr kumimoji="1" lang="en-US" altLang="zh-CN" sz="24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Ay</a:t>
            </a:r>
            <a:r>
              <a:rPr kumimoji="1" lang="en-US" altLang="zh-CN" sz="24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Az</a:t>
            </a:r>
            <a:r>
              <a:rPr kumimoji="1" lang="en-US" altLang="zh-CN" sz="24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Dx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Ey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Fz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G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0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</a:p>
          <a:p>
            <a:pPr lvl="0" algn="just">
              <a:lnSpc>
                <a:spcPct val="120000"/>
              </a:lnSpc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的图形就是一个球面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561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4" grpId="0" build="p" autoUpdateAnimBg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24831" y="468642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75357" y="468641"/>
                <a:ext cx="87261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/>
                  <a:t>过定点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作直线与平面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+4=0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 smtClean="0"/>
                  <a:t>夹角为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468641"/>
                <a:ext cx="8726107" cy="461665"/>
              </a:xfrm>
              <a:prstGeom prst="rect">
                <a:avLst/>
              </a:prstGeom>
              <a:blipFill>
                <a:blip r:embed="rId2"/>
                <a:stretch>
                  <a:fillRect l="-1047" t="-14474" r="-7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24831" y="1038152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75357" y="1038151"/>
                <a:ext cx="89023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设直线上的点为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，则方向向量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1038151"/>
                <a:ext cx="8902373" cy="461665"/>
              </a:xfrm>
              <a:prstGeom prst="rect">
                <a:avLst/>
              </a:prstGeom>
              <a:blipFill>
                <a:blip r:embed="rId3"/>
                <a:stretch>
                  <a:fillRect l="-1027" t="-14474" r="-109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75357" y="1499816"/>
                <a:ext cx="36353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平面的法向量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=(1,1,1)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1499816"/>
                <a:ext cx="3635354" cy="461665"/>
              </a:xfrm>
              <a:prstGeom prst="rect">
                <a:avLst/>
              </a:prstGeom>
              <a:blipFill>
                <a:blip r:embed="rId4"/>
                <a:stretch>
                  <a:fillRect l="-251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75357" y="2019590"/>
                <a:ext cx="3095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2019590"/>
                <a:ext cx="3095206" cy="461665"/>
              </a:xfrm>
              <a:prstGeom prst="rect">
                <a:avLst/>
              </a:prstGeom>
              <a:blipFill>
                <a:blip r:embed="rId5"/>
                <a:stretch>
                  <a:fillRect l="-295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75357" y="2539364"/>
                <a:ext cx="9186874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>
                    <a:solidFill>
                      <a:prstClr val="black"/>
                    </a:solidFill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(1,1,1)</m:t>
                        </m:r>
                        <m:r>
                          <m:rPr>
                            <m:nor/>
                          </m:rPr>
                          <a:rPr lang="zh-CN" altLang="en-US" sz="20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2539364"/>
                <a:ext cx="9186874" cy="465064"/>
              </a:xfrm>
              <a:prstGeom prst="rect">
                <a:avLst/>
              </a:prstGeom>
              <a:blipFill>
                <a:blip r:embed="rId6"/>
                <a:stretch>
                  <a:fillRect l="-664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74665" y="3098764"/>
                <a:ext cx="8375113" cy="451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665" y="3098764"/>
                <a:ext cx="8375113" cy="451086"/>
              </a:xfrm>
              <a:prstGeom prst="rect">
                <a:avLst/>
              </a:prstGeom>
              <a:blipFill>
                <a:blip r:embed="rId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75357" y="3481947"/>
                <a:ext cx="8968692" cy="1567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3481947"/>
                <a:ext cx="8968692" cy="1567224"/>
              </a:xfrm>
              <a:prstGeom prst="rect">
                <a:avLst/>
              </a:prstGeom>
              <a:blipFill>
                <a:blip r:embed="rId8"/>
                <a:stretch>
                  <a:fillRect b="-5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466541" y="5042606"/>
                <a:ext cx="4298677" cy="58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时，方程为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41" y="5042606"/>
                <a:ext cx="4298677" cy="584584"/>
              </a:xfrm>
              <a:prstGeom prst="rect">
                <a:avLst/>
              </a:prstGeom>
              <a:blipFill>
                <a:blip r:embed="rId9"/>
                <a:stretch>
                  <a:fillRect l="-2270" t="-6250" r="-1135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66541" y="5526690"/>
                <a:ext cx="84500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27=0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41" y="5526690"/>
                <a:ext cx="8450006" cy="461665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4114276" y="587387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这图形是怎么样的？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  <p:bldP spid="9" grpId="0"/>
      <p:bldP spid="10" grpId="0"/>
      <p:bldP spid="11" grpId="0"/>
      <p:bldP spid="13" grpId="0"/>
      <p:bldP spid="15" grpId="0"/>
      <p:bldP spid="16" grpId="0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468581" y="977777"/>
            <a:ext cx="9978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一条平面曲线绕其平面上的一条定直线旋转一周所成的曲面叫做</a:t>
            </a:r>
            <a:r>
              <a:rPr lang="zh-CN" altLang="en-US" sz="2400" dirty="0">
                <a:solidFill>
                  <a:srgbClr val="0000FF"/>
                </a:solidFill>
              </a:rPr>
              <a:t>旋转曲面</a:t>
            </a:r>
            <a:r>
              <a:rPr lang="zh-CN" altLang="en-US" sz="2400" dirty="0"/>
              <a:t>，这条定直线就叫做</a:t>
            </a:r>
            <a:r>
              <a:rPr lang="zh-CN" altLang="en-US" sz="2400" dirty="0">
                <a:solidFill>
                  <a:srgbClr val="0000FF"/>
                </a:solidFill>
              </a:rPr>
              <a:t>旋转曲面</a:t>
            </a:r>
            <a:r>
              <a:rPr lang="zh-CN" altLang="en-US" sz="2400" dirty="0" smtClean="0">
                <a:solidFill>
                  <a:srgbClr val="0000FF"/>
                </a:solidFill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旋转</a:t>
            </a:r>
            <a:r>
              <a:rPr lang="zh-CN" altLang="en-US" sz="2400" dirty="0" smtClean="0">
                <a:solidFill>
                  <a:srgbClr val="0000FF"/>
                </a:solidFill>
              </a:rPr>
              <a:t>轴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曲线</a:t>
            </a:r>
            <a:r>
              <a:rPr lang="en-US" altLang="zh-CN" sz="2400" dirty="0"/>
              <a:t>C</a:t>
            </a:r>
            <a:r>
              <a:rPr lang="zh-CN" altLang="en-US" sz="2400" dirty="0"/>
              <a:t>称为旋转曲面的</a:t>
            </a:r>
            <a:r>
              <a:rPr lang="zh-CN" altLang="en-US" sz="2400" dirty="0" smtClean="0">
                <a:solidFill>
                  <a:srgbClr val="0000FF"/>
                </a:solidFill>
              </a:rPr>
              <a:t>母线。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、旋转曲面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8030095" y="1936596"/>
            <a:ext cx="3847870" cy="4238810"/>
            <a:chOff x="5167314" y="949893"/>
            <a:chExt cx="4383086" cy="5084196"/>
          </a:xfrm>
        </p:grpSpPr>
        <p:sp>
          <p:nvSpPr>
            <p:cNvPr id="174" name="Line 2"/>
            <p:cNvSpPr>
              <a:spLocks noChangeShapeType="1"/>
            </p:cNvSpPr>
            <p:nvPr/>
          </p:nvSpPr>
          <p:spPr bwMode="auto">
            <a:xfrm flipV="1">
              <a:off x="7051675" y="977900"/>
              <a:ext cx="0" cy="3376613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Freeform 3"/>
            <p:cNvSpPr>
              <a:spLocks/>
            </p:cNvSpPr>
            <p:nvPr/>
          </p:nvSpPr>
          <p:spPr bwMode="auto">
            <a:xfrm>
              <a:off x="5218114" y="1689101"/>
              <a:ext cx="3716337" cy="3521075"/>
            </a:xfrm>
            <a:custGeom>
              <a:avLst/>
              <a:gdLst>
                <a:gd name="T0" fmla="*/ 600 w 2341"/>
                <a:gd name="T1" fmla="*/ 18 h 2218"/>
                <a:gd name="T2" fmla="*/ 500 w 2341"/>
                <a:gd name="T3" fmla="*/ 745 h 2218"/>
                <a:gd name="T4" fmla="*/ 345 w 2341"/>
                <a:gd name="T5" fmla="*/ 1145 h 2218"/>
                <a:gd name="T6" fmla="*/ 240 w 2341"/>
                <a:gd name="T7" fmla="*/ 1325 h 2218"/>
                <a:gd name="T8" fmla="*/ 127 w 2341"/>
                <a:gd name="T9" fmla="*/ 1509 h 2218"/>
                <a:gd name="T10" fmla="*/ 51 w 2341"/>
                <a:gd name="T11" fmla="*/ 1625 h 2218"/>
                <a:gd name="T12" fmla="*/ 9 w 2341"/>
                <a:gd name="T13" fmla="*/ 1709 h 2218"/>
                <a:gd name="T14" fmla="*/ 0 w 2341"/>
                <a:gd name="T15" fmla="*/ 1818 h 2218"/>
                <a:gd name="T16" fmla="*/ 64 w 2341"/>
                <a:gd name="T17" fmla="*/ 1909 h 2218"/>
                <a:gd name="T18" fmla="*/ 255 w 2341"/>
                <a:gd name="T19" fmla="*/ 2045 h 2218"/>
                <a:gd name="T20" fmla="*/ 427 w 2341"/>
                <a:gd name="T21" fmla="*/ 2100 h 2218"/>
                <a:gd name="T22" fmla="*/ 754 w 2341"/>
                <a:gd name="T23" fmla="*/ 2191 h 2218"/>
                <a:gd name="T24" fmla="*/ 1127 w 2341"/>
                <a:gd name="T25" fmla="*/ 2218 h 2218"/>
                <a:gd name="T26" fmla="*/ 1409 w 2341"/>
                <a:gd name="T27" fmla="*/ 2208 h 2218"/>
                <a:gd name="T28" fmla="*/ 1721 w 2341"/>
                <a:gd name="T29" fmla="*/ 2160 h 2218"/>
                <a:gd name="T30" fmla="*/ 2027 w 2341"/>
                <a:gd name="T31" fmla="*/ 2073 h 2218"/>
                <a:gd name="T32" fmla="*/ 2200 w 2341"/>
                <a:gd name="T33" fmla="*/ 1973 h 2218"/>
                <a:gd name="T34" fmla="*/ 2293 w 2341"/>
                <a:gd name="T35" fmla="*/ 1884 h 2218"/>
                <a:gd name="T36" fmla="*/ 2329 w 2341"/>
                <a:gd name="T37" fmla="*/ 1824 h 2218"/>
                <a:gd name="T38" fmla="*/ 2341 w 2341"/>
                <a:gd name="T39" fmla="*/ 1768 h 2218"/>
                <a:gd name="T40" fmla="*/ 2327 w 2341"/>
                <a:gd name="T41" fmla="*/ 1718 h 2218"/>
                <a:gd name="T42" fmla="*/ 2291 w 2341"/>
                <a:gd name="T43" fmla="*/ 1663 h 2218"/>
                <a:gd name="T44" fmla="*/ 2182 w 2341"/>
                <a:gd name="T45" fmla="*/ 1491 h 2218"/>
                <a:gd name="T46" fmla="*/ 1963 w 2341"/>
                <a:gd name="T47" fmla="*/ 1145 h 2218"/>
                <a:gd name="T48" fmla="*/ 1845 w 2341"/>
                <a:gd name="T49" fmla="*/ 900 h 2218"/>
                <a:gd name="T50" fmla="*/ 1809 w 2341"/>
                <a:gd name="T51" fmla="*/ 672 h 2218"/>
                <a:gd name="T52" fmla="*/ 1773 w 2341"/>
                <a:gd name="T53" fmla="*/ 527 h 2218"/>
                <a:gd name="T54" fmla="*/ 1754 w 2341"/>
                <a:gd name="T55" fmla="*/ 400 h 2218"/>
                <a:gd name="T56" fmla="*/ 1718 w 2341"/>
                <a:gd name="T57" fmla="*/ 254 h 2218"/>
                <a:gd name="T58" fmla="*/ 1691 w 2341"/>
                <a:gd name="T59" fmla="*/ 0 h 2218"/>
                <a:gd name="T60" fmla="*/ 1536 w 2341"/>
                <a:gd name="T61" fmla="*/ 63 h 2218"/>
                <a:gd name="T62" fmla="*/ 1336 w 2341"/>
                <a:gd name="T63" fmla="*/ 82 h 2218"/>
                <a:gd name="T64" fmla="*/ 1118 w 2341"/>
                <a:gd name="T65" fmla="*/ 100 h 2218"/>
                <a:gd name="T66" fmla="*/ 909 w 2341"/>
                <a:gd name="T67" fmla="*/ 72 h 2218"/>
                <a:gd name="T68" fmla="*/ 718 w 2341"/>
                <a:gd name="T69" fmla="*/ 45 h 2218"/>
                <a:gd name="T70" fmla="*/ 600 w 2341"/>
                <a:gd name="T71" fmla="*/ 18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41" h="2218">
                  <a:moveTo>
                    <a:pt x="600" y="18"/>
                  </a:moveTo>
                  <a:lnTo>
                    <a:pt x="500" y="745"/>
                  </a:lnTo>
                  <a:lnTo>
                    <a:pt x="345" y="1145"/>
                  </a:lnTo>
                  <a:lnTo>
                    <a:pt x="240" y="1325"/>
                  </a:lnTo>
                  <a:lnTo>
                    <a:pt x="127" y="1509"/>
                  </a:lnTo>
                  <a:lnTo>
                    <a:pt x="51" y="1625"/>
                  </a:lnTo>
                  <a:lnTo>
                    <a:pt x="9" y="1709"/>
                  </a:lnTo>
                  <a:lnTo>
                    <a:pt x="0" y="1818"/>
                  </a:lnTo>
                  <a:lnTo>
                    <a:pt x="64" y="1909"/>
                  </a:lnTo>
                  <a:lnTo>
                    <a:pt x="255" y="2045"/>
                  </a:lnTo>
                  <a:lnTo>
                    <a:pt x="427" y="2100"/>
                  </a:lnTo>
                  <a:lnTo>
                    <a:pt x="754" y="2191"/>
                  </a:lnTo>
                  <a:lnTo>
                    <a:pt x="1127" y="2218"/>
                  </a:lnTo>
                  <a:lnTo>
                    <a:pt x="1409" y="2208"/>
                  </a:lnTo>
                  <a:lnTo>
                    <a:pt x="1721" y="2160"/>
                  </a:lnTo>
                  <a:lnTo>
                    <a:pt x="2027" y="2073"/>
                  </a:lnTo>
                  <a:lnTo>
                    <a:pt x="2200" y="1973"/>
                  </a:lnTo>
                  <a:lnTo>
                    <a:pt x="2293" y="1884"/>
                  </a:lnTo>
                  <a:lnTo>
                    <a:pt x="2329" y="1824"/>
                  </a:lnTo>
                  <a:lnTo>
                    <a:pt x="2341" y="1768"/>
                  </a:lnTo>
                  <a:lnTo>
                    <a:pt x="2327" y="1718"/>
                  </a:lnTo>
                  <a:lnTo>
                    <a:pt x="2291" y="1663"/>
                  </a:lnTo>
                  <a:lnTo>
                    <a:pt x="2182" y="1491"/>
                  </a:lnTo>
                  <a:lnTo>
                    <a:pt x="1963" y="1145"/>
                  </a:lnTo>
                  <a:lnTo>
                    <a:pt x="1845" y="900"/>
                  </a:lnTo>
                  <a:lnTo>
                    <a:pt x="1809" y="672"/>
                  </a:lnTo>
                  <a:lnTo>
                    <a:pt x="1773" y="527"/>
                  </a:lnTo>
                  <a:lnTo>
                    <a:pt x="1754" y="400"/>
                  </a:lnTo>
                  <a:lnTo>
                    <a:pt x="1718" y="254"/>
                  </a:lnTo>
                  <a:lnTo>
                    <a:pt x="1691" y="0"/>
                  </a:lnTo>
                  <a:lnTo>
                    <a:pt x="1536" y="63"/>
                  </a:lnTo>
                  <a:lnTo>
                    <a:pt x="1336" y="82"/>
                  </a:lnTo>
                  <a:lnTo>
                    <a:pt x="1118" y="100"/>
                  </a:lnTo>
                  <a:lnTo>
                    <a:pt x="909" y="72"/>
                  </a:lnTo>
                  <a:lnTo>
                    <a:pt x="718" y="45"/>
                  </a:lnTo>
                  <a:lnTo>
                    <a:pt x="600" y="18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6" name="Group 7"/>
            <p:cNvGrpSpPr>
              <a:grpSpLocks/>
            </p:cNvGrpSpPr>
            <p:nvPr/>
          </p:nvGrpSpPr>
          <p:grpSpPr bwMode="auto">
            <a:xfrm>
              <a:off x="5218114" y="1485901"/>
              <a:ext cx="3709987" cy="3711575"/>
              <a:chOff x="2327" y="936"/>
              <a:chExt cx="2337" cy="2338"/>
            </a:xfrm>
          </p:grpSpPr>
          <p:sp>
            <p:nvSpPr>
              <p:cNvPr id="177" name="Oval 8"/>
              <p:cNvSpPr>
                <a:spLocks noChangeArrowheads="1"/>
              </p:cNvSpPr>
              <p:nvPr/>
            </p:nvSpPr>
            <p:spPr bwMode="auto">
              <a:xfrm>
                <a:off x="2925" y="936"/>
                <a:ext cx="1105" cy="219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78" name="Group 9"/>
              <p:cNvGrpSpPr>
                <a:grpSpLocks/>
              </p:cNvGrpSpPr>
              <p:nvPr/>
            </p:nvGrpSpPr>
            <p:grpSpPr bwMode="auto">
              <a:xfrm>
                <a:off x="2327" y="2368"/>
                <a:ext cx="2337" cy="906"/>
                <a:chOff x="2327" y="2368"/>
                <a:chExt cx="2337" cy="906"/>
              </a:xfrm>
            </p:grpSpPr>
            <p:sp>
              <p:nvSpPr>
                <p:cNvPr id="180" name="Arc 10"/>
                <p:cNvSpPr>
                  <a:spLocks/>
                </p:cNvSpPr>
                <p:nvPr/>
              </p:nvSpPr>
              <p:spPr bwMode="auto">
                <a:xfrm rot="-16172919">
                  <a:off x="3180" y="1789"/>
                  <a:ext cx="632" cy="2337"/>
                </a:xfrm>
                <a:custGeom>
                  <a:avLst/>
                  <a:gdLst>
                    <a:gd name="G0" fmla="+- 8388 0 0"/>
                    <a:gd name="G1" fmla="+- 21600 0 0"/>
                    <a:gd name="G2" fmla="+- 21600 0 0"/>
                    <a:gd name="T0" fmla="*/ 0 w 29988"/>
                    <a:gd name="T1" fmla="*/ 1695 h 43200"/>
                    <a:gd name="T2" fmla="*/ 3245 w 29988"/>
                    <a:gd name="T3" fmla="*/ 42579 h 43200"/>
                    <a:gd name="T4" fmla="*/ 8388 w 29988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988" h="43200" fill="none" extrusionOk="0">
                      <a:moveTo>
                        <a:pt x="0" y="1695"/>
                      </a:moveTo>
                      <a:cubicBezTo>
                        <a:pt x="2655" y="576"/>
                        <a:pt x="5506" y="0"/>
                        <a:pt x="8388" y="0"/>
                      </a:cubicBezTo>
                      <a:cubicBezTo>
                        <a:pt x="20317" y="0"/>
                        <a:pt x="29988" y="9670"/>
                        <a:pt x="29988" y="21600"/>
                      </a:cubicBezTo>
                      <a:cubicBezTo>
                        <a:pt x="29988" y="33529"/>
                        <a:pt x="20317" y="43200"/>
                        <a:pt x="8388" y="43200"/>
                      </a:cubicBezTo>
                      <a:cubicBezTo>
                        <a:pt x="6654" y="43199"/>
                        <a:pt x="4928" y="42991"/>
                        <a:pt x="3245" y="42578"/>
                      </a:cubicBezTo>
                    </a:path>
                    <a:path w="29988" h="43200" stroke="0" extrusionOk="0">
                      <a:moveTo>
                        <a:pt x="0" y="1695"/>
                      </a:moveTo>
                      <a:cubicBezTo>
                        <a:pt x="2655" y="576"/>
                        <a:pt x="5506" y="0"/>
                        <a:pt x="8388" y="0"/>
                      </a:cubicBezTo>
                      <a:cubicBezTo>
                        <a:pt x="20317" y="0"/>
                        <a:pt x="29988" y="9670"/>
                        <a:pt x="29988" y="21600"/>
                      </a:cubicBezTo>
                      <a:cubicBezTo>
                        <a:pt x="29988" y="33529"/>
                        <a:pt x="20317" y="43200"/>
                        <a:pt x="8388" y="43200"/>
                      </a:cubicBezTo>
                      <a:cubicBezTo>
                        <a:pt x="6654" y="43199"/>
                        <a:pt x="4928" y="42991"/>
                        <a:pt x="3245" y="42578"/>
                      </a:cubicBezTo>
                      <a:lnTo>
                        <a:pt x="8388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1" name="Arc 11"/>
                <p:cNvSpPr>
                  <a:spLocks/>
                </p:cNvSpPr>
                <p:nvPr/>
              </p:nvSpPr>
              <p:spPr bwMode="auto">
                <a:xfrm rot="16137709" flipV="1">
                  <a:off x="3229" y="1495"/>
                  <a:ext cx="438" cy="2183"/>
                </a:xfrm>
                <a:custGeom>
                  <a:avLst/>
                  <a:gdLst>
                    <a:gd name="G0" fmla="+- 0 0 0"/>
                    <a:gd name="G1" fmla="+- 19522 0 0"/>
                    <a:gd name="G2" fmla="+- 21600 0 0"/>
                    <a:gd name="T0" fmla="*/ 9245 w 21600"/>
                    <a:gd name="T1" fmla="*/ 0 h 40468"/>
                    <a:gd name="T2" fmla="*/ 5274 w 21600"/>
                    <a:gd name="T3" fmla="*/ 40468 h 40468"/>
                    <a:gd name="T4" fmla="*/ 0 w 21600"/>
                    <a:gd name="T5" fmla="*/ 19522 h 40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0468" fill="none" extrusionOk="0">
                      <a:moveTo>
                        <a:pt x="9244" y="0"/>
                      </a:moveTo>
                      <a:cubicBezTo>
                        <a:pt x="16789" y="3573"/>
                        <a:pt x="21600" y="11174"/>
                        <a:pt x="21600" y="19522"/>
                      </a:cubicBezTo>
                      <a:cubicBezTo>
                        <a:pt x="21600" y="29419"/>
                        <a:pt x="14872" y="38051"/>
                        <a:pt x="5274" y="40468"/>
                      </a:cubicBezTo>
                    </a:path>
                    <a:path w="21600" h="40468" stroke="0" extrusionOk="0">
                      <a:moveTo>
                        <a:pt x="9244" y="0"/>
                      </a:moveTo>
                      <a:cubicBezTo>
                        <a:pt x="16789" y="3573"/>
                        <a:pt x="21600" y="11174"/>
                        <a:pt x="21600" y="19522"/>
                      </a:cubicBezTo>
                      <a:cubicBezTo>
                        <a:pt x="21600" y="29419"/>
                        <a:pt x="14872" y="38051"/>
                        <a:pt x="5274" y="40468"/>
                      </a:cubicBezTo>
                      <a:lnTo>
                        <a:pt x="0" y="19522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9" name="Freeform 12"/>
              <p:cNvSpPr>
                <a:spLocks/>
              </p:cNvSpPr>
              <p:nvPr/>
            </p:nvSpPr>
            <p:spPr bwMode="auto">
              <a:xfrm>
                <a:off x="2331" y="1072"/>
                <a:ext cx="592" cy="1690"/>
              </a:xfrm>
              <a:custGeom>
                <a:avLst/>
                <a:gdLst>
                  <a:gd name="T0" fmla="*/ 473 w 473"/>
                  <a:gd name="T1" fmla="*/ 0 h 1346"/>
                  <a:gd name="T2" fmla="*/ 359 w 473"/>
                  <a:gd name="T3" fmla="*/ 714 h 1346"/>
                  <a:gd name="T4" fmla="*/ 0 w 473"/>
                  <a:gd name="T5" fmla="*/ 1346 h 1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3" h="1346">
                    <a:moveTo>
                      <a:pt x="473" y="0"/>
                    </a:moveTo>
                    <a:cubicBezTo>
                      <a:pt x="453" y="120"/>
                      <a:pt x="438" y="490"/>
                      <a:pt x="359" y="714"/>
                    </a:cubicBezTo>
                    <a:cubicBezTo>
                      <a:pt x="280" y="938"/>
                      <a:pt x="75" y="1214"/>
                      <a:pt x="0" y="134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2" name="Line 13"/>
            <p:cNvSpPr>
              <a:spLocks noChangeShapeType="1"/>
            </p:cNvSpPr>
            <p:nvPr/>
          </p:nvSpPr>
          <p:spPr bwMode="auto">
            <a:xfrm flipV="1">
              <a:off x="7051675" y="1127126"/>
              <a:ext cx="0" cy="3317875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" name="Text Box 14"/>
            <p:cNvSpPr txBox="1">
              <a:spLocks noChangeArrowheads="1"/>
            </p:cNvSpPr>
            <p:nvPr/>
          </p:nvSpPr>
          <p:spPr bwMode="auto">
            <a:xfrm>
              <a:off x="8281130" y="3145781"/>
              <a:ext cx="423991" cy="553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</a:t>
              </a:r>
              <a:endParaRPr kumimoji="1" lang="en-US" altLang="zh-CN" sz="2400" b="1" i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4" name="Text Box 15"/>
            <p:cNvSpPr txBox="1">
              <a:spLocks noChangeArrowheads="1"/>
            </p:cNvSpPr>
            <p:nvPr/>
          </p:nvSpPr>
          <p:spPr bwMode="auto">
            <a:xfrm>
              <a:off x="5230813" y="3163888"/>
              <a:ext cx="48260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/>
              <a:r>
                <a:rPr kumimoji="1" lang="en-US" altLang="zh-CN" sz="2800" b="1" i="1">
                  <a:solidFill>
                    <a:srgbClr val="0099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endParaRPr kumimoji="1" lang="en-US" altLang="zh-CN" sz="240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5" name="Text Box 16"/>
            <p:cNvSpPr txBox="1">
              <a:spLocks noChangeArrowheads="1"/>
            </p:cNvSpPr>
            <p:nvPr/>
          </p:nvSpPr>
          <p:spPr bwMode="auto">
            <a:xfrm>
              <a:off x="6040439" y="2435375"/>
              <a:ext cx="67627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1" i="1">
                  <a:solidFill>
                    <a:srgbClr val="FF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M</a:t>
              </a:r>
              <a:endParaRPr kumimoji="1" lang="en-US" altLang="zh-CN" sz="240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6" name="Oval 17"/>
            <p:cNvSpPr>
              <a:spLocks noChangeArrowheads="1"/>
            </p:cNvSpPr>
            <p:nvPr/>
          </p:nvSpPr>
          <p:spPr bwMode="auto">
            <a:xfrm>
              <a:off x="6545263" y="2482850"/>
              <a:ext cx="74612" cy="77788"/>
            </a:xfrm>
            <a:prstGeom prst="ellipse">
              <a:avLst/>
            </a:prstGeom>
            <a:solidFill>
              <a:srgbClr val="FF00FF"/>
            </a:solidFill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7" name="Text Box 18"/>
            <p:cNvSpPr txBox="1">
              <a:spLocks noChangeArrowheads="1"/>
            </p:cNvSpPr>
            <p:nvPr/>
          </p:nvSpPr>
          <p:spPr bwMode="auto">
            <a:xfrm>
              <a:off x="7948613" y="2145477"/>
              <a:ext cx="5270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endParaRPr kumimoji="1" lang="en-US" altLang="zh-CN" sz="20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9" name="Freeform 22"/>
            <p:cNvSpPr>
              <a:spLocks/>
            </p:cNvSpPr>
            <p:nvPr/>
          </p:nvSpPr>
          <p:spPr bwMode="auto">
            <a:xfrm>
              <a:off x="6565900" y="2540000"/>
              <a:ext cx="7938" cy="2146300"/>
            </a:xfrm>
            <a:custGeom>
              <a:avLst/>
              <a:gdLst>
                <a:gd name="T0" fmla="*/ 5 w 5"/>
                <a:gd name="T1" fmla="*/ 0 h 1352"/>
                <a:gd name="T2" fmla="*/ 0 w 5"/>
                <a:gd name="T3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352">
                  <a:moveTo>
                    <a:pt x="5" y="0"/>
                  </a:moveTo>
                  <a:lnTo>
                    <a:pt x="0" y="1352"/>
                  </a:lnTo>
                </a:path>
              </a:pathLst>
            </a:custGeom>
            <a:noFill/>
            <a:ln w="38100" cap="flat">
              <a:solidFill>
                <a:srgbClr val="FF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" name="Line 23"/>
            <p:cNvSpPr>
              <a:spLocks noChangeShapeType="1"/>
            </p:cNvSpPr>
            <p:nvPr/>
          </p:nvSpPr>
          <p:spPr bwMode="auto">
            <a:xfrm>
              <a:off x="7974013" y="2366964"/>
              <a:ext cx="0" cy="20780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Text Box 24"/>
            <p:cNvSpPr txBox="1">
              <a:spLocks noChangeArrowheads="1"/>
            </p:cNvSpPr>
            <p:nvPr/>
          </p:nvSpPr>
          <p:spPr bwMode="auto">
            <a:xfrm>
              <a:off x="6216651" y="3151188"/>
              <a:ext cx="4492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400" b="1" i="1">
                  <a:solidFill>
                    <a:srgbClr val="FF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z</a:t>
              </a:r>
              <a:endParaRPr kumimoji="1" lang="en-US" altLang="zh-CN" sz="2400">
                <a:solidFill>
                  <a:srgbClr val="FF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2" name="Freeform 25"/>
            <p:cNvSpPr>
              <a:spLocks/>
            </p:cNvSpPr>
            <p:nvPr/>
          </p:nvSpPr>
          <p:spPr bwMode="auto">
            <a:xfrm>
              <a:off x="6577013" y="2319339"/>
              <a:ext cx="481012" cy="204787"/>
            </a:xfrm>
            <a:custGeom>
              <a:avLst/>
              <a:gdLst>
                <a:gd name="T0" fmla="*/ 0 w 303"/>
                <a:gd name="T1" fmla="*/ 129 h 129"/>
                <a:gd name="T2" fmla="*/ 303 w 303"/>
                <a:gd name="T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3" h="129">
                  <a:moveTo>
                    <a:pt x="0" y="129"/>
                  </a:moveTo>
                  <a:lnTo>
                    <a:pt x="303" y="0"/>
                  </a:lnTo>
                </a:path>
              </a:pathLst>
            </a:custGeom>
            <a:noFill/>
            <a:ln w="38100">
              <a:solidFill>
                <a:srgbClr val="FF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" name="Text Box 26"/>
            <p:cNvSpPr txBox="1">
              <a:spLocks noChangeArrowheads="1"/>
            </p:cNvSpPr>
            <p:nvPr/>
          </p:nvSpPr>
          <p:spPr bwMode="auto">
            <a:xfrm>
              <a:off x="6683767" y="2064461"/>
              <a:ext cx="32543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1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endParaRPr kumimoji="1" lang="en-US" altLang="zh-CN" sz="1200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94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9061916"/>
                </p:ext>
              </p:extLst>
            </p:nvPr>
          </p:nvGraphicFramePr>
          <p:xfrm>
            <a:off x="7832726" y="4364039"/>
            <a:ext cx="288925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20" name="公式" r:id="rId3" imgW="177480" imgH="215640" progId="Equation.3">
                    <p:embed/>
                  </p:oleObj>
                </mc:Choice>
                <mc:Fallback>
                  <p:oleObj name="公式" r:id="rId3" imgW="177480" imgH="215640" progId="Equation.3">
                    <p:embed/>
                    <p:pic>
                      <p:nvPicPr>
                        <p:cNvPr id="27446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2726" y="4364039"/>
                          <a:ext cx="288925" cy="350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704066"/>
                </p:ext>
              </p:extLst>
            </p:nvPr>
          </p:nvGraphicFramePr>
          <p:xfrm>
            <a:off x="7696200" y="3194051"/>
            <a:ext cx="293688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21" name="公式" r:id="rId5" imgW="164880" imgH="215640" progId="Equation.3">
                    <p:embed/>
                  </p:oleObj>
                </mc:Choice>
                <mc:Fallback>
                  <p:oleObj name="公式" r:id="rId5" imgW="164880" imgH="215640" progId="Equation.3">
                    <p:embed/>
                    <p:pic>
                      <p:nvPicPr>
                        <p:cNvPr id="27446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6200" y="3194051"/>
                          <a:ext cx="293688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" name="Freeform 30"/>
            <p:cNvSpPr>
              <a:spLocks/>
            </p:cNvSpPr>
            <p:nvPr/>
          </p:nvSpPr>
          <p:spPr bwMode="auto">
            <a:xfrm>
              <a:off x="6565900" y="4432300"/>
              <a:ext cx="484188" cy="254000"/>
            </a:xfrm>
            <a:custGeom>
              <a:avLst/>
              <a:gdLst>
                <a:gd name="T0" fmla="*/ 0 w 305"/>
                <a:gd name="T1" fmla="*/ 160 h 160"/>
                <a:gd name="T2" fmla="*/ 305 w 305"/>
                <a:gd name="T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5" h="160">
                  <a:moveTo>
                    <a:pt x="0" y="160"/>
                  </a:moveTo>
                  <a:lnTo>
                    <a:pt x="305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" name="Freeform 31"/>
            <p:cNvSpPr>
              <a:spLocks/>
            </p:cNvSpPr>
            <p:nvPr/>
          </p:nvSpPr>
          <p:spPr bwMode="auto">
            <a:xfrm>
              <a:off x="7920039" y="1682751"/>
              <a:ext cx="1006475" cy="2733675"/>
            </a:xfrm>
            <a:custGeom>
              <a:avLst/>
              <a:gdLst>
                <a:gd name="T0" fmla="*/ 0 w 634"/>
                <a:gd name="T1" fmla="*/ 0 h 1722"/>
                <a:gd name="T2" fmla="*/ 148 w 634"/>
                <a:gd name="T3" fmla="*/ 902 h 1722"/>
                <a:gd name="T4" fmla="*/ 634 w 634"/>
                <a:gd name="T5" fmla="*/ 1722 h 1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4" h="1722">
                  <a:moveTo>
                    <a:pt x="0" y="0"/>
                  </a:moveTo>
                  <a:cubicBezTo>
                    <a:pt x="25" y="152"/>
                    <a:pt x="42" y="615"/>
                    <a:pt x="148" y="902"/>
                  </a:cubicBezTo>
                  <a:cubicBezTo>
                    <a:pt x="254" y="1189"/>
                    <a:pt x="533" y="1551"/>
                    <a:pt x="634" y="1722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" name="Oval 32"/>
            <p:cNvSpPr>
              <a:spLocks noChangeArrowheads="1"/>
            </p:cNvSpPr>
            <p:nvPr/>
          </p:nvSpPr>
          <p:spPr bwMode="auto">
            <a:xfrm>
              <a:off x="6167438" y="1498601"/>
              <a:ext cx="1752600" cy="33496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FF6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" name="Freeform 33"/>
            <p:cNvSpPr>
              <a:spLocks/>
            </p:cNvSpPr>
            <p:nvPr/>
          </p:nvSpPr>
          <p:spPr bwMode="auto">
            <a:xfrm>
              <a:off x="7053264" y="1200151"/>
              <a:ext cx="1587" cy="614363"/>
            </a:xfrm>
            <a:custGeom>
              <a:avLst/>
              <a:gdLst>
                <a:gd name="T0" fmla="*/ 0 w 1"/>
                <a:gd name="T1" fmla="*/ 387 h 387"/>
                <a:gd name="T2" fmla="*/ 0 w 1"/>
                <a:gd name="T3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87">
                  <a:moveTo>
                    <a:pt x="0" y="387"/>
                  </a:moveTo>
                  <a:lnTo>
                    <a:pt x="0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" name="Line 34"/>
            <p:cNvSpPr>
              <a:spLocks noChangeShapeType="1"/>
            </p:cNvSpPr>
            <p:nvPr/>
          </p:nvSpPr>
          <p:spPr bwMode="auto">
            <a:xfrm flipV="1">
              <a:off x="7059613" y="4424364"/>
              <a:ext cx="2343150" cy="3175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" name="Text Box 35"/>
            <p:cNvSpPr txBox="1">
              <a:spLocks noChangeArrowheads="1"/>
            </p:cNvSpPr>
            <p:nvPr/>
          </p:nvSpPr>
          <p:spPr bwMode="auto">
            <a:xfrm>
              <a:off x="9132888" y="4418014"/>
              <a:ext cx="3095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rnd">
                  <a:solidFill>
                    <a:schemeClr val="accent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02" name="Text Box 36"/>
            <p:cNvSpPr txBox="1">
              <a:spLocks noChangeArrowheads="1"/>
            </p:cNvSpPr>
            <p:nvPr/>
          </p:nvSpPr>
          <p:spPr bwMode="auto">
            <a:xfrm>
              <a:off x="6791257" y="949893"/>
              <a:ext cx="806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r"/>
              <a:r>
                <a:rPr kumimoji="1" lang="en-US" altLang="zh-CN" sz="1400" dirty="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ea typeface="楷体_GB2312" pitchFamily="49" charset="-122"/>
                </a:rPr>
                <a:t>z</a:t>
              </a:r>
              <a:endPara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03" name="Text Box 37"/>
            <p:cNvSpPr txBox="1">
              <a:spLocks noChangeArrowheads="1"/>
            </p:cNvSpPr>
            <p:nvPr/>
          </p:nvSpPr>
          <p:spPr bwMode="auto">
            <a:xfrm>
              <a:off x="6716714" y="4064000"/>
              <a:ext cx="6683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i="1"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04" name="Text Box 39"/>
            <p:cNvSpPr txBox="1">
              <a:spLocks noChangeArrowheads="1"/>
            </p:cNvSpPr>
            <p:nvPr/>
          </p:nvSpPr>
          <p:spPr bwMode="auto">
            <a:xfrm>
              <a:off x="9334500" y="2357439"/>
              <a:ext cx="21590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1000" b="1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205" name="Oval 40"/>
            <p:cNvSpPr>
              <a:spLocks noChangeArrowheads="1"/>
            </p:cNvSpPr>
            <p:nvPr/>
          </p:nvSpPr>
          <p:spPr bwMode="auto">
            <a:xfrm>
              <a:off x="7966076" y="2303464"/>
              <a:ext cx="74613" cy="7778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7" name="Group 45"/>
            <p:cNvGrpSpPr>
              <a:grpSpLocks/>
            </p:cNvGrpSpPr>
            <p:nvPr/>
          </p:nvGrpSpPr>
          <p:grpSpPr bwMode="auto">
            <a:xfrm>
              <a:off x="5167314" y="4441826"/>
              <a:ext cx="1919287" cy="1592263"/>
              <a:chOff x="2295" y="2798"/>
              <a:chExt cx="1209" cy="1003"/>
            </a:xfrm>
          </p:grpSpPr>
          <p:sp>
            <p:nvSpPr>
              <p:cNvPr id="208" name="Line 46"/>
              <p:cNvSpPr>
                <a:spLocks noChangeShapeType="1"/>
              </p:cNvSpPr>
              <p:nvPr/>
            </p:nvSpPr>
            <p:spPr bwMode="auto">
              <a:xfrm rot="21482773" flipH="1">
                <a:off x="2743" y="2798"/>
                <a:ext cx="761" cy="845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" name="Text Box 47"/>
              <p:cNvSpPr txBox="1">
                <a:spLocks noChangeArrowheads="1"/>
              </p:cNvSpPr>
              <p:nvPr/>
            </p:nvSpPr>
            <p:spPr bwMode="auto">
              <a:xfrm>
                <a:off x="2295" y="3551"/>
                <a:ext cx="40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rnd">
                    <a:solidFill>
                      <a:schemeClr val="accent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r"/>
                <a:r>
                  <a:rPr kumimoji="1" lang="en-US" altLang="zh-CN" sz="2000" b="1" i="1">
                    <a:latin typeface="Times New Roman" panose="02020603050405020304" pitchFamily="18" charset="0"/>
                    <a:ea typeface="楷体_GB2312" pitchFamily="49" charset="-122"/>
                  </a:rPr>
                  <a:t>x</a:t>
                </a:r>
                <a:endPara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210" name="Group 48"/>
            <p:cNvGrpSpPr>
              <a:grpSpLocks/>
            </p:cNvGrpSpPr>
            <p:nvPr/>
          </p:nvGrpSpPr>
          <p:grpSpPr bwMode="auto">
            <a:xfrm>
              <a:off x="6097588" y="2116138"/>
              <a:ext cx="1892300" cy="442912"/>
              <a:chOff x="482" y="2169"/>
              <a:chExt cx="1873" cy="751"/>
            </a:xfrm>
          </p:grpSpPr>
          <p:sp>
            <p:nvSpPr>
              <p:cNvPr id="211" name="Arc 49"/>
              <p:cNvSpPr>
                <a:spLocks/>
              </p:cNvSpPr>
              <p:nvPr/>
            </p:nvSpPr>
            <p:spPr bwMode="auto">
              <a:xfrm rot="-16151433">
                <a:off x="1195" y="1765"/>
                <a:ext cx="449" cy="1862"/>
              </a:xfrm>
              <a:custGeom>
                <a:avLst/>
                <a:gdLst>
                  <a:gd name="G0" fmla="+- 4196 0 0"/>
                  <a:gd name="G1" fmla="+- 21600 0 0"/>
                  <a:gd name="G2" fmla="+- 21600 0 0"/>
                  <a:gd name="T0" fmla="*/ 67 w 25796"/>
                  <a:gd name="T1" fmla="*/ 398 h 43200"/>
                  <a:gd name="T2" fmla="*/ 0 w 25796"/>
                  <a:gd name="T3" fmla="*/ 42788 h 43200"/>
                  <a:gd name="T4" fmla="*/ 4196 w 25796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796" h="43200" fill="none" extrusionOk="0">
                    <a:moveTo>
                      <a:pt x="67" y="398"/>
                    </a:moveTo>
                    <a:cubicBezTo>
                      <a:pt x="1427" y="133"/>
                      <a:pt x="2810" y="0"/>
                      <a:pt x="4196" y="0"/>
                    </a:cubicBezTo>
                    <a:cubicBezTo>
                      <a:pt x="16125" y="0"/>
                      <a:pt x="25796" y="9670"/>
                      <a:pt x="25796" y="21600"/>
                    </a:cubicBezTo>
                    <a:cubicBezTo>
                      <a:pt x="25796" y="33529"/>
                      <a:pt x="16125" y="43200"/>
                      <a:pt x="4196" y="43200"/>
                    </a:cubicBezTo>
                    <a:cubicBezTo>
                      <a:pt x="2787" y="43199"/>
                      <a:pt x="1381" y="43062"/>
                      <a:pt x="-1" y="42788"/>
                    </a:cubicBezTo>
                  </a:path>
                  <a:path w="25796" h="43200" stroke="0" extrusionOk="0">
                    <a:moveTo>
                      <a:pt x="67" y="398"/>
                    </a:moveTo>
                    <a:cubicBezTo>
                      <a:pt x="1427" y="133"/>
                      <a:pt x="2810" y="0"/>
                      <a:pt x="4196" y="0"/>
                    </a:cubicBezTo>
                    <a:cubicBezTo>
                      <a:pt x="16125" y="0"/>
                      <a:pt x="25796" y="9670"/>
                      <a:pt x="25796" y="21600"/>
                    </a:cubicBezTo>
                    <a:cubicBezTo>
                      <a:pt x="25796" y="33529"/>
                      <a:pt x="16125" y="43200"/>
                      <a:pt x="4196" y="43200"/>
                    </a:cubicBezTo>
                    <a:cubicBezTo>
                      <a:pt x="2787" y="43199"/>
                      <a:pt x="1381" y="43062"/>
                      <a:pt x="-1" y="42788"/>
                    </a:cubicBezTo>
                    <a:lnTo>
                      <a:pt x="4196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2" name="Arc 50"/>
              <p:cNvSpPr>
                <a:spLocks/>
              </p:cNvSpPr>
              <p:nvPr/>
            </p:nvSpPr>
            <p:spPr bwMode="auto">
              <a:xfrm rot="16158204" flipV="1">
                <a:off x="1230" y="1421"/>
                <a:ext cx="378" cy="1873"/>
              </a:xfrm>
              <a:custGeom>
                <a:avLst/>
                <a:gdLst>
                  <a:gd name="G0" fmla="+- 980 0 0"/>
                  <a:gd name="G1" fmla="+- 21600 0 0"/>
                  <a:gd name="G2" fmla="+- 21600 0 0"/>
                  <a:gd name="T0" fmla="*/ 0 w 22580"/>
                  <a:gd name="T1" fmla="*/ 22 h 43200"/>
                  <a:gd name="T2" fmla="*/ 605 w 22580"/>
                  <a:gd name="T3" fmla="*/ 43197 h 43200"/>
                  <a:gd name="T4" fmla="*/ 980 w 2258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80" h="43200" fill="none" extrusionOk="0">
                    <a:moveTo>
                      <a:pt x="0" y="22"/>
                    </a:moveTo>
                    <a:cubicBezTo>
                      <a:pt x="326" y="7"/>
                      <a:pt x="653" y="0"/>
                      <a:pt x="980" y="0"/>
                    </a:cubicBezTo>
                    <a:cubicBezTo>
                      <a:pt x="12909" y="0"/>
                      <a:pt x="22580" y="9670"/>
                      <a:pt x="22580" y="21600"/>
                    </a:cubicBezTo>
                    <a:cubicBezTo>
                      <a:pt x="22580" y="33529"/>
                      <a:pt x="12909" y="43200"/>
                      <a:pt x="980" y="43200"/>
                    </a:cubicBezTo>
                    <a:cubicBezTo>
                      <a:pt x="854" y="43199"/>
                      <a:pt x="729" y="43198"/>
                      <a:pt x="605" y="43196"/>
                    </a:cubicBezTo>
                  </a:path>
                  <a:path w="22580" h="43200" stroke="0" extrusionOk="0">
                    <a:moveTo>
                      <a:pt x="0" y="22"/>
                    </a:moveTo>
                    <a:cubicBezTo>
                      <a:pt x="326" y="7"/>
                      <a:pt x="653" y="0"/>
                      <a:pt x="980" y="0"/>
                    </a:cubicBezTo>
                    <a:cubicBezTo>
                      <a:pt x="12909" y="0"/>
                      <a:pt x="22580" y="9670"/>
                      <a:pt x="22580" y="21600"/>
                    </a:cubicBezTo>
                    <a:cubicBezTo>
                      <a:pt x="22580" y="33529"/>
                      <a:pt x="12909" y="43200"/>
                      <a:pt x="980" y="43200"/>
                    </a:cubicBezTo>
                    <a:cubicBezTo>
                      <a:pt x="854" y="43199"/>
                      <a:pt x="729" y="43198"/>
                      <a:pt x="605" y="43196"/>
                    </a:cubicBezTo>
                    <a:lnTo>
                      <a:pt x="98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矩形 213"/>
              <p:cNvSpPr/>
              <p:nvPr/>
            </p:nvSpPr>
            <p:spPr>
              <a:xfrm>
                <a:off x="1468581" y="1781589"/>
                <a:ext cx="649538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设在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坐标面上有一已知曲线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，将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绕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轴旋转就得到一个以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轴为旋转轴的旋转曲面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4" name="矩形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1" y="1781589"/>
                <a:ext cx="6495386" cy="1200329"/>
              </a:xfrm>
              <a:prstGeom prst="rect">
                <a:avLst/>
              </a:prstGeom>
              <a:blipFill>
                <a:blip r:embed="rId7"/>
                <a:stretch>
                  <a:fillRect l="-1502" t="-5584" r="-751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矩形 215"/>
              <p:cNvSpPr/>
              <p:nvPr/>
            </p:nvSpPr>
            <p:spPr>
              <a:xfrm>
                <a:off x="1468581" y="2938401"/>
                <a:ext cx="641175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为曲面上任意一点，则该点在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轴上的投影为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则在曲线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 smtClean="0"/>
                  <a:t>上对应点为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所以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6" name="矩形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1" y="2938401"/>
                <a:ext cx="6411753" cy="1200329"/>
              </a:xfrm>
              <a:prstGeom prst="rect">
                <a:avLst/>
              </a:prstGeom>
              <a:blipFill>
                <a:blip r:embed="rId8"/>
                <a:stretch>
                  <a:fillRect l="-1521" t="-558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矩形 216"/>
              <p:cNvSpPr/>
              <p:nvPr/>
            </p:nvSpPr>
            <p:spPr>
              <a:xfrm>
                <a:off x="10671215" y="2931971"/>
                <a:ext cx="107638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17" name="矩形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215" y="2931971"/>
                <a:ext cx="1076385" cy="362984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矩形 217"/>
              <p:cNvSpPr/>
              <p:nvPr/>
            </p:nvSpPr>
            <p:spPr>
              <a:xfrm>
                <a:off x="1468581" y="4094695"/>
                <a:ext cx="3686330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8" name="矩形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1" y="4094695"/>
                <a:ext cx="3686330" cy="539571"/>
              </a:xfrm>
              <a:prstGeom prst="rect">
                <a:avLst/>
              </a:prstGeom>
              <a:blipFill>
                <a:blip r:embed="rId10"/>
                <a:stretch>
                  <a:fillRect l="-2645" t="-1136" b="-19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矩形 218"/>
              <p:cNvSpPr/>
              <p:nvPr/>
            </p:nvSpPr>
            <p:spPr>
              <a:xfrm>
                <a:off x="1468581" y="4532287"/>
                <a:ext cx="7021730" cy="10143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所以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曲面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曲面上的点必满足此方程。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9" name="矩形 2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1" y="4532287"/>
                <a:ext cx="7021730" cy="1014380"/>
              </a:xfrm>
              <a:prstGeom prst="rect">
                <a:avLst/>
              </a:prstGeom>
              <a:blipFill>
                <a:blip r:embed="rId11"/>
                <a:stretch>
                  <a:fillRect l="-1389" r="-347" b="-10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矩形 219"/>
              <p:cNvSpPr/>
              <p:nvPr/>
            </p:nvSpPr>
            <p:spPr>
              <a:xfrm>
                <a:off x="1468581" y="5488491"/>
                <a:ext cx="6755986" cy="1014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的任一解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必有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即对应的点在曲面上。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20" name="矩形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1" y="5488491"/>
                <a:ext cx="6755986" cy="1014380"/>
              </a:xfrm>
              <a:prstGeom prst="rect">
                <a:avLst/>
              </a:prstGeom>
              <a:blipFill>
                <a:blip r:embed="rId12"/>
                <a:stretch>
                  <a:fillRect l="-1444" t="-6587" b="-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8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6" grpId="0"/>
      <p:bldP spid="218" grpId="0"/>
      <p:bldP spid="219" grpId="0"/>
      <p:bldP spid="2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ChangeArrowheads="1"/>
          </p:cNvSpPr>
          <p:nvPr/>
        </p:nvSpPr>
        <p:spPr bwMode="auto">
          <a:xfrm>
            <a:off x="1512916" y="411163"/>
            <a:ext cx="716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accent2"/>
                </a:solidFill>
                <a:ea typeface="黑体" panose="02010609060101010101" pitchFamily="49" charset="-122"/>
              </a:rPr>
              <a:t>思考：</a:t>
            </a:r>
            <a:r>
              <a:rPr lang="zh-CN" altLang="en-US" sz="2400" dirty="0">
                <a:solidFill>
                  <a:schemeClr val="tx1"/>
                </a:solidFill>
                <a:ea typeface="黑体" panose="02010609060101010101" pitchFamily="49" charset="-122"/>
              </a:rPr>
              <a:t>当曲线 </a:t>
            </a:r>
            <a:r>
              <a:rPr lang="en-US" altLang="zh-CN" sz="2400" i="1" dirty="0">
                <a:solidFill>
                  <a:schemeClr val="tx1"/>
                </a:solidFill>
                <a:ea typeface="黑体" panose="02010609060101010101" pitchFamily="49" charset="-122"/>
              </a:rPr>
              <a:t>C </a:t>
            </a:r>
            <a:r>
              <a:rPr lang="zh-CN" altLang="en-US" sz="2400" dirty="0">
                <a:solidFill>
                  <a:schemeClr val="tx1"/>
                </a:solidFill>
                <a:ea typeface="黑体" panose="02010609060101010101" pitchFamily="49" charset="-122"/>
              </a:rPr>
              <a:t>绕 </a:t>
            </a:r>
            <a:r>
              <a:rPr lang="en-US" altLang="zh-CN" sz="2400" i="1" dirty="0">
                <a:solidFill>
                  <a:schemeClr val="tx1"/>
                </a:solidFill>
                <a:ea typeface="黑体" panose="02010609060101010101" pitchFamily="49" charset="-122"/>
              </a:rPr>
              <a:t>y </a:t>
            </a:r>
            <a:r>
              <a:rPr lang="zh-CN" altLang="en-US" sz="2400" dirty="0">
                <a:solidFill>
                  <a:schemeClr val="tx1"/>
                </a:solidFill>
                <a:ea typeface="黑体" panose="02010609060101010101" pitchFamily="49" charset="-122"/>
              </a:rPr>
              <a:t>轴旋转时，方程如何？</a:t>
            </a:r>
          </a:p>
        </p:txBody>
      </p:sp>
      <p:graphicFrame>
        <p:nvGraphicFramePr>
          <p:cNvPr id="27649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328859"/>
              </p:ext>
            </p:extLst>
          </p:nvPr>
        </p:nvGraphicFramePr>
        <p:xfrm>
          <a:off x="2229196" y="1320801"/>
          <a:ext cx="3132513" cy="600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5" name="公式" r:id="rId3" imgW="1384200" imgH="266400" progId="Equation.3">
                  <p:embed/>
                </p:oleObj>
              </mc:Choice>
              <mc:Fallback>
                <p:oleObj name="公式" r:id="rId3" imgW="1384200" imgH="266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196" y="1320801"/>
                        <a:ext cx="3132513" cy="600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386156" y="1096963"/>
            <a:ext cx="1905000" cy="2509838"/>
            <a:chOff x="4495800" y="1279525"/>
            <a:chExt cx="1905000" cy="2509838"/>
          </a:xfrm>
        </p:grpSpPr>
        <p:grpSp>
          <p:nvGrpSpPr>
            <p:cNvPr id="276484" name="Group 4"/>
            <p:cNvGrpSpPr>
              <a:grpSpLocks/>
            </p:cNvGrpSpPr>
            <p:nvPr/>
          </p:nvGrpSpPr>
          <p:grpSpPr bwMode="auto">
            <a:xfrm>
              <a:off x="4495800" y="1279525"/>
              <a:ext cx="1905000" cy="2509838"/>
              <a:chOff x="3600" y="2451"/>
              <a:chExt cx="1200" cy="1581"/>
            </a:xfrm>
          </p:grpSpPr>
          <p:grpSp>
            <p:nvGrpSpPr>
              <p:cNvPr id="276485" name="Group 5"/>
              <p:cNvGrpSpPr>
                <a:grpSpLocks/>
              </p:cNvGrpSpPr>
              <p:nvPr/>
            </p:nvGrpSpPr>
            <p:grpSpPr bwMode="auto">
              <a:xfrm>
                <a:off x="3600" y="2451"/>
                <a:ext cx="1200" cy="1581"/>
                <a:chOff x="3600" y="2451"/>
                <a:chExt cx="1200" cy="1581"/>
              </a:xfrm>
            </p:grpSpPr>
            <p:sp>
              <p:nvSpPr>
                <p:cNvPr id="276486" name="Line 6"/>
                <p:cNvSpPr>
                  <a:spLocks noChangeShapeType="1"/>
                </p:cNvSpPr>
                <p:nvPr/>
              </p:nvSpPr>
              <p:spPr bwMode="auto">
                <a:xfrm>
                  <a:off x="3888" y="3264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6487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888" y="2499"/>
                  <a:ext cx="0" cy="76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6488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3600" y="3264"/>
                  <a:ext cx="288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76489" name="Object 9"/>
                <p:cNvGraphicFramePr>
                  <a:graphicFrameLocks noChangeAspect="1"/>
                </p:cNvGraphicFramePr>
                <p:nvPr/>
              </p:nvGraphicFramePr>
              <p:xfrm>
                <a:off x="3696" y="3075"/>
                <a:ext cx="214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6876" name="公式" r:id="rId5" imgW="126720" imgH="139680" progId="Equation.3">
                        <p:embed/>
                      </p:oleObj>
                    </mc:Choice>
                    <mc:Fallback>
                      <p:oleObj name="公式" r:id="rId5" imgW="126720" imgH="139680" progId="Equation.3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96" y="3075"/>
                              <a:ext cx="214" cy="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76490" name="Object 10"/>
                <p:cNvGraphicFramePr>
                  <a:graphicFrameLocks noChangeAspect="1"/>
                </p:cNvGraphicFramePr>
                <p:nvPr/>
              </p:nvGraphicFramePr>
              <p:xfrm>
                <a:off x="4560" y="3267"/>
                <a:ext cx="239" cy="2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6877" name="公式" r:id="rId7" imgW="139680" imgH="164880" progId="Equation.3">
                        <p:embed/>
                      </p:oleObj>
                    </mc:Choice>
                    <mc:Fallback>
                      <p:oleObj name="公式" r:id="rId7" imgW="139680" imgH="164880" progId="Equation.3">
                        <p:embed/>
                        <p:pic>
                          <p:nvPicPr>
                            <p:cNvPr id="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3267"/>
                              <a:ext cx="239" cy="27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76491" name="Object 11"/>
                <p:cNvGraphicFramePr>
                  <a:graphicFrameLocks noChangeAspect="1"/>
                </p:cNvGraphicFramePr>
                <p:nvPr/>
              </p:nvGraphicFramePr>
              <p:xfrm>
                <a:off x="3648" y="3795"/>
                <a:ext cx="214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6878" name="公式" r:id="rId9" imgW="126720" imgH="139680" progId="Equation.3">
                        <p:embed/>
                      </p:oleObj>
                    </mc:Choice>
                    <mc:Fallback>
                      <p:oleObj name="公式" r:id="rId9" imgW="126720" imgH="139680" progId="Equation.3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48" y="3795"/>
                              <a:ext cx="214" cy="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76492" name="Object 12"/>
                <p:cNvGraphicFramePr>
                  <a:graphicFrameLocks noChangeAspect="1"/>
                </p:cNvGraphicFramePr>
                <p:nvPr/>
              </p:nvGraphicFramePr>
              <p:xfrm>
                <a:off x="3674" y="2451"/>
                <a:ext cx="214" cy="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6879" name="公式" r:id="rId11" imgW="126720" imgH="126720" progId="Equation.3">
                        <p:embed/>
                      </p:oleObj>
                    </mc:Choice>
                    <mc:Fallback>
                      <p:oleObj name="公式" r:id="rId11" imgW="126720" imgH="126720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74" y="2451"/>
                              <a:ext cx="214" cy="2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76493" name="Line 13"/>
              <p:cNvSpPr>
                <a:spLocks noChangeShapeType="1"/>
              </p:cNvSpPr>
              <p:nvPr/>
            </p:nvSpPr>
            <p:spPr bwMode="auto">
              <a:xfrm flipH="1">
                <a:off x="3888" y="2592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494" name="Line 14"/>
              <p:cNvSpPr>
                <a:spLocks noChangeShapeType="1"/>
              </p:cNvSpPr>
              <p:nvPr/>
            </p:nvSpPr>
            <p:spPr bwMode="auto">
              <a:xfrm flipV="1">
                <a:off x="3888" y="3267"/>
                <a:ext cx="0" cy="6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76495" name="Freeform 15"/>
            <p:cNvSpPr>
              <a:spLocks/>
            </p:cNvSpPr>
            <p:nvPr/>
          </p:nvSpPr>
          <p:spPr bwMode="auto">
            <a:xfrm>
              <a:off x="5173663" y="1731963"/>
              <a:ext cx="457200" cy="1676400"/>
            </a:xfrm>
            <a:custGeom>
              <a:avLst/>
              <a:gdLst>
                <a:gd name="T0" fmla="*/ 288 w 288"/>
                <a:gd name="T1" fmla="*/ 0 h 1056"/>
                <a:gd name="T2" fmla="*/ 0 w 288"/>
                <a:gd name="T3" fmla="*/ 528 h 1056"/>
                <a:gd name="T4" fmla="*/ 288 w 288"/>
                <a:gd name="T5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1056">
                  <a:moveTo>
                    <a:pt x="288" y="0"/>
                  </a:moveTo>
                  <a:cubicBezTo>
                    <a:pt x="144" y="176"/>
                    <a:pt x="0" y="352"/>
                    <a:pt x="0" y="528"/>
                  </a:cubicBezTo>
                  <a:cubicBezTo>
                    <a:pt x="0" y="704"/>
                    <a:pt x="144" y="880"/>
                    <a:pt x="288" y="1056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9900">
                          <a:gamma/>
                          <a:shade val="46275"/>
                          <a:invGamma/>
                        </a:srgbClr>
                      </a:gs>
                      <a:gs pos="100000">
                        <a:srgbClr val="669900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6497" name="Group 17"/>
            <p:cNvGrpSpPr>
              <a:grpSpLocks/>
            </p:cNvGrpSpPr>
            <p:nvPr/>
          </p:nvGrpSpPr>
          <p:grpSpPr bwMode="auto">
            <a:xfrm>
              <a:off x="5181600" y="1731963"/>
              <a:ext cx="685800" cy="1676400"/>
              <a:chOff x="4032" y="2736"/>
              <a:chExt cx="432" cy="1056"/>
            </a:xfrm>
          </p:grpSpPr>
          <p:sp>
            <p:nvSpPr>
              <p:cNvPr id="276498" name="Freeform 18"/>
              <p:cNvSpPr>
                <a:spLocks/>
              </p:cNvSpPr>
              <p:nvPr/>
            </p:nvSpPr>
            <p:spPr bwMode="auto">
              <a:xfrm>
                <a:off x="4032" y="2736"/>
                <a:ext cx="288" cy="1056"/>
              </a:xfrm>
              <a:custGeom>
                <a:avLst/>
                <a:gdLst>
                  <a:gd name="T0" fmla="*/ 288 w 288"/>
                  <a:gd name="T1" fmla="*/ 0 h 1056"/>
                  <a:gd name="T2" fmla="*/ 0 w 288"/>
                  <a:gd name="T3" fmla="*/ 528 h 1056"/>
                  <a:gd name="T4" fmla="*/ 288 w 288"/>
                  <a:gd name="T5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8" h="1056">
                    <a:moveTo>
                      <a:pt x="288" y="0"/>
                    </a:moveTo>
                    <a:cubicBezTo>
                      <a:pt x="144" y="176"/>
                      <a:pt x="0" y="352"/>
                      <a:pt x="0" y="528"/>
                    </a:cubicBezTo>
                    <a:cubicBezTo>
                      <a:pt x="0" y="704"/>
                      <a:pt x="144" y="880"/>
                      <a:pt x="288" y="1056"/>
                    </a:cubicBezTo>
                  </a:path>
                </a:pathLst>
              </a:custGeom>
              <a:gradFill rotWithShape="0">
                <a:gsLst>
                  <a:gs pos="0">
                    <a:srgbClr val="669900">
                      <a:gamma/>
                      <a:shade val="46275"/>
                      <a:invGamma/>
                    </a:srgbClr>
                  </a:gs>
                  <a:gs pos="100000">
                    <a:srgbClr val="669900"/>
                  </a:gs>
                </a:gsLst>
                <a:lin ang="0" scaled="1"/>
              </a:gradFill>
              <a:ln w="19050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499" name="Oval 19"/>
              <p:cNvSpPr>
                <a:spLocks noChangeArrowheads="1"/>
              </p:cNvSpPr>
              <p:nvPr/>
            </p:nvSpPr>
            <p:spPr bwMode="auto">
              <a:xfrm>
                <a:off x="4239" y="2736"/>
                <a:ext cx="192" cy="1056"/>
              </a:xfrm>
              <a:prstGeom prst="ellipse">
                <a:avLst/>
              </a:prstGeom>
              <a:gradFill rotWithShape="0">
                <a:gsLst>
                  <a:gs pos="0">
                    <a:srgbClr val="006699">
                      <a:gamma/>
                      <a:shade val="46275"/>
                      <a:invGamma/>
                    </a:srgbClr>
                  </a:gs>
                  <a:gs pos="5000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00" name="Line 20"/>
              <p:cNvSpPr>
                <a:spLocks noChangeShapeType="1"/>
              </p:cNvSpPr>
              <p:nvPr/>
            </p:nvSpPr>
            <p:spPr bwMode="auto">
              <a:xfrm>
                <a:off x="4272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D432-615A-4343-ABF2-92CB68CD066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03133" y="1392536"/>
                <a:ext cx="190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旋转轴为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轴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33" y="1392536"/>
                <a:ext cx="1900328" cy="461665"/>
              </a:xfrm>
              <a:prstGeom prst="rect">
                <a:avLst/>
              </a:prstGeom>
              <a:blipFill>
                <a:blip r:embed="rId13"/>
                <a:stretch>
                  <a:fillRect l="-4808" t="-14474" r="-41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12916" y="2446797"/>
                <a:ext cx="17375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16" y="2446797"/>
                <a:ext cx="1737527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36181" y="2094429"/>
                <a:ext cx="159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prstClr val="black"/>
                    </a:solidFill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轴旋转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81" y="2094429"/>
                <a:ext cx="1592552" cy="461665"/>
              </a:xfrm>
              <a:prstGeom prst="rect">
                <a:avLst/>
              </a:prstGeom>
              <a:blipFill>
                <a:blip r:embed="rId15"/>
                <a:stretch>
                  <a:fillRect l="-6130" t="-14667" r="-498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98617" y="2002737"/>
                <a:ext cx="2991909" cy="536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17" y="2002737"/>
                <a:ext cx="2991909" cy="5364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436181" y="2677629"/>
                <a:ext cx="159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轴旋转</a:t>
                </a: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81" y="2677629"/>
                <a:ext cx="1592552" cy="461665"/>
              </a:xfrm>
              <a:prstGeom prst="rect">
                <a:avLst/>
              </a:prstGeom>
              <a:blipFill>
                <a:blip r:embed="rId17"/>
                <a:stretch>
                  <a:fillRect l="-6130" t="-14474" r="-459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4998617" y="2600298"/>
                <a:ext cx="304589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17" y="2600298"/>
                <a:ext cx="3045898" cy="6450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512915" y="4258296"/>
                <a:ext cx="17375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15" y="4258296"/>
                <a:ext cx="1737527" cy="461665"/>
              </a:xfrm>
              <a:prstGeom prst="rect">
                <a:avLst/>
              </a:prstGeom>
              <a:blipFill>
                <a:blip r:embed="rId1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436873" y="4013103"/>
                <a:ext cx="159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轴旋转</a:t>
                </a: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73" y="4013103"/>
                <a:ext cx="1592552" cy="461665"/>
              </a:xfrm>
              <a:prstGeom prst="rect">
                <a:avLst/>
              </a:prstGeom>
              <a:blipFill>
                <a:blip r:embed="rId20"/>
                <a:stretch>
                  <a:fillRect l="-6130" t="-14474" r="-459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999309" y="3935772"/>
                <a:ext cx="304589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309" y="3935772"/>
                <a:ext cx="3045898" cy="64504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436181" y="4572158"/>
                <a:ext cx="159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轴旋转</a:t>
                </a: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81" y="4572158"/>
                <a:ext cx="1592552" cy="461665"/>
              </a:xfrm>
              <a:prstGeom prst="rect">
                <a:avLst/>
              </a:prstGeom>
              <a:blipFill>
                <a:blip r:embed="rId22"/>
                <a:stretch>
                  <a:fillRect l="-6130" t="-14474" r="-344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998617" y="4480466"/>
                <a:ext cx="304365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17" y="4480466"/>
                <a:ext cx="3043654" cy="6450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75357" y="468642"/>
                <a:ext cx="9084909" cy="1614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直线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绕另一条与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相交的定直线旋转一周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所得旋转曲面称为叫圆锥面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两直线的交点称为圆锥面的</a:t>
                </a:r>
                <a:r>
                  <a:rPr lang="zh-CN" altLang="en-US" sz="2400" dirty="0">
                    <a:solidFill>
                      <a:srgbClr val="0066FF"/>
                    </a:solidFill>
                  </a:rPr>
                  <a:t>顶点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两直线的夹角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/>
                  <a:t>  称为圆锥面的</a:t>
                </a:r>
                <a:r>
                  <a:rPr lang="zh-CN" altLang="en-US" sz="2400" dirty="0">
                    <a:solidFill>
                      <a:srgbClr val="0066FF"/>
                    </a:solidFill>
                  </a:rPr>
                  <a:t>半顶角</a:t>
                </a:r>
                <a:r>
                  <a:rPr lang="zh-CN" altLang="en-US" sz="2400" dirty="0"/>
                  <a:t>。试建立顶点在坐标原点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旋转轴为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半顶角为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的圆锥面</a:t>
                </a:r>
                <a:r>
                  <a:rPr lang="zh-CN" altLang="en-US" sz="2400" dirty="0" smtClean="0"/>
                  <a:t>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57" y="468642"/>
                <a:ext cx="9084909" cy="1614866"/>
              </a:xfrm>
              <a:prstGeom prst="rect">
                <a:avLst/>
              </a:prstGeom>
              <a:blipFill>
                <a:blip r:embed="rId3"/>
                <a:stretch>
                  <a:fillRect l="-1006" t="-4151" b="-6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24831" y="468642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5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9551323" y="1827415"/>
            <a:ext cx="2128838" cy="4367213"/>
            <a:chOff x="3648" y="816"/>
            <a:chExt cx="1341" cy="2751"/>
          </a:xfrm>
        </p:grpSpPr>
        <p:graphicFrame>
          <p:nvGraphicFramePr>
            <p:cNvPr id="7" name="Object 12"/>
            <p:cNvGraphicFramePr>
              <a:graphicFrameLocks noChangeAspect="1"/>
            </p:cNvGraphicFramePr>
            <p:nvPr/>
          </p:nvGraphicFramePr>
          <p:xfrm>
            <a:off x="3794" y="1128"/>
            <a:ext cx="1195" cy="2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98" name="BMP 图象" r:id="rId4" imgW="1181265" imgH="2409524" progId="Paint.Picture">
                    <p:embed/>
                  </p:oleObj>
                </mc:Choice>
                <mc:Fallback>
                  <p:oleObj name="BMP 图象" r:id="rId4" imgW="1181265" imgH="2409524" progId="Paint.Picture">
                    <p:embed/>
                    <p:pic>
                      <p:nvPicPr>
                        <p:cNvPr id="2775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4" y="1128"/>
                          <a:ext cx="1195" cy="24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3"/>
            <p:cNvGraphicFramePr>
              <a:graphicFrameLocks noChangeAspect="1"/>
            </p:cNvGraphicFramePr>
            <p:nvPr/>
          </p:nvGraphicFramePr>
          <p:xfrm>
            <a:off x="3648" y="301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99" name="Equation" r:id="rId6" imgW="228600" imgH="241200" progId="Equation.3">
                    <p:embed/>
                  </p:oleObj>
                </mc:Choice>
                <mc:Fallback>
                  <p:oleObj name="Equation" r:id="rId6" imgW="228600" imgH="241200" progId="Equation.3">
                    <p:embed/>
                    <p:pic>
                      <p:nvPicPr>
                        <p:cNvPr id="27751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01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4"/>
            <p:cNvGraphicFramePr>
              <a:graphicFrameLocks noChangeAspect="1"/>
            </p:cNvGraphicFramePr>
            <p:nvPr/>
          </p:nvGraphicFramePr>
          <p:xfrm>
            <a:off x="4800" y="244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400" name="Equation" r:id="rId8" imgW="241200" imgH="317160" progId="Equation.3">
                    <p:embed/>
                  </p:oleObj>
                </mc:Choice>
                <mc:Fallback>
                  <p:oleObj name="Equation" r:id="rId8" imgW="241200" imgH="317160" progId="Equation.3">
                    <p:embed/>
                    <p:pic>
                      <p:nvPicPr>
                        <p:cNvPr id="27751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44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5"/>
            <p:cNvGraphicFramePr>
              <a:graphicFrameLocks noChangeAspect="1"/>
            </p:cNvGraphicFramePr>
            <p:nvPr/>
          </p:nvGraphicFramePr>
          <p:xfrm>
            <a:off x="4424" y="816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401" name="Equation" r:id="rId10" imgW="215640" imgH="215640" progId="Equation.3">
                    <p:embed/>
                  </p:oleObj>
                </mc:Choice>
                <mc:Fallback>
                  <p:oleObj name="Equation" r:id="rId10" imgW="215640" imgH="215640" progId="Equation.3">
                    <p:embed/>
                    <p:pic>
                      <p:nvPicPr>
                        <p:cNvPr id="277519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4" y="816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3784" y="816"/>
              <a:ext cx="1152" cy="2164"/>
              <a:chOff x="3784" y="816"/>
              <a:chExt cx="1152" cy="2164"/>
            </a:xfrm>
          </p:grpSpPr>
          <p:sp>
            <p:nvSpPr>
              <p:cNvPr id="12" name="Line 17"/>
              <p:cNvSpPr>
                <a:spLocks noChangeShapeType="1"/>
              </p:cNvSpPr>
              <p:nvPr/>
            </p:nvSpPr>
            <p:spPr bwMode="auto">
              <a:xfrm flipH="1">
                <a:off x="3784" y="2404"/>
                <a:ext cx="576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8"/>
              <p:cNvSpPr>
                <a:spLocks noChangeShapeType="1"/>
              </p:cNvSpPr>
              <p:nvPr/>
            </p:nvSpPr>
            <p:spPr bwMode="auto">
              <a:xfrm flipV="1">
                <a:off x="4368" y="172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19"/>
              <p:cNvSpPr>
                <a:spLocks noChangeShapeType="1"/>
              </p:cNvSpPr>
              <p:nvPr/>
            </p:nvSpPr>
            <p:spPr bwMode="auto">
              <a:xfrm>
                <a:off x="4360" y="2404"/>
                <a:ext cx="576" cy="0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20"/>
              <p:cNvSpPr>
                <a:spLocks noChangeShapeType="1"/>
              </p:cNvSpPr>
              <p:nvPr/>
            </p:nvSpPr>
            <p:spPr bwMode="auto">
              <a:xfrm flipV="1">
                <a:off x="4368" y="816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7336760" y="1885575"/>
            <a:ext cx="2155825" cy="4173537"/>
            <a:chOff x="9043988" y="893763"/>
            <a:chExt cx="2155825" cy="4173537"/>
          </a:xfrm>
        </p:grpSpPr>
        <p:grpSp>
          <p:nvGrpSpPr>
            <p:cNvPr id="16" name="组合 15"/>
            <p:cNvGrpSpPr/>
            <p:nvPr/>
          </p:nvGrpSpPr>
          <p:grpSpPr>
            <a:xfrm>
              <a:off x="9172575" y="4484688"/>
              <a:ext cx="1822450" cy="582612"/>
              <a:chOff x="9172575" y="4484688"/>
              <a:chExt cx="1822450" cy="582612"/>
            </a:xfrm>
          </p:grpSpPr>
          <p:sp>
            <p:nvSpPr>
              <p:cNvPr id="17" name="Freeform 181"/>
              <p:cNvSpPr>
                <a:spLocks/>
              </p:cNvSpPr>
              <p:nvPr/>
            </p:nvSpPr>
            <p:spPr bwMode="auto">
              <a:xfrm>
                <a:off x="9172575" y="4772025"/>
                <a:ext cx="1822450" cy="295275"/>
              </a:xfrm>
              <a:custGeom>
                <a:avLst/>
                <a:gdLst>
                  <a:gd name="T0" fmla="*/ 1148 w 1148"/>
                  <a:gd name="T1" fmla="*/ 0 h 186"/>
                  <a:gd name="T2" fmla="*/ 1148 w 1148"/>
                  <a:gd name="T3" fmla="*/ 0 h 186"/>
                  <a:gd name="T4" fmla="*/ 1144 w 1148"/>
                  <a:gd name="T5" fmla="*/ 19 h 186"/>
                  <a:gd name="T6" fmla="*/ 1134 w 1148"/>
                  <a:gd name="T7" fmla="*/ 38 h 186"/>
                  <a:gd name="T8" fmla="*/ 1125 w 1148"/>
                  <a:gd name="T9" fmla="*/ 57 h 186"/>
                  <a:gd name="T10" fmla="*/ 1101 w 1148"/>
                  <a:gd name="T11" fmla="*/ 71 h 186"/>
                  <a:gd name="T12" fmla="*/ 1077 w 1148"/>
                  <a:gd name="T13" fmla="*/ 86 h 186"/>
                  <a:gd name="T14" fmla="*/ 1048 w 1148"/>
                  <a:gd name="T15" fmla="*/ 105 h 186"/>
                  <a:gd name="T16" fmla="*/ 982 w 1148"/>
                  <a:gd name="T17" fmla="*/ 129 h 186"/>
                  <a:gd name="T18" fmla="*/ 896 w 1148"/>
                  <a:gd name="T19" fmla="*/ 152 h 186"/>
                  <a:gd name="T20" fmla="*/ 796 w 1148"/>
                  <a:gd name="T21" fmla="*/ 172 h 186"/>
                  <a:gd name="T22" fmla="*/ 691 w 1148"/>
                  <a:gd name="T23" fmla="*/ 181 h 186"/>
                  <a:gd name="T24" fmla="*/ 572 w 1148"/>
                  <a:gd name="T25" fmla="*/ 186 h 186"/>
                  <a:gd name="T26" fmla="*/ 572 w 1148"/>
                  <a:gd name="T27" fmla="*/ 186 h 186"/>
                  <a:gd name="T28" fmla="*/ 458 w 1148"/>
                  <a:gd name="T29" fmla="*/ 181 h 186"/>
                  <a:gd name="T30" fmla="*/ 348 w 1148"/>
                  <a:gd name="T31" fmla="*/ 172 h 186"/>
                  <a:gd name="T32" fmla="*/ 253 w 1148"/>
                  <a:gd name="T33" fmla="*/ 152 h 186"/>
                  <a:gd name="T34" fmla="*/ 167 w 1148"/>
                  <a:gd name="T35" fmla="*/ 129 h 186"/>
                  <a:gd name="T36" fmla="*/ 96 w 1148"/>
                  <a:gd name="T37" fmla="*/ 105 h 186"/>
                  <a:gd name="T38" fmla="*/ 67 w 1148"/>
                  <a:gd name="T39" fmla="*/ 86 h 186"/>
                  <a:gd name="T40" fmla="*/ 43 w 1148"/>
                  <a:gd name="T41" fmla="*/ 71 h 186"/>
                  <a:gd name="T42" fmla="*/ 24 w 1148"/>
                  <a:gd name="T43" fmla="*/ 57 h 186"/>
                  <a:gd name="T44" fmla="*/ 10 w 1148"/>
                  <a:gd name="T45" fmla="*/ 38 h 186"/>
                  <a:gd name="T46" fmla="*/ 0 w 1148"/>
                  <a:gd name="T47" fmla="*/ 19 h 186"/>
                  <a:gd name="T48" fmla="*/ 0 w 1148"/>
                  <a:gd name="T4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48" h="186">
                    <a:moveTo>
                      <a:pt x="1148" y="0"/>
                    </a:moveTo>
                    <a:lnTo>
                      <a:pt x="1148" y="0"/>
                    </a:lnTo>
                    <a:lnTo>
                      <a:pt x="1144" y="19"/>
                    </a:lnTo>
                    <a:lnTo>
                      <a:pt x="1134" y="38"/>
                    </a:lnTo>
                    <a:lnTo>
                      <a:pt x="1125" y="57"/>
                    </a:lnTo>
                    <a:lnTo>
                      <a:pt x="1101" y="71"/>
                    </a:lnTo>
                    <a:lnTo>
                      <a:pt x="1077" y="86"/>
                    </a:lnTo>
                    <a:lnTo>
                      <a:pt x="1048" y="105"/>
                    </a:lnTo>
                    <a:lnTo>
                      <a:pt x="982" y="129"/>
                    </a:lnTo>
                    <a:lnTo>
                      <a:pt x="896" y="152"/>
                    </a:lnTo>
                    <a:lnTo>
                      <a:pt x="796" y="172"/>
                    </a:lnTo>
                    <a:lnTo>
                      <a:pt x="691" y="181"/>
                    </a:lnTo>
                    <a:lnTo>
                      <a:pt x="572" y="186"/>
                    </a:lnTo>
                    <a:lnTo>
                      <a:pt x="572" y="186"/>
                    </a:lnTo>
                    <a:lnTo>
                      <a:pt x="458" y="181"/>
                    </a:lnTo>
                    <a:lnTo>
                      <a:pt x="348" y="172"/>
                    </a:lnTo>
                    <a:lnTo>
                      <a:pt x="253" y="152"/>
                    </a:lnTo>
                    <a:lnTo>
                      <a:pt x="167" y="129"/>
                    </a:lnTo>
                    <a:lnTo>
                      <a:pt x="96" y="105"/>
                    </a:lnTo>
                    <a:lnTo>
                      <a:pt x="67" y="86"/>
                    </a:lnTo>
                    <a:lnTo>
                      <a:pt x="43" y="71"/>
                    </a:lnTo>
                    <a:lnTo>
                      <a:pt x="24" y="57"/>
                    </a:lnTo>
                    <a:lnTo>
                      <a:pt x="10" y="38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1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172575" y="4484688"/>
                <a:ext cx="1822450" cy="287337"/>
                <a:chOff x="9172575" y="4484688"/>
                <a:chExt cx="1822450" cy="287337"/>
              </a:xfrm>
            </p:grpSpPr>
            <p:sp>
              <p:nvSpPr>
                <p:cNvPr id="19" name="Freeform 182"/>
                <p:cNvSpPr>
                  <a:spLocks/>
                </p:cNvSpPr>
                <p:nvPr/>
              </p:nvSpPr>
              <p:spPr bwMode="auto">
                <a:xfrm>
                  <a:off x="10988675" y="4733925"/>
                  <a:ext cx="6350" cy="38100"/>
                </a:xfrm>
                <a:custGeom>
                  <a:avLst/>
                  <a:gdLst>
                    <a:gd name="T0" fmla="*/ 4 w 4"/>
                    <a:gd name="T1" fmla="*/ 24 h 24"/>
                    <a:gd name="T2" fmla="*/ 4 w 4"/>
                    <a:gd name="T3" fmla="*/ 24 h 24"/>
                    <a:gd name="T4" fmla="*/ 0 w 4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0" name="Line 183"/>
                <p:cNvSpPr>
                  <a:spLocks noChangeShapeType="1"/>
                </p:cNvSpPr>
                <p:nvPr/>
              </p:nvSpPr>
              <p:spPr bwMode="auto">
                <a:xfrm flipH="1" flipV="1">
                  <a:off x="10896600" y="4643438"/>
                  <a:ext cx="53975" cy="38100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1" name="Freeform 184"/>
                <p:cNvSpPr>
                  <a:spLocks/>
                </p:cNvSpPr>
                <p:nvPr/>
              </p:nvSpPr>
              <p:spPr bwMode="auto">
                <a:xfrm>
                  <a:off x="10791825" y="4591050"/>
                  <a:ext cx="52387" cy="22225"/>
                </a:xfrm>
                <a:custGeom>
                  <a:avLst/>
                  <a:gdLst>
                    <a:gd name="T0" fmla="*/ 33 w 33"/>
                    <a:gd name="T1" fmla="*/ 14 h 14"/>
                    <a:gd name="T2" fmla="*/ 14 w 33"/>
                    <a:gd name="T3" fmla="*/ 5 h 14"/>
                    <a:gd name="T4" fmla="*/ 0 w 33"/>
                    <a:gd name="T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4">
                      <a:moveTo>
                        <a:pt x="33" y="14"/>
                      </a:moveTo>
                      <a:lnTo>
                        <a:pt x="14" y="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2" name="Freeform 185"/>
                <p:cNvSpPr>
                  <a:spLocks/>
                </p:cNvSpPr>
                <p:nvPr/>
              </p:nvSpPr>
              <p:spPr bwMode="auto">
                <a:xfrm>
                  <a:off x="10677525" y="4552950"/>
                  <a:ext cx="53975" cy="14288"/>
                </a:xfrm>
                <a:custGeom>
                  <a:avLst/>
                  <a:gdLst>
                    <a:gd name="T0" fmla="*/ 34 w 34"/>
                    <a:gd name="T1" fmla="*/ 9 h 9"/>
                    <a:gd name="T2" fmla="*/ 29 w 34"/>
                    <a:gd name="T3" fmla="*/ 9 h 9"/>
                    <a:gd name="T4" fmla="*/ 0 w 34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" h="9">
                      <a:moveTo>
                        <a:pt x="34" y="9"/>
                      </a:moveTo>
                      <a:lnTo>
                        <a:pt x="29" y="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3" name="Line 186"/>
                <p:cNvSpPr>
                  <a:spLocks noChangeShapeType="1"/>
                </p:cNvSpPr>
                <p:nvPr/>
              </p:nvSpPr>
              <p:spPr bwMode="auto">
                <a:xfrm flipH="1" flipV="1">
                  <a:off x="10556875" y="4522788"/>
                  <a:ext cx="60325" cy="14288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" name="Line 187"/>
                <p:cNvSpPr>
                  <a:spLocks noChangeShapeType="1"/>
                </p:cNvSpPr>
                <p:nvPr/>
              </p:nvSpPr>
              <p:spPr bwMode="auto">
                <a:xfrm flipH="1" flipV="1">
                  <a:off x="10436225" y="4506913"/>
                  <a:ext cx="60325" cy="7938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5" name="Freeform 188"/>
                <p:cNvSpPr>
                  <a:spLocks/>
                </p:cNvSpPr>
                <p:nvPr/>
              </p:nvSpPr>
              <p:spPr bwMode="auto">
                <a:xfrm>
                  <a:off x="10315575" y="4492625"/>
                  <a:ext cx="60325" cy="7938"/>
                </a:xfrm>
                <a:custGeom>
                  <a:avLst/>
                  <a:gdLst>
                    <a:gd name="T0" fmla="*/ 38 w 38"/>
                    <a:gd name="T1" fmla="*/ 5 h 5"/>
                    <a:gd name="T2" fmla="*/ 33 w 38"/>
                    <a:gd name="T3" fmla="*/ 5 h 5"/>
                    <a:gd name="T4" fmla="*/ 0 w 38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38" y="5"/>
                      </a:moveTo>
                      <a:lnTo>
                        <a:pt x="33" y="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6" name="Freeform 189"/>
                <p:cNvSpPr>
                  <a:spLocks/>
                </p:cNvSpPr>
                <p:nvPr/>
              </p:nvSpPr>
              <p:spPr bwMode="auto">
                <a:xfrm>
                  <a:off x="10193338" y="4484688"/>
                  <a:ext cx="61912" cy="0"/>
                </a:xfrm>
                <a:custGeom>
                  <a:avLst/>
                  <a:gdLst>
                    <a:gd name="T0" fmla="*/ 39 w 39"/>
                    <a:gd name="T1" fmla="*/ 24 w 39"/>
                    <a:gd name="T2" fmla="*/ 0 w 3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9">
                      <a:moveTo>
                        <a:pt x="39" y="0"/>
                      </a:moveTo>
                      <a:lnTo>
                        <a:pt x="2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7" name="Freeform 190"/>
                <p:cNvSpPr>
                  <a:spLocks/>
                </p:cNvSpPr>
                <p:nvPr/>
              </p:nvSpPr>
              <p:spPr bwMode="auto">
                <a:xfrm>
                  <a:off x="10072688" y="4484688"/>
                  <a:ext cx="60325" cy="0"/>
                </a:xfrm>
                <a:custGeom>
                  <a:avLst/>
                  <a:gdLst>
                    <a:gd name="T0" fmla="*/ 38 w 38"/>
                    <a:gd name="T1" fmla="*/ 5 w 38"/>
                    <a:gd name="T2" fmla="*/ 0 w 38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8">
                      <a:moveTo>
                        <a:pt x="38" y="0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8" name="Line 191"/>
                <p:cNvSpPr>
                  <a:spLocks noChangeShapeType="1"/>
                </p:cNvSpPr>
                <p:nvPr/>
              </p:nvSpPr>
              <p:spPr bwMode="auto">
                <a:xfrm flipH="1">
                  <a:off x="9952038" y="4484688"/>
                  <a:ext cx="60325" cy="0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" name="Line 192"/>
                <p:cNvSpPr>
                  <a:spLocks noChangeShapeType="1"/>
                </p:cNvSpPr>
                <p:nvPr/>
              </p:nvSpPr>
              <p:spPr bwMode="auto">
                <a:xfrm flipH="1">
                  <a:off x="9831388" y="4492625"/>
                  <a:ext cx="60325" cy="0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" name="Line 193"/>
                <p:cNvSpPr>
                  <a:spLocks noChangeShapeType="1"/>
                </p:cNvSpPr>
                <p:nvPr/>
              </p:nvSpPr>
              <p:spPr bwMode="auto">
                <a:xfrm flipH="1">
                  <a:off x="9717088" y="4500563"/>
                  <a:ext cx="53975" cy="6350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1" name="Freeform 194"/>
                <p:cNvSpPr>
                  <a:spLocks/>
                </p:cNvSpPr>
                <p:nvPr/>
              </p:nvSpPr>
              <p:spPr bwMode="auto">
                <a:xfrm>
                  <a:off x="9596438" y="4514850"/>
                  <a:ext cx="60325" cy="15875"/>
                </a:xfrm>
                <a:custGeom>
                  <a:avLst/>
                  <a:gdLst>
                    <a:gd name="T0" fmla="*/ 38 w 38"/>
                    <a:gd name="T1" fmla="*/ 0 h 10"/>
                    <a:gd name="T2" fmla="*/ 24 w 38"/>
                    <a:gd name="T3" fmla="*/ 5 h 10"/>
                    <a:gd name="T4" fmla="*/ 0 w 38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0">
                      <a:moveTo>
                        <a:pt x="38" y="0"/>
                      </a:move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2" name="Freeform 195"/>
                <p:cNvSpPr>
                  <a:spLocks/>
                </p:cNvSpPr>
                <p:nvPr/>
              </p:nvSpPr>
              <p:spPr bwMode="auto">
                <a:xfrm>
                  <a:off x="9475788" y="4537075"/>
                  <a:ext cx="60325" cy="15875"/>
                </a:xfrm>
                <a:custGeom>
                  <a:avLst/>
                  <a:gdLst>
                    <a:gd name="T0" fmla="*/ 38 w 38"/>
                    <a:gd name="T1" fmla="*/ 0 h 10"/>
                    <a:gd name="T2" fmla="*/ 24 w 38"/>
                    <a:gd name="T3" fmla="*/ 5 h 10"/>
                    <a:gd name="T4" fmla="*/ 0 w 38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0">
                      <a:moveTo>
                        <a:pt x="38" y="0"/>
                      </a:moveTo>
                      <a:lnTo>
                        <a:pt x="24" y="5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3" name="Freeform 196"/>
                <p:cNvSpPr>
                  <a:spLocks/>
                </p:cNvSpPr>
                <p:nvPr/>
              </p:nvSpPr>
              <p:spPr bwMode="auto">
                <a:xfrm>
                  <a:off x="9363075" y="4575175"/>
                  <a:ext cx="60325" cy="23813"/>
                </a:xfrm>
                <a:custGeom>
                  <a:avLst/>
                  <a:gdLst>
                    <a:gd name="T0" fmla="*/ 38 w 38"/>
                    <a:gd name="T1" fmla="*/ 0 h 15"/>
                    <a:gd name="T2" fmla="*/ 23 w 38"/>
                    <a:gd name="T3" fmla="*/ 0 h 15"/>
                    <a:gd name="T4" fmla="*/ 0 w 38"/>
                    <a:gd name="T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" h="15">
                      <a:moveTo>
                        <a:pt x="38" y="0"/>
                      </a:moveTo>
                      <a:lnTo>
                        <a:pt x="23" y="0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4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9256713" y="4621213"/>
                  <a:ext cx="52387" cy="30163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5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9196388" y="4689475"/>
                  <a:ext cx="14287" cy="14288"/>
                </a:xfrm>
                <a:prstGeom prst="line">
                  <a:avLst/>
                </a:pr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6" name="Freeform 199"/>
                <p:cNvSpPr>
                  <a:spLocks/>
                </p:cNvSpPr>
                <p:nvPr/>
              </p:nvSpPr>
              <p:spPr bwMode="auto">
                <a:xfrm>
                  <a:off x="9172575" y="4733925"/>
                  <a:ext cx="7937" cy="38100"/>
                </a:xfrm>
                <a:custGeom>
                  <a:avLst/>
                  <a:gdLst>
                    <a:gd name="T0" fmla="*/ 5 w 5"/>
                    <a:gd name="T1" fmla="*/ 0 h 24"/>
                    <a:gd name="T2" fmla="*/ 5 w 5"/>
                    <a:gd name="T3" fmla="*/ 0 h 24"/>
                    <a:gd name="T4" fmla="*/ 0 w 5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4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24"/>
                      </a:lnTo>
                    </a:path>
                  </a:pathLst>
                </a:custGeom>
                <a:noFill/>
                <a:ln w="1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09539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240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sp>
          <p:nvSpPr>
            <p:cNvPr id="37" name="Freeform 205"/>
            <p:cNvSpPr>
              <a:spLocks/>
            </p:cNvSpPr>
            <p:nvPr/>
          </p:nvSpPr>
          <p:spPr bwMode="auto">
            <a:xfrm>
              <a:off x="10088563" y="2957513"/>
              <a:ext cx="120650" cy="46038"/>
            </a:xfrm>
            <a:custGeom>
              <a:avLst/>
              <a:gdLst>
                <a:gd name="T0" fmla="*/ 0 w 76"/>
                <a:gd name="T1" fmla="*/ 5 h 29"/>
                <a:gd name="T2" fmla="*/ 0 w 76"/>
                <a:gd name="T3" fmla="*/ 5 h 29"/>
                <a:gd name="T4" fmla="*/ 9 w 76"/>
                <a:gd name="T5" fmla="*/ 0 h 29"/>
                <a:gd name="T6" fmla="*/ 33 w 76"/>
                <a:gd name="T7" fmla="*/ 0 h 29"/>
                <a:gd name="T8" fmla="*/ 47 w 76"/>
                <a:gd name="T9" fmla="*/ 5 h 29"/>
                <a:gd name="T10" fmla="*/ 62 w 76"/>
                <a:gd name="T11" fmla="*/ 10 h 29"/>
                <a:gd name="T12" fmla="*/ 66 w 76"/>
                <a:gd name="T13" fmla="*/ 14 h 29"/>
                <a:gd name="T14" fmla="*/ 76 w 76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29">
                  <a:moveTo>
                    <a:pt x="0" y="5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33" y="0"/>
                  </a:lnTo>
                  <a:lnTo>
                    <a:pt x="47" y="5"/>
                  </a:lnTo>
                  <a:lnTo>
                    <a:pt x="62" y="10"/>
                  </a:lnTo>
                  <a:lnTo>
                    <a:pt x="66" y="14"/>
                  </a:lnTo>
                  <a:lnTo>
                    <a:pt x="76" y="29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Freeform 209"/>
            <p:cNvSpPr>
              <a:spLocks noEditPoints="1"/>
            </p:cNvSpPr>
            <p:nvPr/>
          </p:nvSpPr>
          <p:spPr bwMode="auto">
            <a:xfrm>
              <a:off x="10126663" y="2708275"/>
              <a:ext cx="112712" cy="104775"/>
            </a:xfrm>
            <a:custGeom>
              <a:avLst/>
              <a:gdLst>
                <a:gd name="T0" fmla="*/ 52 w 71"/>
                <a:gd name="T1" fmla="*/ 14 h 66"/>
                <a:gd name="T2" fmla="*/ 52 w 71"/>
                <a:gd name="T3" fmla="*/ 14 h 66"/>
                <a:gd name="T4" fmla="*/ 47 w 71"/>
                <a:gd name="T5" fmla="*/ 0 h 66"/>
                <a:gd name="T6" fmla="*/ 47 w 71"/>
                <a:gd name="T7" fmla="*/ 0 h 66"/>
                <a:gd name="T8" fmla="*/ 38 w 71"/>
                <a:gd name="T9" fmla="*/ 0 h 66"/>
                <a:gd name="T10" fmla="*/ 38 w 71"/>
                <a:gd name="T11" fmla="*/ 0 h 66"/>
                <a:gd name="T12" fmla="*/ 28 w 71"/>
                <a:gd name="T13" fmla="*/ 0 h 66"/>
                <a:gd name="T14" fmla="*/ 19 w 71"/>
                <a:gd name="T15" fmla="*/ 5 h 66"/>
                <a:gd name="T16" fmla="*/ 19 w 71"/>
                <a:gd name="T17" fmla="*/ 5 h 66"/>
                <a:gd name="T18" fmla="*/ 4 w 71"/>
                <a:gd name="T19" fmla="*/ 24 h 66"/>
                <a:gd name="T20" fmla="*/ 4 w 71"/>
                <a:gd name="T21" fmla="*/ 24 h 66"/>
                <a:gd name="T22" fmla="*/ 0 w 71"/>
                <a:gd name="T23" fmla="*/ 43 h 66"/>
                <a:gd name="T24" fmla="*/ 0 w 71"/>
                <a:gd name="T25" fmla="*/ 43 h 66"/>
                <a:gd name="T26" fmla="*/ 0 w 71"/>
                <a:gd name="T27" fmla="*/ 52 h 66"/>
                <a:gd name="T28" fmla="*/ 4 w 71"/>
                <a:gd name="T29" fmla="*/ 62 h 66"/>
                <a:gd name="T30" fmla="*/ 4 w 71"/>
                <a:gd name="T31" fmla="*/ 62 h 66"/>
                <a:gd name="T32" fmla="*/ 14 w 71"/>
                <a:gd name="T33" fmla="*/ 66 h 66"/>
                <a:gd name="T34" fmla="*/ 23 w 71"/>
                <a:gd name="T35" fmla="*/ 66 h 66"/>
                <a:gd name="T36" fmla="*/ 23 w 71"/>
                <a:gd name="T37" fmla="*/ 66 h 66"/>
                <a:gd name="T38" fmla="*/ 28 w 71"/>
                <a:gd name="T39" fmla="*/ 66 h 66"/>
                <a:gd name="T40" fmla="*/ 38 w 71"/>
                <a:gd name="T41" fmla="*/ 62 h 66"/>
                <a:gd name="T42" fmla="*/ 52 w 71"/>
                <a:gd name="T43" fmla="*/ 43 h 66"/>
                <a:gd name="T44" fmla="*/ 52 w 71"/>
                <a:gd name="T45" fmla="*/ 43 h 66"/>
                <a:gd name="T46" fmla="*/ 57 w 71"/>
                <a:gd name="T47" fmla="*/ 62 h 66"/>
                <a:gd name="T48" fmla="*/ 57 w 71"/>
                <a:gd name="T49" fmla="*/ 62 h 66"/>
                <a:gd name="T50" fmla="*/ 62 w 71"/>
                <a:gd name="T51" fmla="*/ 66 h 66"/>
                <a:gd name="T52" fmla="*/ 62 w 71"/>
                <a:gd name="T53" fmla="*/ 66 h 66"/>
                <a:gd name="T54" fmla="*/ 66 w 71"/>
                <a:gd name="T55" fmla="*/ 62 h 66"/>
                <a:gd name="T56" fmla="*/ 71 w 71"/>
                <a:gd name="T57" fmla="*/ 47 h 66"/>
                <a:gd name="T58" fmla="*/ 71 w 71"/>
                <a:gd name="T59" fmla="*/ 47 h 66"/>
                <a:gd name="T60" fmla="*/ 71 w 71"/>
                <a:gd name="T61" fmla="*/ 47 h 66"/>
                <a:gd name="T62" fmla="*/ 66 w 71"/>
                <a:gd name="T63" fmla="*/ 52 h 66"/>
                <a:gd name="T64" fmla="*/ 66 w 71"/>
                <a:gd name="T65" fmla="*/ 52 h 66"/>
                <a:gd name="T66" fmla="*/ 62 w 71"/>
                <a:gd name="T67" fmla="*/ 57 h 66"/>
                <a:gd name="T68" fmla="*/ 62 w 71"/>
                <a:gd name="T69" fmla="*/ 57 h 66"/>
                <a:gd name="T70" fmla="*/ 57 w 71"/>
                <a:gd name="T71" fmla="*/ 52 h 66"/>
                <a:gd name="T72" fmla="*/ 57 w 71"/>
                <a:gd name="T73" fmla="*/ 38 h 66"/>
                <a:gd name="T74" fmla="*/ 71 w 71"/>
                <a:gd name="T75" fmla="*/ 0 h 66"/>
                <a:gd name="T76" fmla="*/ 62 w 71"/>
                <a:gd name="T77" fmla="*/ 0 h 66"/>
                <a:gd name="T78" fmla="*/ 52 w 71"/>
                <a:gd name="T79" fmla="*/ 14 h 66"/>
                <a:gd name="T80" fmla="*/ 52 w 71"/>
                <a:gd name="T81" fmla="*/ 14 h 66"/>
                <a:gd name="T82" fmla="*/ 42 w 71"/>
                <a:gd name="T83" fmla="*/ 33 h 66"/>
                <a:gd name="T84" fmla="*/ 42 w 71"/>
                <a:gd name="T85" fmla="*/ 33 h 66"/>
                <a:gd name="T86" fmla="*/ 33 w 71"/>
                <a:gd name="T87" fmla="*/ 57 h 66"/>
                <a:gd name="T88" fmla="*/ 33 w 71"/>
                <a:gd name="T89" fmla="*/ 57 h 66"/>
                <a:gd name="T90" fmla="*/ 23 w 71"/>
                <a:gd name="T91" fmla="*/ 62 h 66"/>
                <a:gd name="T92" fmla="*/ 23 w 71"/>
                <a:gd name="T93" fmla="*/ 62 h 66"/>
                <a:gd name="T94" fmla="*/ 14 w 71"/>
                <a:gd name="T95" fmla="*/ 57 h 66"/>
                <a:gd name="T96" fmla="*/ 14 w 71"/>
                <a:gd name="T97" fmla="*/ 57 h 66"/>
                <a:gd name="T98" fmla="*/ 14 w 71"/>
                <a:gd name="T99" fmla="*/ 47 h 66"/>
                <a:gd name="T100" fmla="*/ 14 w 71"/>
                <a:gd name="T101" fmla="*/ 47 h 66"/>
                <a:gd name="T102" fmla="*/ 14 w 71"/>
                <a:gd name="T103" fmla="*/ 33 h 66"/>
                <a:gd name="T104" fmla="*/ 19 w 71"/>
                <a:gd name="T105" fmla="*/ 19 h 66"/>
                <a:gd name="T106" fmla="*/ 19 w 71"/>
                <a:gd name="T107" fmla="*/ 19 h 66"/>
                <a:gd name="T108" fmla="*/ 28 w 71"/>
                <a:gd name="T109" fmla="*/ 5 h 66"/>
                <a:gd name="T110" fmla="*/ 38 w 71"/>
                <a:gd name="T111" fmla="*/ 0 h 66"/>
                <a:gd name="T112" fmla="*/ 38 w 71"/>
                <a:gd name="T113" fmla="*/ 0 h 66"/>
                <a:gd name="T114" fmla="*/ 42 w 71"/>
                <a:gd name="T115" fmla="*/ 5 h 66"/>
                <a:gd name="T116" fmla="*/ 47 w 71"/>
                <a:gd name="T117" fmla="*/ 9 h 66"/>
                <a:gd name="T118" fmla="*/ 47 w 71"/>
                <a:gd name="T119" fmla="*/ 9 h 66"/>
                <a:gd name="T120" fmla="*/ 52 w 71"/>
                <a:gd name="T121" fmla="*/ 19 h 66"/>
                <a:gd name="T122" fmla="*/ 42 w 71"/>
                <a:gd name="T123" fmla="*/ 33 h 66"/>
                <a:gd name="T124" fmla="*/ 42 w 71"/>
                <a:gd name="T1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" h="66">
                  <a:moveTo>
                    <a:pt x="52" y="14"/>
                  </a:moveTo>
                  <a:lnTo>
                    <a:pt x="52" y="14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8" y="0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5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4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8" y="66"/>
                  </a:lnTo>
                  <a:lnTo>
                    <a:pt x="38" y="62"/>
                  </a:lnTo>
                  <a:lnTo>
                    <a:pt x="52" y="43"/>
                  </a:lnTo>
                  <a:lnTo>
                    <a:pt x="52" y="43"/>
                  </a:lnTo>
                  <a:lnTo>
                    <a:pt x="57" y="62"/>
                  </a:lnTo>
                  <a:lnTo>
                    <a:pt x="57" y="62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6" y="62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57" y="52"/>
                  </a:lnTo>
                  <a:lnTo>
                    <a:pt x="57" y="38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2" y="14"/>
                  </a:lnTo>
                  <a:lnTo>
                    <a:pt x="52" y="14"/>
                  </a:lnTo>
                  <a:close/>
                  <a:moveTo>
                    <a:pt x="42" y="33"/>
                  </a:moveTo>
                  <a:lnTo>
                    <a:pt x="42" y="33"/>
                  </a:lnTo>
                  <a:lnTo>
                    <a:pt x="33" y="57"/>
                  </a:lnTo>
                  <a:lnTo>
                    <a:pt x="33" y="57"/>
                  </a:lnTo>
                  <a:lnTo>
                    <a:pt x="23" y="62"/>
                  </a:lnTo>
                  <a:lnTo>
                    <a:pt x="23" y="62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33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28" y="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5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52" y="19"/>
                  </a:lnTo>
                  <a:lnTo>
                    <a:pt x="42" y="33"/>
                  </a:lnTo>
                  <a:lnTo>
                    <a:pt x="4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Freeform 212"/>
            <p:cNvSpPr>
              <a:spLocks/>
            </p:cNvSpPr>
            <p:nvPr/>
          </p:nvSpPr>
          <p:spPr bwMode="auto">
            <a:xfrm>
              <a:off x="9166225" y="1649413"/>
              <a:ext cx="1836737" cy="249238"/>
            </a:xfrm>
            <a:custGeom>
              <a:avLst/>
              <a:gdLst>
                <a:gd name="T0" fmla="*/ 1157 w 1157"/>
                <a:gd name="T1" fmla="*/ 0 h 157"/>
                <a:gd name="T2" fmla="*/ 1157 w 1157"/>
                <a:gd name="T3" fmla="*/ 0 h 157"/>
                <a:gd name="T4" fmla="*/ 1143 w 1157"/>
                <a:gd name="T5" fmla="*/ 14 h 157"/>
                <a:gd name="T6" fmla="*/ 1129 w 1157"/>
                <a:gd name="T7" fmla="*/ 33 h 157"/>
                <a:gd name="T8" fmla="*/ 1086 w 1157"/>
                <a:gd name="T9" fmla="*/ 62 h 157"/>
                <a:gd name="T10" fmla="*/ 1028 w 1157"/>
                <a:gd name="T11" fmla="*/ 90 h 157"/>
                <a:gd name="T12" fmla="*/ 957 w 1157"/>
                <a:gd name="T13" fmla="*/ 110 h 157"/>
                <a:gd name="T14" fmla="*/ 871 w 1157"/>
                <a:gd name="T15" fmla="*/ 129 h 157"/>
                <a:gd name="T16" fmla="*/ 781 w 1157"/>
                <a:gd name="T17" fmla="*/ 143 h 157"/>
                <a:gd name="T18" fmla="*/ 681 w 1157"/>
                <a:gd name="T19" fmla="*/ 152 h 157"/>
                <a:gd name="T20" fmla="*/ 576 w 1157"/>
                <a:gd name="T21" fmla="*/ 157 h 157"/>
                <a:gd name="T22" fmla="*/ 576 w 1157"/>
                <a:gd name="T23" fmla="*/ 157 h 157"/>
                <a:gd name="T24" fmla="*/ 471 w 1157"/>
                <a:gd name="T25" fmla="*/ 152 h 157"/>
                <a:gd name="T26" fmla="*/ 376 w 1157"/>
                <a:gd name="T27" fmla="*/ 143 h 157"/>
                <a:gd name="T28" fmla="*/ 285 w 1157"/>
                <a:gd name="T29" fmla="*/ 129 h 157"/>
                <a:gd name="T30" fmla="*/ 205 w 1157"/>
                <a:gd name="T31" fmla="*/ 114 h 157"/>
                <a:gd name="T32" fmla="*/ 133 w 1157"/>
                <a:gd name="T33" fmla="*/ 90 h 157"/>
                <a:gd name="T34" fmla="*/ 76 w 1157"/>
                <a:gd name="T35" fmla="*/ 62 h 157"/>
                <a:gd name="T36" fmla="*/ 28 w 1157"/>
                <a:gd name="T37" fmla="*/ 33 h 157"/>
                <a:gd name="T38" fmla="*/ 14 w 1157"/>
                <a:gd name="T39" fmla="*/ 19 h 157"/>
                <a:gd name="T40" fmla="*/ 0 w 1157"/>
                <a:gd name="T41" fmla="*/ 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7" h="157">
                  <a:moveTo>
                    <a:pt x="1157" y="0"/>
                  </a:moveTo>
                  <a:lnTo>
                    <a:pt x="1157" y="0"/>
                  </a:lnTo>
                  <a:lnTo>
                    <a:pt x="1143" y="14"/>
                  </a:lnTo>
                  <a:lnTo>
                    <a:pt x="1129" y="33"/>
                  </a:lnTo>
                  <a:lnTo>
                    <a:pt x="1086" y="62"/>
                  </a:lnTo>
                  <a:lnTo>
                    <a:pt x="1028" y="90"/>
                  </a:lnTo>
                  <a:lnTo>
                    <a:pt x="957" y="110"/>
                  </a:lnTo>
                  <a:lnTo>
                    <a:pt x="871" y="129"/>
                  </a:lnTo>
                  <a:lnTo>
                    <a:pt x="781" y="143"/>
                  </a:lnTo>
                  <a:lnTo>
                    <a:pt x="681" y="152"/>
                  </a:lnTo>
                  <a:lnTo>
                    <a:pt x="576" y="157"/>
                  </a:lnTo>
                  <a:lnTo>
                    <a:pt x="576" y="157"/>
                  </a:lnTo>
                  <a:lnTo>
                    <a:pt x="471" y="152"/>
                  </a:lnTo>
                  <a:lnTo>
                    <a:pt x="376" y="143"/>
                  </a:lnTo>
                  <a:lnTo>
                    <a:pt x="285" y="129"/>
                  </a:lnTo>
                  <a:lnTo>
                    <a:pt x="205" y="114"/>
                  </a:lnTo>
                  <a:lnTo>
                    <a:pt x="133" y="90"/>
                  </a:lnTo>
                  <a:lnTo>
                    <a:pt x="76" y="62"/>
                  </a:lnTo>
                  <a:lnTo>
                    <a:pt x="28" y="33"/>
                  </a:lnTo>
                  <a:lnTo>
                    <a:pt x="14" y="19"/>
                  </a:lnTo>
                  <a:lnTo>
                    <a:pt x="0" y="5"/>
                  </a:lnTo>
                </a:path>
              </a:pathLst>
            </a:cu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Freeform 213"/>
            <p:cNvSpPr>
              <a:spLocks/>
            </p:cNvSpPr>
            <p:nvPr/>
          </p:nvSpPr>
          <p:spPr bwMode="auto">
            <a:xfrm>
              <a:off x="9150350" y="1293813"/>
              <a:ext cx="1868487" cy="363538"/>
            </a:xfrm>
            <a:custGeom>
              <a:avLst/>
              <a:gdLst>
                <a:gd name="T0" fmla="*/ 10 w 1177"/>
                <a:gd name="T1" fmla="*/ 229 h 229"/>
                <a:gd name="T2" fmla="*/ 10 w 1177"/>
                <a:gd name="T3" fmla="*/ 229 h 229"/>
                <a:gd name="T4" fmla="*/ 0 w 1177"/>
                <a:gd name="T5" fmla="*/ 210 h 229"/>
                <a:gd name="T6" fmla="*/ 0 w 1177"/>
                <a:gd name="T7" fmla="*/ 191 h 229"/>
                <a:gd name="T8" fmla="*/ 0 w 1177"/>
                <a:gd name="T9" fmla="*/ 191 h 229"/>
                <a:gd name="T10" fmla="*/ 0 w 1177"/>
                <a:gd name="T11" fmla="*/ 172 h 229"/>
                <a:gd name="T12" fmla="*/ 10 w 1177"/>
                <a:gd name="T13" fmla="*/ 153 h 229"/>
                <a:gd name="T14" fmla="*/ 24 w 1177"/>
                <a:gd name="T15" fmla="*/ 134 h 229"/>
                <a:gd name="T16" fmla="*/ 43 w 1177"/>
                <a:gd name="T17" fmla="*/ 114 h 229"/>
                <a:gd name="T18" fmla="*/ 72 w 1177"/>
                <a:gd name="T19" fmla="*/ 100 h 229"/>
                <a:gd name="T20" fmla="*/ 100 w 1177"/>
                <a:gd name="T21" fmla="*/ 81 h 229"/>
                <a:gd name="T22" fmla="*/ 172 w 1177"/>
                <a:gd name="T23" fmla="*/ 57 h 229"/>
                <a:gd name="T24" fmla="*/ 257 w 1177"/>
                <a:gd name="T25" fmla="*/ 33 h 229"/>
                <a:gd name="T26" fmla="*/ 357 w 1177"/>
                <a:gd name="T27" fmla="*/ 14 h 229"/>
                <a:gd name="T28" fmla="*/ 467 w 1177"/>
                <a:gd name="T29" fmla="*/ 5 h 229"/>
                <a:gd name="T30" fmla="*/ 586 w 1177"/>
                <a:gd name="T31" fmla="*/ 0 h 229"/>
                <a:gd name="T32" fmla="*/ 586 w 1177"/>
                <a:gd name="T33" fmla="*/ 0 h 229"/>
                <a:gd name="T34" fmla="*/ 705 w 1177"/>
                <a:gd name="T35" fmla="*/ 5 h 229"/>
                <a:gd name="T36" fmla="*/ 815 w 1177"/>
                <a:gd name="T37" fmla="*/ 14 h 229"/>
                <a:gd name="T38" fmla="*/ 915 w 1177"/>
                <a:gd name="T39" fmla="*/ 33 h 229"/>
                <a:gd name="T40" fmla="*/ 1005 w 1177"/>
                <a:gd name="T41" fmla="*/ 57 h 229"/>
                <a:gd name="T42" fmla="*/ 1077 w 1177"/>
                <a:gd name="T43" fmla="*/ 81 h 229"/>
                <a:gd name="T44" fmla="*/ 1105 w 1177"/>
                <a:gd name="T45" fmla="*/ 100 h 229"/>
                <a:gd name="T46" fmla="*/ 1129 w 1177"/>
                <a:gd name="T47" fmla="*/ 114 h 229"/>
                <a:gd name="T48" fmla="*/ 1148 w 1177"/>
                <a:gd name="T49" fmla="*/ 134 h 229"/>
                <a:gd name="T50" fmla="*/ 1162 w 1177"/>
                <a:gd name="T51" fmla="*/ 153 h 229"/>
                <a:gd name="T52" fmla="*/ 1172 w 1177"/>
                <a:gd name="T53" fmla="*/ 172 h 229"/>
                <a:gd name="T54" fmla="*/ 1177 w 1177"/>
                <a:gd name="T55" fmla="*/ 191 h 229"/>
                <a:gd name="T56" fmla="*/ 1177 w 1177"/>
                <a:gd name="T57" fmla="*/ 191 h 229"/>
                <a:gd name="T58" fmla="*/ 1172 w 1177"/>
                <a:gd name="T59" fmla="*/ 205 h 229"/>
                <a:gd name="T60" fmla="*/ 1167 w 1177"/>
                <a:gd name="T61" fmla="*/ 22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77" h="229">
                  <a:moveTo>
                    <a:pt x="10" y="229"/>
                  </a:moveTo>
                  <a:lnTo>
                    <a:pt x="10" y="229"/>
                  </a:lnTo>
                  <a:lnTo>
                    <a:pt x="0" y="210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72"/>
                  </a:lnTo>
                  <a:lnTo>
                    <a:pt x="10" y="153"/>
                  </a:lnTo>
                  <a:lnTo>
                    <a:pt x="24" y="134"/>
                  </a:lnTo>
                  <a:lnTo>
                    <a:pt x="43" y="114"/>
                  </a:lnTo>
                  <a:lnTo>
                    <a:pt x="72" y="100"/>
                  </a:lnTo>
                  <a:lnTo>
                    <a:pt x="100" y="81"/>
                  </a:lnTo>
                  <a:lnTo>
                    <a:pt x="172" y="57"/>
                  </a:lnTo>
                  <a:lnTo>
                    <a:pt x="257" y="33"/>
                  </a:lnTo>
                  <a:lnTo>
                    <a:pt x="357" y="14"/>
                  </a:lnTo>
                  <a:lnTo>
                    <a:pt x="467" y="5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705" y="5"/>
                  </a:lnTo>
                  <a:lnTo>
                    <a:pt x="815" y="14"/>
                  </a:lnTo>
                  <a:lnTo>
                    <a:pt x="915" y="33"/>
                  </a:lnTo>
                  <a:lnTo>
                    <a:pt x="1005" y="57"/>
                  </a:lnTo>
                  <a:lnTo>
                    <a:pt x="1077" y="81"/>
                  </a:lnTo>
                  <a:lnTo>
                    <a:pt x="1105" y="100"/>
                  </a:lnTo>
                  <a:lnTo>
                    <a:pt x="1129" y="114"/>
                  </a:lnTo>
                  <a:lnTo>
                    <a:pt x="1148" y="134"/>
                  </a:lnTo>
                  <a:lnTo>
                    <a:pt x="1162" y="153"/>
                  </a:lnTo>
                  <a:lnTo>
                    <a:pt x="1172" y="172"/>
                  </a:lnTo>
                  <a:lnTo>
                    <a:pt x="1177" y="191"/>
                  </a:lnTo>
                  <a:lnTo>
                    <a:pt x="1177" y="191"/>
                  </a:lnTo>
                  <a:lnTo>
                    <a:pt x="1172" y="205"/>
                  </a:lnTo>
                  <a:lnTo>
                    <a:pt x="1167" y="224"/>
                  </a:lnTo>
                </a:path>
              </a:pathLst>
            </a:custGeom>
            <a:noFill/>
            <a:ln w="1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9067799" y="893763"/>
              <a:ext cx="2132014" cy="3295650"/>
              <a:chOff x="9067799" y="893763"/>
              <a:chExt cx="2132014" cy="3295650"/>
            </a:xfrm>
          </p:grpSpPr>
          <p:sp>
            <p:nvSpPr>
              <p:cNvPr id="42" name="Line 201"/>
              <p:cNvSpPr>
                <a:spLocks noChangeShapeType="1"/>
              </p:cNvSpPr>
              <p:nvPr/>
            </p:nvSpPr>
            <p:spPr bwMode="auto">
              <a:xfrm>
                <a:off x="10088563" y="3184525"/>
                <a:ext cx="1004887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" name="Freeform 202"/>
              <p:cNvSpPr>
                <a:spLocks/>
              </p:cNvSpPr>
              <p:nvPr/>
            </p:nvSpPr>
            <p:spPr bwMode="auto">
              <a:xfrm>
                <a:off x="10988675" y="3141662"/>
                <a:ext cx="211138" cy="93663"/>
              </a:xfrm>
              <a:custGeom>
                <a:avLst/>
                <a:gdLst>
                  <a:gd name="T0" fmla="*/ 0 w 76"/>
                  <a:gd name="T1" fmla="*/ 38 h 38"/>
                  <a:gd name="T2" fmla="*/ 76 w 76"/>
                  <a:gd name="T3" fmla="*/ 19 h 38"/>
                  <a:gd name="T4" fmla="*/ 0 w 76"/>
                  <a:gd name="T5" fmla="*/ 0 h 38"/>
                  <a:gd name="T6" fmla="*/ 0 w 7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38">
                    <a:moveTo>
                      <a:pt x="0" y="38"/>
                    </a:moveTo>
                    <a:lnTo>
                      <a:pt x="76" y="19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Line 203"/>
              <p:cNvSpPr>
                <a:spLocks noChangeShapeType="1"/>
              </p:cNvSpPr>
              <p:nvPr/>
            </p:nvSpPr>
            <p:spPr bwMode="auto">
              <a:xfrm flipH="1">
                <a:off x="9150350" y="3184525"/>
                <a:ext cx="938212" cy="68103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" name="Freeform 204"/>
              <p:cNvSpPr>
                <a:spLocks/>
              </p:cNvSpPr>
              <p:nvPr/>
            </p:nvSpPr>
            <p:spPr bwMode="auto">
              <a:xfrm>
                <a:off x="9067799" y="3733800"/>
                <a:ext cx="215107" cy="184151"/>
              </a:xfrm>
              <a:custGeom>
                <a:avLst/>
                <a:gdLst>
                  <a:gd name="T0" fmla="*/ 47 w 71"/>
                  <a:gd name="T1" fmla="*/ 0 h 57"/>
                  <a:gd name="T2" fmla="*/ 0 w 71"/>
                  <a:gd name="T3" fmla="*/ 57 h 57"/>
                  <a:gd name="T4" fmla="*/ 71 w 71"/>
                  <a:gd name="T5" fmla="*/ 28 h 57"/>
                  <a:gd name="T6" fmla="*/ 47 w 7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57">
                    <a:moveTo>
                      <a:pt x="47" y="0"/>
                    </a:moveTo>
                    <a:lnTo>
                      <a:pt x="0" y="57"/>
                    </a:lnTo>
                    <a:lnTo>
                      <a:pt x="71" y="2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6" name="Rectangle 206"/>
              <p:cNvSpPr>
                <a:spLocks noChangeArrowheads="1"/>
              </p:cNvSpPr>
              <p:nvPr/>
            </p:nvSpPr>
            <p:spPr bwMode="auto">
              <a:xfrm>
                <a:off x="9166225" y="3849688"/>
                <a:ext cx="204787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47" name="Rectangle 207"/>
              <p:cNvSpPr>
                <a:spLocks noChangeArrowheads="1"/>
              </p:cNvSpPr>
              <p:nvPr/>
            </p:nvSpPr>
            <p:spPr bwMode="auto">
              <a:xfrm>
                <a:off x="10942638" y="3230563"/>
                <a:ext cx="204787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y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48" name="Rectangle 208"/>
              <p:cNvSpPr>
                <a:spLocks noChangeArrowheads="1"/>
              </p:cNvSpPr>
              <p:nvPr/>
            </p:nvSpPr>
            <p:spPr bwMode="auto">
              <a:xfrm>
                <a:off x="9845675" y="893763"/>
                <a:ext cx="188912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z</a:t>
                </a:r>
                <a:endParaRPr lang="zh-CN" altLang="zh-CN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49" name="Rectangle 210"/>
              <p:cNvSpPr>
                <a:spLocks noChangeArrowheads="1"/>
              </p:cNvSpPr>
              <p:nvPr/>
            </p:nvSpPr>
            <p:spPr bwMode="auto">
              <a:xfrm>
                <a:off x="9656763" y="3078163"/>
                <a:ext cx="271462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O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50" name="Line 227"/>
              <p:cNvSpPr>
                <a:spLocks noChangeShapeType="1"/>
              </p:cNvSpPr>
              <p:nvPr/>
            </p:nvSpPr>
            <p:spPr bwMode="auto">
              <a:xfrm flipV="1">
                <a:off x="10080625" y="1052512"/>
                <a:ext cx="0" cy="213201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" name="Freeform 228"/>
              <p:cNvSpPr>
                <a:spLocks/>
              </p:cNvSpPr>
              <p:nvPr/>
            </p:nvSpPr>
            <p:spPr bwMode="auto">
              <a:xfrm>
                <a:off x="10044112" y="954088"/>
                <a:ext cx="98425" cy="169862"/>
              </a:xfrm>
              <a:custGeom>
                <a:avLst/>
                <a:gdLst>
                  <a:gd name="T0" fmla="*/ 38 w 38"/>
                  <a:gd name="T1" fmla="*/ 71 h 71"/>
                  <a:gd name="T2" fmla="*/ 19 w 38"/>
                  <a:gd name="T3" fmla="*/ 0 h 71"/>
                  <a:gd name="T4" fmla="*/ 0 w 38"/>
                  <a:gd name="T5" fmla="*/ 71 h 71"/>
                  <a:gd name="T6" fmla="*/ 38 w 38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71">
                    <a:moveTo>
                      <a:pt x="38" y="71"/>
                    </a:moveTo>
                    <a:lnTo>
                      <a:pt x="19" y="0"/>
                    </a:lnTo>
                    <a:lnTo>
                      <a:pt x="0" y="71"/>
                    </a:lnTo>
                    <a:lnTo>
                      <a:pt x="38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088563" y="1671638"/>
              <a:ext cx="0" cy="1512887"/>
              <a:chOff x="10088563" y="1671638"/>
              <a:chExt cx="0" cy="1512887"/>
            </a:xfrm>
          </p:grpSpPr>
          <p:sp>
            <p:nvSpPr>
              <p:cNvPr id="53" name="Line 214"/>
              <p:cNvSpPr>
                <a:spLocks noChangeShapeType="1"/>
              </p:cNvSpPr>
              <p:nvPr/>
            </p:nvSpPr>
            <p:spPr bwMode="auto">
              <a:xfrm flipV="1">
                <a:off x="10088563" y="3124200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4" name="Line 215"/>
              <p:cNvSpPr>
                <a:spLocks noChangeShapeType="1"/>
              </p:cNvSpPr>
              <p:nvPr/>
            </p:nvSpPr>
            <p:spPr bwMode="auto">
              <a:xfrm flipV="1">
                <a:off x="10088563" y="3003550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5" name="Line 216"/>
              <p:cNvSpPr>
                <a:spLocks noChangeShapeType="1"/>
              </p:cNvSpPr>
              <p:nvPr/>
            </p:nvSpPr>
            <p:spPr bwMode="auto">
              <a:xfrm flipV="1">
                <a:off x="10088563" y="2881313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6" name="Line 217"/>
              <p:cNvSpPr>
                <a:spLocks noChangeShapeType="1"/>
              </p:cNvSpPr>
              <p:nvPr/>
            </p:nvSpPr>
            <p:spPr bwMode="auto">
              <a:xfrm flipV="1">
                <a:off x="10088563" y="2760663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Line 218"/>
              <p:cNvSpPr>
                <a:spLocks noChangeShapeType="1"/>
              </p:cNvSpPr>
              <p:nvPr/>
            </p:nvSpPr>
            <p:spPr bwMode="auto">
              <a:xfrm flipV="1">
                <a:off x="10088563" y="2640013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Line 219"/>
              <p:cNvSpPr>
                <a:spLocks noChangeShapeType="1"/>
              </p:cNvSpPr>
              <p:nvPr/>
            </p:nvSpPr>
            <p:spPr bwMode="auto">
              <a:xfrm flipV="1">
                <a:off x="10088563" y="2519363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Line 220"/>
              <p:cNvSpPr>
                <a:spLocks noChangeShapeType="1"/>
              </p:cNvSpPr>
              <p:nvPr/>
            </p:nvSpPr>
            <p:spPr bwMode="auto">
              <a:xfrm flipV="1">
                <a:off x="10088563" y="2398713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0" name="Line 221"/>
              <p:cNvSpPr>
                <a:spLocks noChangeShapeType="1"/>
              </p:cNvSpPr>
              <p:nvPr/>
            </p:nvSpPr>
            <p:spPr bwMode="auto">
              <a:xfrm flipV="1">
                <a:off x="10088563" y="2276475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1" name="Line 222"/>
              <p:cNvSpPr>
                <a:spLocks noChangeShapeType="1"/>
              </p:cNvSpPr>
              <p:nvPr/>
            </p:nvSpPr>
            <p:spPr bwMode="auto">
              <a:xfrm flipV="1">
                <a:off x="10088563" y="2155825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Line 223"/>
              <p:cNvSpPr>
                <a:spLocks noChangeShapeType="1"/>
              </p:cNvSpPr>
              <p:nvPr/>
            </p:nvSpPr>
            <p:spPr bwMode="auto">
              <a:xfrm flipV="1">
                <a:off x="10088563" y="2035175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3" name="Line 224"/>
              <p:cNvSpPr>
                <a:spLocks noChangeShapeType="1"/>
              </p:cNvSpPr>
              <p:nvPr/>
            </p:nvSpPr>
            <p:spPr bwMode="auto">
              <a:xfrm flipV="1">
                <a:off x="10088563" y="1914525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4" name="Line 225"/>
              <p:cNvSpPr>
                <a:spLocks noChangeShapeType="1"/>
              </p:cNvSpPr>
              <p:nvPr/>
            </p:nvSpPr>
            <p:spPr bwMode="auto">
              <a:xfrm flipV="1">
                <a:off x="10088563" y="17922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5" name="Line 226"/>
              <p:cNvSpPr>
                <a:spLocks noChangeShapeType="1"/>
              </p:cNvSpPr>
              <p:nvPr/>
            </p:nvSpPr>
            <p:spPr bwMode="auto">
              <a:xfrm flipV="1">
                <a:off x="10088563" y="1671638"/>
                <a:ext cx="0" cy="603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9043988" y="1597025"/>
              <a:ext cx="2117724" cy="0"/>
              <a:chOff x="9043988" y="1597025"/>
              <a:chExt cx="2117724" cy="0"/>
            </a:xfrm>
          </p:grpSpPr>
          <p:sp>
            <p:nvSpPr>
              <p:cNvPr id="67" name="Line 229"/>
              <p:cNvSpPr>
                <a:spLocks noChangeShapeType="1"/>
              </p:cNvSpPr>
              <p:nvPr/>
            </p:nvSpPr>
            <p:spPr bwMode="auto">
              <a:xfrm>
                <a:off x="9043988" y="1597025"/>
                <a:ext cx="15240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Line 230"/>
              <p:cNvSpPr>
                <a:spLocks noChangeShapeType="1"/>
              </p:cNvSpPr>
              <p:nvPr/>
            </p:nvSpPr>
            <p:spPr bwMode="auto">
              <a:xfrm>
                <a:off x="9286875" y="1597025"/>
                <a:ext cx="60325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9" name="Line 231"/>
              <p:cNvSpPr>
                <a:spLocks noChangeShapeType="1"/>
              </p:cNvSpPr>
              <p:nvPr/>
            </p:nvSpPr>
            <p:spPr bwMode="auto">
              <a:xfrm>
                <a:off x="9437688" y="1597025"/>
                <a:ext cx="150812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0" name="Line 232"/>
              <p:cNvSpPr>
                <a:spLocks noChangeShapeType="1"/>
              </p:cNvSpPr>
              <p:nvPr/>
            </p:nvSpPr>
            <p:spPr bwMode="auto">
              <a:xfrm>
                <a:off x="9680575" y="1597025"/>
                <a:ext cx="60325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1" name="Line 233"/>
              <p:cNvSpPr>
                <a:spLocks noChangeShapeType="1"/>
              </p:cNvSpPr>
              <p:nvPr/>
            </p:nvSpPr>
            <p:spPr bwMode="auto">
              <a:xfrm>
                <a:off x="9831388" y="1597025"/>
                <a:ext cx="150812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2" name="Line 234"/>
              <p:cNvSpPr>
                <a:spLocks noChangeShapeType="1"/>
              </p:cNvSpPr>
              <p:nvPr/>
            </p:nvSpPr>
            <p:spPr bwMode="auto">
              <a:xfrm>
                <a:off x="10072688" y="1597025"/>
                <a:ext cx="60325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3" name="Line 235"/>
              <p:cNvSpPr>
                <a:spLocks noChangeShapeType="1"/>
              </p:cNvSpPr>
              <p:nvPr/>
            </p:nvSpPr>
            <p:spPr bwMode="auto">
              <a:xfrm>
                <a:off x="10225088" y="1597025"/>
                <a:ext cx="150812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4" name="Line 236"/>
              <p:cNvSpPr>
                <a:spLocks noChangeShapeType="1"/>
              </p:cNvSpPr>
              <p:nvPr/>
            </p:nvSpPr>
            <p:spPr bwMode="auto">
              <a:xfrm>
                <a:off x="10466388" y="1597025"/>
                <a:ext cx="60325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5" name="Line 237"/>
              <p:cNvSpPr>
                <a:spLocks noChangeShapeType="1"/>
              </p:cNvSpPr>
              <p:nvPr/>
            </p:nvSpPr>
            <p:spPr bwMode="auto">
              <a:xfrm>
                <a:off x="10617200" y="1597025"/>
                <a:ext cx="150812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6" name="Line 238"/>
              <p:cNvSpPr>
                <a:spLocks noChangeShapeType="1"/>
              </p:cNvSpPr>
              <p:nvPr/>
            </p:nvSpPr>
            <p:spPr bwMode="auto">
              <a:xfrm>
                <a:off x="10860088" y="1597025"/>
                <a:ext cx="60325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7" name="Line 239"/>
              <p:cNvSpPr>
                <a:spLocks noChangeShapeType="1"/>
              </p:cNvSpPr>
              <p:nvPr/>
            </p:nvSpPr>
            <p:spPr bwMode="auto">
              <a:xfrm>
                <a:off x="11010900" y="1597025"/>
                <a:ext cx="150812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9294813" y="1181100"/>
              <a:ext cx="1300162" cy="1050925"/>
              <a:chOff x="9294813" y="1181100"/>
              <a:chExt cx="1300162" cy="1050925"/>
            </a:xfrm>
          </p:grpSpPr>
          <p:sp>
            <p:nvSpPr>
              <p:cNvPr id="79" name="Line 240"/>
              <p:cNvSpPr>
                <a:spLocks noChangeShapeType="1"/>
              </p:cNvSpPr>
              <p:nvPr/>
            </p:nvSpPr>
            <p:spPr bwMode="auto">
              <a:xfrm flipH="1">
                <a:off x="10474325" y="1181100"/>
                <a:ext cx="120650" cy="98425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0" name="Line 241"/>
              <p:cNvSpPr>
                <a:spLocks noChangeShapeType="1"/>
              </p:cNvSpPr>
              <p:nvPr/>
            </p:nvSpPr>
            <p:spPr bwMode="auto">
              <a:xfrm flipH="1">
                <a:off x="10352088" y="1339850"/>
                <a:ext cx="53975" cy="3810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1" name="Line 242"/>
              <p:cNvSpPr>
                <a:spLocks noChangeShapeType="1"/>
              </p:cNvSpPr>
              <p:nvPr/>
            </p:nvSpPr>
            <p:spPr bwMode="auto">
              <a:xfrm flipH="1">
                <a:off x="10171113" y="1430338"/>
                <a:ext cx="114300" cy="98425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2" name="Line 243"/>
              <p:cNvSpPr>
                <a:spLocks noChangeShapeType="1"/>
              </p:cNvSpPr>
              <p:nvPr/>
            </p:nvSpPr>
            <p:spPr bwMode="auto">
              <a:xfrm flipH="1">
                <a:off x="10050463" y="1581150"/>
                <a:ext cx="46037" cy="3810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3" name="Line 244"/>
              <p:cNvSpPr>
                <a:spLocks noChangeShapeType="1"/>
              </p:cNvSpPr>
              <p:nvPr/>
            </p:nvSpPr>
            <p:spPr bwMode="auto">
              <a:xfrm flipH="1">
                <a:off x="9861550" y="1679575"/>
                <a:ext cx="120650" cy="9048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4" name="Line 245"/>
              <p:cNvSpPr>
                <a:spLocks noChangeShapeType="1"/>
              </p:cNvSpPr>
              <p:nvPr/>
            </p:nvSpPr>
            <p:spPr bwMode="auto">
              <a:xfrm flipH="1">
                <a:off x="9747250" y="1830388"/>
                <a:ext cx="46037" cy="3810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5" name="Line 246"/>
              <p:cNvSpPr>
                <a:spLocks noChangeShapeType="1"/>
              </p:cNvSpPr>
              <p:nvPr/>
            </p:nvSpPr>
            <p:spPr bwMode="auto">
              <a:xfrm flipH="1">
                <a:off x="9558338" y="1928813"/>
                <a:ext cx="114300" cy="9048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6" name="Line 247"/>
              <p:cNvSpPr>
                <a:spLocks noChangeShapeType="1"/>
              </p:cNvSpPr>
              <p:nvPr/>
            </p:nvSpPr>
            <p:spPr bwMode="auto">
              <a:xfrm flipH="1">
                <a:off x="9437688" y="2079625"/>
                <a:ext cx="46037" cy="3810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7" name="Line 248"/>
              <p:cNvSpPr>
                <a:spLocks noChangeShapeType="1"/>
              </p:cNvSpPr>
              <p:nvPr/>
            </p:nvSpPr>
            <p:spPr bwMode="auto">
              <a:xfrm flipH="1">
                <a:off x="9294813" y="2171700"/>
                <a:ext cx="74612" cy="60325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cxnSp>
          <p:nvCxnSpPr>
            <p:cNvPr id="88" name="直接连接符 87"/>
            <p:cNvCxnSpPr>
              <a:stCxn id="17" idx="24"/>
            </p:cNvCxnSpPr>
            <p:nvPr/>
          </p:nvCxnSpPr>
          <p:spPr>
            <a:xfrm flipV="1">
              <a:off x="9172575" y="1581150"/>
              <a:ext cx="1843087" cy="319087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9" name="直接连接符 88"/>
            <p:cNvCxnSpPr>
              <a:stCxn id="17" idx="0"/>
              <a:endCxn id="40" idx="0"/>
            </p:cNvCxnSpPr>
            <p:nvPr/>
          </p:nvCxnSpPr>
          <p:spPr>
            <a:xfrm flipH="1" flipV="1">
              <a:off x="9166225" y="1657351"/>
              <a:ext cx="1828800" cy="31146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91" name="Text Box 5"/>
          <p:cNvSpPr txBox="1">
            <a:spLocks noChangeArrowheads="1"/>
          </p:cNvSpPr>
          <p:nvPr/>
        </p:nvSpPr>
        <p:spPr bwMode="auto">
          <a:xfrm>
            <a:off x="1524831" y="204331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2256470" y="2135648"/>
                <a:ext cx="4542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𝑦𝑜𝑧</m:t>
                    </m:r>
                  </m:oMath>
                </a14:m>
                <a:r>
                  <a:rPr lang="zh-CN" altLang="en-US" sz="2400" dirty="0"/>
                  <a:t>面上直线方程为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注意到旋转轴为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轴</a:t>
                </a:r>
                <a:r>
                  <a:rPr lang="en-US" altLang="zh-CN" sz="2400" dirty="0" smtClean="0"/>
                  <a:t>,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70" y="2135648"/>
                <a:ext cx="4542935" cy="830997"/>
              </a:xfrm>
              <a:prstGeom prst="rect">
                <a:avLst/>
              </a:prstGeom>
              <a:blipFill>
                <a:blip r:embed="rId12"/>
                <a:stretch>
                  <a:fillRect l="-2013" t="-802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 92"/>
          <p:cNvSpPr/>
          <p:nvPr/>
        </p:nvSpPr>
        <p:spPr>
          <a:xfrm>
            <a:off x="2256470" y="308338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圆锥面</a:t>
            </a:r>
            <a:r>
              <a:rPr lang="zh-CN" altLang="en-US" sz="2400" dirty="0" smtClean="0">
                <a:solidFill>
                  <a:prstClr val="black"/>
                </a:solidFill>
              </a:rPr>
              <a:t>方程为：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2363031" y="3654347"/>
                <a:ext cx="302268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31" y="3654347"/>
                <a:ext cx="3022687" cy="5395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 94"/>
          <p:cNvSpPr/>
          <p:nvPr/>
        </p:nvSpPr>
        <p:spPr>
          <a:xfrm>
            <a:off x="2256470" y="442501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即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748913" y="4395710"/>
                <a:ext cx="28057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13" y="4395710"/>
                <a:ext cx="2805768" cy="461665"/>
              </a:xfrm>
              <a:prstGeom prst="rect">
                <a:avLst/>
              </a:prstGeom>
              <a:blipFill>
                <a:blip r:embed="rId1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2256470" y="516131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圆锥</a:t>
            </a:r>
            <a:r>
              <a:rPr lang="zh-CN" altLang="en-US" sz="2400" dirty="0" smtClean="0">
                <a:solidFill>
                  <a:prstClr val="black"/>
                </a:solidFill>
              </a:rPr>
              <a:t>面</a:t>
            </a:r>
            <a:r>
              <a:rPr lang="zh-CN" altLang="en-US" sz="2400" dirty="0">
                <a:solidFill>
                  <a:prstClr val="black"/>
                </a:solidFill>
              </a:rPr>
              <a:t>标准</a:t>
            </a:r>
            <a:r>
              <a:rPr lang="zh-CN" altLang="en-US" sz="2400" dirty="0" smtClean="0">
                <a:solidFill>
                  <a:prstClr val="black"/>
                </a:solidFill>
              </a:rPr>
              <a:t>方程为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2502691" y="5626100"/>
                <a:ext cx="257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691" y="5626100"/>
                <a:ext cx="2572948" cy="461665"/>
              </a:xfrm>
              <a:prstGeom prst="rect">
                <a:avLst/>
              </a:prstGeom>
              <a:blipFill>
                <a:blip r:embed="rId1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utoUpdateAnimBg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00" name="Line 1084"/>
          <p:cNvSpPr>
            <a:spLocks noChangeShapeType="1"/>
          </p:cNvSpPr>
          <p:nvPr/>
        </p:nvSpPr>
        <p:spPr bwMode="auto">
          <a:xfrm flipH="1" flipV="1">
            <a:off x="8683625" y="1216026"/>
            <a:ext cx="1371600" cy="9937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1" name="Line 1085"/>
          <p:cNvSpPr>
            <a:spLocks noChangeShapeType="1"/>
          </p:cNvSpPr>
          <p:nvPr/>
        </p:nvSpPr>
        <p:spPr bwMode="auto">
          <a:xfrm flipH="1" flipV="1">
            <a:off x="8712200" y="1190626"/>
            <a:ext cx="1371600" cy="99377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2" name="Line 1086"/>
          <p:cNvSpPr>
            <a:spLocks noChangeShapeType="1"/>
          </p:cNvSpPr>
          <p:nvPr/>
        </p:nvSpPr>
        <p:spPr bwMode="auto">
          <a:xfrm flipV="1">
            <a:off x="7693025" y="1216025"/>
            <a:ext cx="990600" cy="2209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3" name="Line 1087"/>
          <p:cNvSpPr>
            <a:spLocks noChangeShapeType="1"/>
          </p:cNvSpPr>
          <p:nvPr/>
        </p:nvSpPr>
        <p:spPr bwMode="auto">
          <a:xfrm flipV="1">
            <a:off x="7734300" y="1190625"/>
            <a:ext cx="990600" cy="22098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4" name="Line 1088"/>
          <p:cNvSpPr>
            <a:spLocks noChangeShapeType="1"/>
          </p:cNvSpPr>
          <p:nvPr/>
        </p:nvSpPr>
        <p:spPr bwMode="auto">
          <a:xfrm flipH="1" flipV="1">
            <a:off x="8686800" y="1177925"/>
            <a:ext cx="762000" cy="2209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5" name="Line 1089"/>
          <p:cNvSpPr>
            <a:spLocks noChangeShapeType="1"/>
          </p:cNvSpPr>
          <p:nvPr/>
        </p:nvSpPr>
        <p:spPr bwMode="auto">
          <a:xfrm flipV="1">
            <a:off x="7693026" y="2209801"/>
            <a:ext cx="2289175" cy="121602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6" name="Line 1090"/>
          <p:cNvSpPr>
            <a:spLocks noChangeShapeType="1"/>
          </p:cNvSpPr>
          <p:nvPr/>
        </p:nvSpPr>
        <p:spPr bwMode="auto">
          <a:xfrm>
            <a:off x="7693025" y="3425825"/>
            <a:ext cx="1752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7" name="Line 1091"/>
          <p:cNvSpPr>
            <a:spLocks noChangeShapeType="1"/>
          </p:cNvSpPr>
          <p:nvPr/>
        </p:nvSpPr>
        <p:spPr bwMode="auto">
          <a:xfrm>
            <a:off x="7658100" y="3463925"/>
            <a:ext cx="17526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8" name="Line 1092"/>
          <p:cNvSpPr>
            <a:spLocks noChangeShapeType="1"/>
          </p:cNvSpPr>
          <p:nvPr/>
        </p:nvSpPr>
        <p:spPr bwMode="auto">
          <a:xfrm flipV="1">
            <a:off x="9445625" y="2206625"/>
            <a:ext cx="609600" cy="1219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09" name="Line 1093"/>
          <p:cNvSpPr>
            <a:spLocks noChangeShapeType="1"/>
          </p:cNvSpPr>
          <p:nvPr/>
        </p:nvSpPr>
        <p:spPr bwMode="auto">
          <a:xfrm flipV="1">
            <a:off x="9480551" y="2219325"/>
            <a:ext cx="608013" cy="1219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514" name="Text Box 1098"/>
          <p:cNvSpPr txBox="1">
            <a:spLocks noChangeArrowheads="1"/>
          </p:cNvSpPr>
          <p:nvPr/>
        </p:nvSpPr>
        <p:spPr bwMode="auto">
          <a:xfrm>
            <a:off x="1485900" y="1204267"/>
            <a:ext cx="243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向量的加法</a:t>
            </a:r>
          </a:p>
        </p:txBody>
      </p:sp>
      <p:sp>
        <p:nvSpPr>
          <p:cNvPr id="189515" name="Text Box 1099"/>
          <p:cNvSpPr txBox="1">
            <a:spLocks noChangeArrowheads="1"/>
          </p:cNvSpPr>
          <p:nvPr/>
        </p:nvSpPr>
        <p:spPr bwMode="auto">
          <a:xfrm>
            <a:off x="1755848" y="2772074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三角形法则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89516" name="Text Box 1100"/>
          <p:cNvSpPr txBox="1">
            <a:spLocks noChangeArrowheads="1"/>
          </p:cNvSpPr>
          <p:nvPr/>
        </p:nvSpPr>
        <p:spPr bwMode="auto">
          <a:xfrm>
            <a:off x="1751446" y="1831033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平行四边形法则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89522" name="Text Box 1106"/>
          <p:cNvSpPr txBox="1">
            <a:spLocks noChangeArrowheads="1"/>
          </p:cNvSpPr>
          <p:nvPr/>
        </p:nvSpPr>
        <p:spPr bwMode="auto">
          <a:xfrm>
            <a:off x="1751446" y="4216104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运算规律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89523" name="Text Box 1107"/>
          <p:cNvSpPr txBox="1">
            <a:spLocks noChangeArrowheads="1"/>
          </p:cNvSpPr>
          <p:nvPr/>
        </p:nvSpPr>
        <p:spPr bwMode="auto">
          <a:xfrm>
            <a:off x="3343901" y="4223758"/>
            <a:ext cx="1531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交换律</a:t>
            </a:r>
          </a:p>
        </p:txBody>
      </p:sp>
      <p:sp>
        <p:nvSpPr>
          <p:cNvPr id="189524" name="Text Box 1108"/>
          <p:cNvSpPr txBox="1">
            <a:spLocks noChangeArrowheads="1"/>
          </p:cNvSpPr>
          <p:nvPr/>
        </p:nvSpPr>
        <p:spPr bwMode="auto">
          <a:xfrm>
            <a:off x="3343901" y="4926312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结合律</a:t>
            </a:r>
          </a:p>
        </p:txBody>
      </p:sp>
      <p:sp>
        <p:nvSpPr>
          <p:cNvPr id="189525" name="Text Box 1109"/>
          <p:cNvSpPr txBox="1">
            <a:spLocks noChangeArrowheads="1"/>
          </p:cNvSpPr>
          <p:nvPr/>
        </p:nvSpPr>
        <p:spPr bwMode="auto">
          <a:xfrm>
            <a:off x="1749425" y="5590859"/>
            <a:ext cx="594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三角形法则可推广到多个向量相加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616-7389-43CF-B5AB-EAFD6B9D2E77}" type="datetime11">
              <a:rPr lang="zh-CN" altLang="en-US" smtClean="0"/>
              <a:t>09:02:23</a:t>
            </a:fld>
            <a:endParaRPr lang="en-US" altLang="zh-CN"/>
          </a:p>
        </p:txBody>
      </p:sp>
      <p:sp>
        <p:nvSpPr>
          <p:cNvPr id="48" name="Rectangle 833"/>
          <p:cNvSpPr txBox="1">
            <a:spLocks noChangeArrowheads="1"/>
          </p:cNvSpPr>
          <p:nvPr/>
        </p:nvSpPr>
        <p:spPr>
          <a:xfrm>
            <a:off x="823191" y="447676"/>
            <a:ext cx="3425536" cy="5699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二、</a:t>
            </a: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向量的线性运算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33877" y="1190775"/>
            <a:ext cx="1811425" cy="1461791"/>
            <a:chOff x="4433877" y="1190775"/>
            <a:chExt cx="1811425" cy="1461791"/>
          </a:xfrm>
        </p:grpSpPr>
        <p:sp>
          <p:nvSpPr>
            <p:cNvPr id="189517" name="Line 1101"/>
            <p:cNvSpPr>
              <a:spLocks noChangeShapeType="1"/>
            </p:cNvSpPr>
            <p:nvPr/>
          </p:nvSpPr>
          <p:spPr bwMode="auto">
            <a:xfrm>
              <a:off x="4505324" y="2332832"/>
              <a:ext cx="1035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9518" name="Line 1102"/>
            <p:cNvSpPr>
              <a:spLocks noChangeShapeType="1"/>
            </p:cNvSpPr>
            <p:nvPr/>
          </p:nvSpPr>
          <p:spPr bwMode="auto">
            <a:xfrm flipV="1">
              <a:off x="4505325" y="1620046"/>
              <a:ext cx="452437" cy="719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9519" name="Line 1103"/>
            <p:cNvSpPr>
              <a:spLocks noChangeShapeType="1"/>
            </p:cNvSpPr>
            <p:nvPr/>
          </p:nvSpPr>
          <p:spPr bwMode="auto">
            <a:xfrm flipV="1">
              <a:off x="5561012" y="1620046"/>
              <a:ext cx="454025" cy="719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9520" name="Line 1104"/>
            <p:cNvSpPr>
              <a:spLocks noChangeShapeType="1"/>
            </p:cNvSpPr>
            <p:nvPr/>
          </p:nvSpPr>
          <p:spPr bwMode="auto">
            <a:xfrm>
              <a:off x="4978400" y="1620045"/>
              <a:ext cx="1036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9521" name="Line 1105"/>
            <p:cNvSpPr>
              <a:spLocks noChangeShapeType="1"/>
            </p:cNvSpPr>
            <p:nvPr/>
          </p:nvSpPr>
          <p:spPr bwMode="auto">
            <a:xfrm flipV="1">
              <a:off x="4525962" y="1620046"/>
              <a:ext cx="1489075" cy="71913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810695" y="2190901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695" y="2190901"/>
                  <a:ext cx="460382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4433877" y="1618111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877" y="1618111"/>
                  <a:ext cx="46038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231306" y="1190775"/>
                  <a:ext cx="101399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306" y="1190775"/>
                  <a:ext cx="101399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/>
          <p:cNvGrpSpPr/>
          <p:nvPr/>
        </p:nvGrpSpPr>
        <p:grpSpPr>
          <a:xfrm>
            <a:off x="4335780" y="2509986"/>
            <a:ext cx="1818958" cy="1461791"/>
            <a:chOff x="4505324" y="1190775"/>
            <a:chExt cx="1818958" cy="1461791"/>
          </a:xfrm>
        </p:grpSpPr>
        <p:sp>
          <p:nvSpPr>
            <p:cNvPr id="55" name="Line 1101"/>
            <p:cNvSpPr>
              <a:spLocks noChangeShapeType="1"/>
            </p:cNvSpPr>
            <p:nvPr/>
          </p:nvSpPr>
          <p:spPr bwMode="auto">
            <a:xfrm>
              <a:off x="4505324" y="2332832"/>
              <a:ext cx="1035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56" name="Line 1102"/>
            <p:cNvSpPr>
              <a:spLocks noChangeShapeType="1"/>
            </p:cNvSpPr>
            <p:nvPr/>
          </p:nvSpPr>
          <p:spPr bwMode="auto">
            <a:xfrm flipV="1">
              <a:off x="5549603" y="1660181"/>
              <a:ext cx="452437" cy="719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59" name="Line 1105"/>
            <p:cNvSpPr>
              <a:spLocks noChangeShapeType="1"/>
            </p:cNvSpPr>
            <p:nvPr/>
          </p:nvSpPr>
          <p:spPr bwMode="auto">
            <a:xfrm flipV="1">
              <a:off x="4525962" y="1620046"/>
              <a:ext cx="1489075" cy="71913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4810695" y="2190901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695" y="2190901"/>
                  <a:ext cx="46038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5863900" y="1803377"/>
                  <a:ext cx="4603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900" y="1803377"/>
                  <a:ext cx="46038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5231306" y="1190775"/>
                  <a:ext cx="101399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306" y="1190775"/>
                  <a:ext cx="101399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8391515" y="3354686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515" y="3354686"/>
                <a:ext cx="4603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9815509" y="2530773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5509" y="2530773"/>
                <a:ext cx="46038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9520234" y="1455091"/>
                <a:ext cx="425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34" y="1455091"/>
                <a:ext cx="4251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8183686" y="2652566"/>
                <a:ext cx="1013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86" y="2652566"/>
                <a:ext cx="101399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850321" y="1535558"/>
                <a:ext cx="17920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321" y="1535558"/>
                <a:ext cx="1792029" cy="461665"/>
              </a:xfrm>
              <a:prstGeom prst="rect">
                <a:avLst/>
              </a:prstGeom>
              <a:blipFill>
                <a:blip r:embed="rId12"/>
                <a:stretch>
                  <a:fillRect l="-306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6510337" y="2160238"/>
                <a:ext cx="17663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37" y="2160238"/>
                <a:ext cx="1766381" cy="461665"/>
              </a:xfrm>
              <a:prstGeom prst="rect">
                <a:avLst/>
              </a:prstGeom>
              <a:blipFill>
                <a:blip r:embed="rId1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615122" y="2081110"/>
                <a:ext cx="9787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122" y="2081110"/>
                <a:ext cx="97872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4608640" y="4197450"/>
                <a:ext cx="26696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640" y="4197450"/>
                <a:ext cx="266961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798341" y="4952620"/>
                <a:ext cx="54646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41" y="4952620"/>
                <a:ext cx="5464636" cy="461665"/>
              </a:xfrm>
              <a:prstGeom prst="rect">
                <a:avLst/>
              </a:prstGeom>
              <a:blipFill>
                <a:blip r:embed="rId1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24831" y="468642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6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524831" y="1299639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16387" y="468642"/>
                <a:ext cx="80329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𝑦𝑜𝑧</m:t>
                    </m:r>
                  </m:oMath>
                </a14:m>
                <a:r>
                  <a:rPr lang="zh-CN" altLang="en-US" sz="2400" dirty="0"/>
                  <a:t>平面上抛物线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𝑝𝑧</m:t>
                    </m:r>
                  </m:oMath>
                </a14:m>
                <a:r>
                  <a:rPr lang="zh-CN" altLang="en-US" sz="2400" dirty="0"/>
                  <a:t> 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轴旋转就得到一个以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轴为旋转轴的</a:t>
                </a:r>
                <a:r>
                  <a:rPr lang="zh-CN" altLang="en-US" sz="2400" dirty="0" smtClean="0"/>
                  <a:t>旋转曲面，称为</a:t>
                </a:r>
                <a:r>
                  <a:rPr lang="zh-CN" altLang="zh-CN" sz="2400" dirty="0">
                    <a:solidFill>
                      <a:srgbClr val="0000FF"/>
                    </a:solidFill>
                  </a:rPr>
                  <a:t>旋转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抛物面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87" y="468642"/>
                <a:ext cx="8032958" cy="830997"/>
              </a:xfrm>
              <a:prstGeom prst="rect">
                <a:avLst/>
              </a:prstGeom>
              <a:blipFill>
                <a:blip r:embed="rId2"/>
                <a:stretch>
                  <a:fillRect l="-1214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16387" y="1299639"/>
                <a:ext cx="50386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 smtClean="0">
                    <a:solidFill>
                      <a:prstClr val="black"/>
                    </a:solidFill>
                  </a:rPr>
                  <a:t>旋转抛物面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方程为：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𝑝𝑧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87" y="1299639"/>
                <a:ext cx="5038623" cy="461665"/>
              </a:xfrm>
              <a:prstGeom prst="rect">
                <a:avLst/>
              </a:prstGeom>
              <a:blipFill>
                <a:blip r:embed="rId3"/>
                <a:stretch>
                  <a:fillRect l="-193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524831" y="1859639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7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524831" y="2881304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16387" y="1761304"/>
                <a:ext cx="8032958" cy="1037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𝑦𝑜𝑧</m:t>
                    </m:r>
                  </m:oMath>
                </a14:m>
                <a:r>
                  <a:rPr lang="zh-CN" altLang="en-US" sz="2400" dirty="0"/>
                  <a:t>平面上</a:t>
                </a:r>
                <a:r>
                  <a:rPr lang="zh-CN" altLang="en-US" sz="2400" dirty="0" smtClean="0"/>
                  <a:t>椭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圆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轴旋转就得到一个以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轴为旋转轴的</a:t>
                </a:r>
                <a:r>
                  <a:rPr lang="zh-CN" altLang="en-US" sz="2400" dirty="0" smtClean="0"/>
                  <a:t>旋转曲面，称为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旋转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椭球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面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87" y="1761304"/>
                <a:ext cx="8032958" cy="1037720"/>
              </a:xfrm>
              <a:prstGeom prst="rect">
                <a:avLst/>
              </a:prstGeom>
              <a:blipFill>
                <a:blip r:embed="rId4"/>
                <a:stretch>
                  <a:fillRect l="-1214" r="-152" b="-1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16387" y="2799024"/>
                <a:ext cx="5130122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 smtClean="0">
                    <a:solidFill>
                      <a:prstClr val="black"/>
                    </a:solidFill>
                  </a:rPr>
                  <a:t>旋转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椭球</a:t>
                </a:r>
                <a:r>
                  <a:rPr lang="zh-CN" altLang="zh-CN" sz="2400" dirty="0" smtClean="0">
                    <a:solidFill>
                      <a:prstClr val="black"/>
                    </a:solidFill>
                  </a:rPr>
                  <a:t>面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方程为：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87" y="2799024"/>
                <a:ext cx="5130122" cy="668388"/>
              </a:xfrm>
              <a:prstGeom prst="rect">
                <a:avLst/>
              </a:prstGeom>
              <a:blipFill>
                <a:blip r:embed="rId5"/>
                <a:stretch>
                  <a:fillRect l="-1900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8043151" y="2799024"/>
            <a:ext cx="3757612" cy="3095626"/>
            <a:chOff x="7373660" y="3326737"/>
            <a:chExt cx="3757612" cy="3095626"/>
          </a:xfrm>
        </p:grpSpPr>
        <p:sp>
          <p:nvSpPr>
            <p:cNvPr id="22" name="AutoShape 181"/>
            <p:cNvSpPr>
              <a:spLocks noChangeAspect="1" noChangeArrowheads="1" noTextEdit="1"/>
            </p:cNvSpPr>
            <p:nvPr/>
          </p:nvSpPr>
          <p:spPr bwMode="auto">
            <a:xfrm>
              <a:off x="7373660" y="3326737"/>
              <a:ext cx="3751262" cy="30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Freeform 183"/>
            <p:cNvSpPr>
              <a:spLocks/>
            </p:cNvSpPr>
            <p:nvPr/>
          </p:nvSpPr>
          <p:spPr bwMode="auto">
            <a:xfrm>
              <a:off x="7422872" y="4539587"/>
              <a:ext cx="3392487" cy="952500"/>
            </a:xfrm>
            <a:custGeom>
              <a:avLst/>
              <a:gdLst>
                <a:gd name="T0" fmla="*/ 0 w 2137"/>
                <a:gd name="T1" fmla="*/ 14 h 600"/>
                <a:gd name="T2" fmla="*/ 45 w 2137"/>
                <a:gd name="T3" fmla="*/ 53 h 600"/>
                <a:gd name="T4" fmla="*/ 156 w 2137"/>
                <a:gd name="T5" fmla="*/ 111 h 600"/>
                <a:gd name="T6" fmla="*/ 275 w 2137"/>
                <a:gd name="T7" fmla="*/ 156 h 600"/>
                <a:gd name="T8" fmla="*/ 440 w 2137"/>
                <a:gd name="T9" fmla="*/ 196 h 600"/>
                <a:gd name="T10" fmla="*/ 649 w 2137"/>
                <a:gd name="T11" fmla="*/ 227 h 600"/>
                <a:gd name="T12" fmla="*/ 911 w 2137"/>
                <a:gd name="T13" fmla="*/ 245 h 600"/>
                <a:gd name="T14" fmla="*/ 1066 w 2137"/>
                <a:gd name="T15" fmla="*/ 249 h 600"/>
                <a:gd name="T16" fmla="*/ 1355 w 2137"/>
                <a:gd name="T17" fmla="*/ 231 h 600"/>
                <a:gd name="T18" fmla="*/ 1626 w 2137"/>
                <a:gd name="T19" fmla="*/ 200 h 600"/>
                <a:gd name="T20" fmla="*/ 1808 w 2137"/>
                <a:gd name="T21" fmla="*/ 160 h 600"/>
                <a:gd name="T22" fmla="*/ 1972 w 2137"/>
                <a:gd name="T23" fmla="*/ 111 h 600"/>
                <a:gd name="T24" fmla="*/ 2070 w 2137"/>
                <a:gd name="T25" fmla="*/ 62 h 600"/>
                <a:gd name="T26" fmla="*/ 2114 w 2137"/>
                <a:gd name="T27" fmla="*/ 22 h 600"/>
                <a:gd name="T28" fmla="*/ 2137 w 2137"/>
                <a:gd name="T29" fmla="*/ 0 h 600"/>
                <a:gd name="T30" fmla="*/ 2092 w 2137"/>
                <a:gd name="T31" fmla="*/ 93 h 600"/>
                <a:gd name="T32" fmla="*/ 2034 w 2137"/>
                <a:gd name="T33" fmla="*/ 191 h 600"/>
                <a:gd name="T34" fmla="*/ 1937 w 2137"/>
                <a:gd name="T35" fmla="*/ 298 h 600"/>
                <a:gd name="T36" fmla="*/ 1803 w 2137"/>
                <a:gd name="T37" fmla="*/ 409 h 600"/>
                <a:gd name="T38" fmla="*/ 1670 w 2137"/>
                <a:gd name="T39" fmla="*/ 484 h 600"/>
                <a:gd name="T40" fmla="*/ 1568 w 2137"/>
                <a:gd name="T41" fmla="*/ 524 h 600"/>
                <a:gd name="T42" fmla="*/ 1453 w 2137"/>
                <a:gd name="T43" fmla="*/ 560 h 600"/>
                <a:gd name="T44" fmla="*/ 1319 w 2137"/>
                <a:gd name="T45" fmla="*/ 587 h 600"/>
                <a:gd name="T46" fmla="*/ 1177 w 2137"/>
                <a:gd name="T47" fmla="*/ 596 h 600"/>
                <a:gd name="T48" fmla="*/ 1097 w 2137"/>
                <a:gd name="T49" fmla="*/ 600 h 600"/>
                <a:gd name="T50" fmla="*/ 942 w 2137"/>
                <a:gd name="T51" fmla="*/ 596 h 600"/>
                <a:gd name="T52" fmla="*/ 804 w 2137"/>
                <a:gd name="T53" fmla="*/ 578 h 600"/>
                <a:gd name="T54" fmla="*/ 569 w 2137"/>
                <a:gd name="T55" fmla="*/ 524 h 600"/>
                <a:gd name="T56" fmla="*/ 382 w 2137"/>
                <a:gd name="T57" fmla="*/ 444 h 600"/>
                <a:gd name="T58" fmla="*/ 240 w 2137"/>
                <a:gd name="T59" fmla="*/ 351 h 600"/>
                <a:gd name="T60" fmla="*/ 138 w 2137"/>
                <a:gd name="T61" fmla="*/ 249 h 600"/>
                <a:gd name="T62" fmla="*/ 67 w 2137"/>
                <a:gd name="T63" fmla="*/ 156 h 600"/>
                <a:gd name="T64" fmla="*/ 22 w 2137"/>
                <a:gd name="T65" fmla="*/ 71 h 600"/>
                <a:gd name="T66" fmla="*/ 0 w 2137"/>
                <a:gd name="T67" fmla="*/ 1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7" h="600">
                  <a:moveTo>
                    <a:pt x="0" y="14"/>
                  </a:moveTo>
                  <a:lnTo>
                    <a:pt x="0" y="14"/>
                  </a:lnTo>
                  <a:lnTo>
                    <a:pt x="9" y="27"/>
                  </a:lnTo>
                  <a:lnTo>
                    <a:pt x="45" y="53"/>
                  </a:lnTo>
                  <a:lnTo>
                    <a:pt x="111" y="89"/>
                  </a:lnTo>
                  <a:lnTo>
                    <a:pt x="156" y="111"/>
                  </a:lnTo>
                  <a:lnTo>
                    <a:pt x="213" y="133"/>
                  </a:lnTo>
                  <a:lnTo>
                    <a:pt x="275" y="156"/>
                  </a:lnTo>
                  <a:lnTo>
                    <a:pt x="351" y="173"/>
                  </a:lnTo>
                  <a:lnTo>
                    <a:pt x="440" y="196"/>
                  </a:lnTo>
                  <a:lnTo>
                    <a:pt x="538" y="213"/>
                  </a:lnTo>
                  <a:lnTo>
                    <a:pt x="649" y="227"/>
                  </a:lnTo>
                  <a:lnTo>
                    <a:pt x="773" y="240"/>
                  </a:lnTo>
                  <a:lnTo>
                    <a:pt x="911" y="245"/>
                  </a:lnTo>
                  <a:lnTo>
                    <a:pt x="1066" y="249"/>
                  </a:lnTo>
                  <a:lnTo>
                    <a:pt x="1066" y="249"/>
                  </a:lnTo>
                  <a:lnTo>
                    <a:pt x="1208" y="245"/>
                  </a:lnTo>
                  <a:lnTo>
                    <a:pt x="1355" y="231"/>
                  </a:lnTo>
                  <a:lnTo>
                    <a:pt x="1532" y="213"/>
                  </a:lnTo>
                  <a:lnTo>
                    <a:pt x="1626" y="200"/>
                  </a:lnTo>
                  <a:lnTo>
                    <a:pt x="1719" y="182"/>
                  </a:lnTo>
                  <a:lnTo>
                    <a:pt x="1808" y="160"/>
                  </a:lnTo>
                  <a:lnTo>
                    <a:pt x="1892" y="138"/>
                  </a:lnTo>
                  <a:lnTo>
                    <a:pt x="1972" y="111"/>
                  </a:lnTo>
                  <a:lnTo>
                    <a:pt x="2039" y="80"/>
                  </a:lnTo>
                  <a:lnTo>
                    <a:pt x="2070" y="62"/>
                  </a:lnTo>
                  <a:lnTo>
                    <a:pt x="2092" y="40"/>
                  </a:lnTo>
                  <a:lnTo>
                    <a:pt x="2114" y="22"/>
                  </a:lnTo>
                  <a:lnTo>
                    <a:pt x="2137" y="0"/>
                  </a:lnTo>
                  <a:lnTo>
                    <a:pt x="2137" y="0"/>
                  </a:lnTo>
                  <a:lnTo>
                    <a:pt x="2123" y="27"/>
                  </a:lnTo>
                  <a:lnTo>
                    <a:pt x="2092" y="93"/>
                  </a:lnTo>
                  <a:lnTo>
                    <a:pt x="2065" y="138"/>
                  </a:lnTo>
                  <a:lnTo>
                    <a:pt x="2034" y="191"/>
                  </a:lnTo>
                  <a:lnTo>
                    <a:pt x="1990" y="245"/>
                  </a:lnTo>
                  <a:lnTo>
                    <a:pt x="1937" y="298"/>
                  </a:lnTo>
                  <a:lnTo>
                    <a:pt x="1875" y="356"/>
                  </a:lnTo>
                  <a:lnTo>
                    <a:pt x="1803" y="409"/>
                  </a:lnTo>
                  <a:lnTo>
                    <a:pt x="1719" y="462"/>
                  </a:lnTo>
                  <a:lnTo>
                    <a:pt x="1670" y="484"/>
                  </a:lnTo>
                  <a:lnTo>
                    <a:pt x="1621" y="507"/>
                  </a:lnTo>
                  <a:lnTo>
                    <a:pt x="1568" y="524"/>
                  </a:lnTo>
                  <a:lnTo>
                    <a:pt x="1510" y="542"/>
                  </a:lnTo>
                  <a:lnTo>
                    <a:pt x="1453" y="560"/>
                  </a:lnTo>
                  <a:lnTo>
                    <a:pt x="1390" y="573"/>
                  </a:lnTo>
                  <a:lnTo>
                    <a:pt x="1319" y="587"/>
                  </a:lnTo>
                  <a:lnTo>
                    <a:pt x="1253" y="591"/>
                  </a:lnTo>
                  <a:lnTo>
                    <a:pt x="1177" y="596"/>
                  </a:lnTo>
                  <a:lnTo>
                    <a:pt x="1097" y="600"/>
                  </a:lnTo>
                  <a:lnTo>
                    <a:pt x="1097" y="600"/>
                  </a:lnTo>
                  <a:lnTo>
                    <a:pt x="1017" y="600"/>
                  </a:lnTo>
                  <a:lnTo>
                    <a:pt x="942" y="596"/>
                  </a:lnTo>
                  <a:lnTo>
                    <a:pt x="871" y="587"/>
                  </a:lnTo>
                  <a:lnTo>
                    <a:pt x="804" y="578"/>
                  </a:lnTo>
                  <a:lnTo>
                    <a:pt x="680" y="556"/>
                  </a:lnTo>
                  <a:lnTo>
                    <a:pt x="569" y="524"/>
                  </a:lnTo>
                  <a:lnTo>
                    <a:pt x="471" y="489"/>
                  </a:lnTo>
                  <a:lnTo>
                    <a:pt x="382" y="444"/>
                  </a:lnTo>
                  <a:lnTo>
                    <a:pt x="307" y="400"/>
                  </a:lnTo>
                  <a:lnTo>
                    <a:pt x="240" y="351"/>
                  </a:lnTo>
                  <a:lnTo>
                    <a:pt x="187" y="302"/>
                  </a:lnTo>
                  <a:lnTo>
                    <a:pt x="138" y="249"/>
                  </a:lnTo>
                  <a:lnTo>
                    <a:pt x="98" y="200"/>
                  </a:lnTo>
                  <a:lnTo>
                    <a:pt x="67" y="156"/>
                  </a:lnTo>
                  <a:lnTo>
                    <a:pt x="40" y="111"/>
                  </a:lnTo>
                  <a:lnTo>
                    <a:pt x="22" y="71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Line 184"/>
            <p:cNvSpPr>
              <a:spLocks noChangeShapeType="1"/>
            </p:cNvSpPr>
            <p:nvPr/>
          </p:nvSpPr>
          <p:spPr bwMode="auto">
            <a:xfrm>
              <a:off x="7387947" y="5498437"/>
              <a:ext cx="3652837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Line 186"/>
            <p:cNvSpPr>
              <a:spLocks noChangeShapeType="1"/>
            </p:cNvSpPr>
            <p:nvPr/>
          </p:nvSpPr>
          <p:spPr bwMode="auto">
            <a:xfrm flipV="1">
              <a:off x="9115147" y="3453736"/>
              <a:ext cx="0" cy="29622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9115147" y="4426875"/>
              <a:ext cx="0" cy="1071563"/>
              <a:chOff x="5876925" y="4476751"/>
              <a:chExt cx="0" cy="1071563"/>
            </a:xfrm>
          </p:grpSpPr>
          <p:sp>
            <p:nvSpPr>
              <p:cNvPr id="38" name="Line 187"/>
              <p:cNvSpPr>
                <a:spLocks noChangeShapeType="1"/>
              </p:cNvSpPr>
              <p:nvPr/>
            </p:nvSpPr>
            <p:spPr bwMode="auto">
              <a:xfrm flipV="1">
                <a:off x="5876925" y="5492751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9" name="Line 188"/>
              <p:cNvSpPr>
                <a:spLocks noChangeShapeType="1"/>
              </p:cNvSpPr>
              <p:nvPr/>
            </p:nvSpPr>
            <p:spPr bwMode="auto">
              <a:xfrm flipV="1">
                <a:off x="5876925" y="5380038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0" name="Line 189"/>
              <p:cNvSpPr>
                <a:spLocks noChangeShapeType="1"/>
              </p:cNvSpPr>
              <p:nvPr/>
            </p:nvSpPr>
            <p:spPr bwMode="auto">
              <a:xfrm flipV="1">
                <a:off x="5876925" y="5267326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" name="Line 190"/>
              <p:cNvSpPr>
                <a:spLocks noChangeShapeType="1"/>
              </p:cNvSpPr>
              <p:nvPr/>
            </p:nvSpPr>
            <p:spPr bwMode="auto">
              <a:xfrm flipV="1">
                <a:off x="5876925" y="5154613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" name="Line 191"/>
              <p:cNvSpPr>
                <a:spLocks noChangeShapeType="1"/>
              </p:cNvSpPr>
              <p:nvPr/>
            </p:nvSpPr>
            <p:spPr bwMode="auto">
              <a:xfrm flipV="1">
                <a:off x="5876925" y="5041901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" name="Line 192"/>
              <p:cNvSpPr>
                <a:spLocks noChangeShapeType="1"/>
              </p:cNvSpPr>
              <p:nvPr/>
            </p:nvSpPr>
            <p:spPr bwMode="auto">
              <a:xfrm flipV="1">
                <a:off x="5876925" y="4927601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Line 193"/>
              <p:cNvSpPr>
                <a:spLocks noChangeShapeType="1"/>
              </p:cNvSpPr>
              <p:nvPr/>
            </p:nvSpPr>
            <p:spPr bwMode="auto">
              <a:xfrm flipV="1">
                <a:off x="5876925" y="4814888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" name="Line 194"/>
              <p:cNvSpPr>
                <a:spLocks noChangeShapeType="1"/>
              </p:cNvSpPr>
              <p:nvPr/>
            </p:nvSpPr>
            <p:spPr bwMode="auto">
              <a:xfrm flipV="1">
                <a:off x="5876925" y="4702176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6" name="Line 195"/>
              <p:cNvSpPr>
                <a:spLocks noChangeShapeType="1"/>
              </p:cNvSpPr>
              <p:nvPr/>
            </p:nvSpPr>
            <p:spPr bwMode="auto">
              <a:xfrm flipV="1">
                <a:off x="5876925" y="4589463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7" name="Line 196"/>
              <p:cNvSpPr>
                <a:spLocks noChangeShapeType="1"/>
              </p:cNvSpPr>
              <p:nvPr/>
            </p:nvSpPr>
            <p:spPr bwMode="auto">
              <a:xfrm flipV="1">
                <a:off x="5876925" y="4476751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7" name="Line 197"/>
            <p:cNvSpPr>
              <a:spLocks noChangeShapeType="1"/>
            </p:cNvSpPr>
            <p:nvPr/>
          </p:nvSpPr>
          <p:spPr bwMode="auto">
            <a:xfrm flipV="1">
              <a:off x="9115147" y="4357025"/>
              <a:ext cx="0" cy="14288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Line 200"/>
            <p:cNvSpPr>
              <a:spLocks noChangeShapeType="1"/>
            </p:cNvSpPr>
            <p:nvPr/>
          </p:nvSpPr>
          <p:spPr bwMode="auto">
            <a:xfrm flipH="1">
              <a:off x="7853085" y="5498437"/>
              <a:ext cx="1262062" cy="86836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Freeform 202"/>
            <p:cNvSpPr>
              <a:spLocks/>
            </p:cNvSpPr>
            <p:nvPr/>
          </p:nvSpPr>
          <p:spPr bwMode="auto">
            <a:xfrm>
              <a:off x="7387947" y="3982375"/>
              <a:ext cx="3448050" cy="946150"/>
            </a:xfrm>
            <a:custGeom>
              <a:avLst/>
              <a:gdLst>
                <a:gd name="T0" fmla="*/ 2172 w 2172"/>
                <a:gd name="T1" fmla="*/ 302 h 596"/>
                <a:gd name="T2" fmla="*/ 2167 w 2172"/>
                <a:gd name="T3" fmla="*/ 333 h 596"/>
                <a:gd name="T4" fmla="*/ 2119 w 2172"/>
                <a:gd name="T5" fmla="*/ 391 h 596"/>
                <a:gd name="T6" fmla="*/ 2034 w 2172"/>
                <a:gd name="T7" fmla="*/ 444 h 596"/>
                <a:gd name="T8" fmla="*/ 1910 w 2172"/>
                <a:gd name="T9" fmla="*/ 489 h 596"/>
                <a:gd name="T10" fmla="*/ 1759 w 2172"/>
                <a:gd name="T11" fmla="*/ 529 h 596"/>
                <a:gd name="T12" fmla="*/ 1581 w 2172"/>
                <a:gd name="T13" fmla="*/ 560 h 596"/>
                <a:gd name="T14" fmla="*/ 1386 w 2172"/>
                <a:gd name="T15" fmla="*/ 582 h 596"/>
                <a:gd name="T16" fmla="*/ 1177 w 2172"/>
                <a:gd name="T17" fmla="*/ 596 h 596"/>
                <a:gd name="T18" fmla="*/ 1066 w 2172"/>
                <a:gd name="T19" fmla="*/ 596 h 596"/>
                <a:gd name="T20" fmla="*/ 853 w 2172"/>
                <a:gd name="T21" fmla="*/ 591 h 596"/>
                <a:gd name="T22" fmla="*/ 653 w 2172"/>
                <a:gd name="T23" fmla="*/ 573 h 596"/>
                <a:gd name="T24" fmla="*/ 471 w 2172"/>
                <a:gd name="T25" fmla="*/ 547 h 596"/>
                <a:gd name="T26" fmla="*/ 311 w 2172"/>
                <a:gd name="T27" fmla="*/ 511 h 596"/>
                <a:gd name="T28" fmla="*/ 182 w 2172"/>
                <a:gd name="T29" fmla="*/ 467 h 596"/>
                <a:gd name="T30" fmla="*/ 84 w 2172"/>
                <a:gd name="T31" fmla="*/ 413 h 596"/>
                <a:gd name="T32" fmla="*/ 22 w 2172"/>
                <a:gd name="T33" fmla="*/ 360 h 596"/>
                <a:gd name="T34" fmla="*/ 0 w 2172"/>
                <a:gd name="T35" fmla="*/ 316 h 596"/>
                <a:gd name="T36" fmla="*/ 0 w 2172"/>
                <a:gd name="T37" fmla="*/ 298 h 596"/>
                <a:gd name="T38" fmla="*/ 4 w 2172"/>
                <a:gd name="T39" fmla="*/ 267 h 596"/>
                <a:gd name="T40" fmla="*/ 49 w 2172"/>
                <a:gd name="T41" fmla="*/ 209 h 596"/>
                <a:gd name="T42" fmla="*/ 129 w 2172"/>
                <a:gd name="T43" fmla="*/ 156 h 596"/>
                <a:gd name="T44" fmla="*/ 244 w 2172"/>
                <a:gd name="T45" fmla="*/ 107 h 596"/>
                <a:gd name="T46" fmla="*/ 386 w 2172"/>
                <a:gd name="T47" fmla="*/ 67 h 596"/>
                <a:gd name="T48" fmla="*/ 560 w 2172"/>
                <a:gd name="T49" fmla="*/ 36 h 596"/>
                <a:gd name="T50" fmla="*/ 751 w 2172"/>
                <a:gd name="T51" fmla="*/ 14 h 596"/>
                <a:gd name="T52" fmla="*/ 955 w 2172"/>
                <a:gd name="T53" fmla="*/ 0 h 596"/>
                <a:gd name="T54" fmla="*/ 1066 w 2172"/>
                <a:gd name="T55" fmla="*/ 0 h 596"/>
                <a:gd name="T56" fmla="*/ 1284 w 2172"/>
                <a:gd name="T57" fmla="*/ 5 h 596"/>
                <a:gd name="T58" fmla="*/ 1488 w 2172"/>
                <a:gd name="T59" fmla="*/ 22 h 596"/>
                <a:gd name="T60" fmla="*/ 1674 w 2172"/>
                <a:gd name="T61" fmla="*/ 54 h 596"/>
                <a:gd name="T62" fmla="*/ 1839 w 2172"/>
                <a:gd name="T63" fmla="*/ 89 h 596"/>
                <a:gd name="T64" fmla="*/ 1976 w 2172"/>
                <a:gd name="T65" fmla="*/ 133 h 596"/>
                <a:gd name="T66" fmla="*/ 2083 w 2172"/>
                <a:gd name="T67" fmla="*/ 187 h 596"/>
                <a:gd name="T68" fmla="*/ 2150 w 2172"/>
                <a:gd name="T69" fmla="*/ 245 h 596"/>
                <a:gd name="T70" fmla="*/ 2172 w 2172"/>
                <a:gd name="T71" fmla="*/ 289 h 596"/>
                <a:gd name="T72" fmla="*/ 2172 w 2172"/>
                <a:gd name="T73" fmla="*/ 302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2" h="596">
                  <a:moveTo>
                    <a:pt x="2172" y="302"/>
                  </a:moveTo>
                  <a:lnTo>
                    <a:pt x="2172" y="302"/>
                  </a:lnTo>
                  <a:lnTo>
                    <a:pt x="2172" y="320"/>
                  </a:lnTo>
                  <a:lnTo>
                    <a:pt x="2167" y="333"/>
                  </a:lnTo>
                  <a:lnTo>
                    <a:pt x="2150" y="365"/>
                  </a:lnTo>
                  <a:lnTo>
                    <a:pt x="2119" y="391"/>
                  </a:lnTo>
                  <a:lnTo>
                    <a:pt x="2083" y="418"/>
                  </a:lnTo>
                  <a:lnTo>
                    <a:pt x="2034" y="444"/>
                  </a:lnTo>
                  <a:lnTo>
                    <a:pt x="1976" y="467"/>
                  </a:lnTo>
                  <a:lnTo>
                    <a:pt x="1910" y="489"/>
                  </a:lnTo>
                  <a:lnTo>
                    <a:pt x="1839" y="511"/>
                  </a:lnTo>
                  <a:lnTo>
                    <a:pt x="1759" y="529"/>
                  </a:lnTo>
                  <a:lnTo>
                    <a:pt x="1674" y="547"/>
                  </a:lnTo>
                  <a:lnTo>
                    <a:pt x="1581" y="560"/>
                  </a:lnTo>
                  <a:lnTo>
                    <a:pt x="1488" y="573"/>
                  </a:lnTo>
                  <a:lnTo>
                    <a:pt x="1386" y="582"/>
                  </a:lnTo>
                  <a:lnTo>
                    <a:pt x="1284" y="591"/>
                  </a:lnTo>
                  <a:lnTo>
                    <a:pt x="1177" y="596"/>
                  </a:lnTo>
                  <a:lnTo>
                    <a:pt x="1066" y="596"/>
                  </a:lnTo>
                  <a:lnTo>
                    <a:pt x="1066" y="596"/>
                  </a:lnTo>
                  <a:lnTo>
                    <a:pt x="955" y="596"/>
                  </a:lnTo>
                  <a:lnTo>
                    <a:pt x="853" y="591"/>
                  </a:lnTo>
                  <a:lnTo>
                    <a:pt x="751" y="582"/>
                  </a:lnTo>
                  <a:lnTo>
                    <a:pt x="653" y="573"/>
                  </a:lnTo>
                  <a:lnTo>
                    <a:pt x="560" y="560"/>
                  </a:lnTo>
                  <a:lnTo>
                    <a:pt x="471" y="547"/>
                  </a:lnTo>
                  <a:lnTo>
                    <a:pt x="386" y="529"/>
                  </a:lnTo>
                  <a:lnTo>
                    <a:pt x="311" y="511"/>
                  </a:lnTo>
                  <a:lnTo>
                    <a:pt x="244" y="489"/>
                  </a:lnTo>
                  <a:lnTo>
                    <a:pt x="182" y="467"/>
                  </a:lnTo>
                  <a:lnTo>
                    <a:pt x="129" y="440"/>
                  </a:lnTo>
                  <a:lnTo>
                    <a:pt x="84" y="413"/>
                  </a:lnTo>
                  <a:lnTo>
                    <a:pt x="49" y="387"/>
                  </a:lnTo>
                  <a:lnTo>
                    <a:pt x="22" y="360"/>
                  </a:lnTo>
                  <a:lnTo>
                    <a:pt x="4" y="329"/>
                  </a:lnTo>
                  <a:lnTo>
                    <a:pt x="0" y="31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0" y="285"/>
                  </a:lnTo>
                  <a:lnTo>
                    <a:pt x="4" y="267"/>
                  </a:lnTo>
                  <a:lnTo>
                    <a:pt x="22" y="240"/>
                  </a:lnTo>
                  <a:lnTo>
                    <a:pt x="49" y="209"/>
                  </a:lnTo>
                  <a:lnTo>
                    <a:pt x="84" y="182"/>
                  </a:lnTo>
                  <a:lnTo>
                    <a:pt x="129" y="156"/>
                  </a:lnTo>
                  <a:lnTo>
                    <a:pt x="182" y="133"/>
                  </a:lnTo>
                  <a:lnTo>
                    <a:pt x="244" y="107"/>
                  </a:lnTo>
                  <a:lnTo>
                    <a:pt x="311" y="89"/>
                  </a:lnTo>
                  <a:lnTo>
                    <a:pt x="386" y="67"/>
                  </a:lnTo>
                  <a:lnTo>
                    <a:pt x="471" y="49"/>
                  </a:lnTo>
                  <a:lnTo>
                    <a:pt x="560" y="36"/>
                  </a:lnTo>
                  <a:lnTo>
                    <a:pt x="653" y="22"/>
                  </a:lnTo>
                  <a:lnTo>
                    <a:pt x="751" y="14"/>
                  </a:lnTo>
                  <a:lnTo>
                    <a:pt x="853" y="5"/>
                  </a:lnTo>
                  <a:lnTo>
                    <a:pt x="955" y="0"/>
                  </a:lnTo>
                  <a:lnTo>
                    <a:pt x="1066" y="0"/>
                  </a:lnTo>
                  <a:lnTo>
                    <a:pt x="1066" y="0"/>
                  </a:lnTo>
                  <a:lnTo>
                    <a:pt x="1177" y="0"/>
                  </a:lnTo>
                  <a:lnTo>
                    <a:pt x="1284" y="5"/>
                  </a:lnTo>
                  <a:lnTo>
                    <a:pt x="1386" y="14"/>
                  </a:lnTo>
                  <a:lnTo>
                    <a:pt x="1488" y="22"/>
                  </a:lnTo>
                  <a:lnTo>
                    <a:pt x="1581" y="36"/>
                  </a:lnTo>
                  <a:lnTo>
                    <a:pt x="1674" y="54"/>
                  </a:lnTo>
                  <a:lnTo>
                    <a:pt x="1759" y="71"/>
                  </a:lnTo>
                  <a:lnTo>
                    <a:pt x="1839" y="89"/>
                  </a:lnTo>
                  <a:lnTo>
                    <a:pt x="1910" y="111"/>
                  </a:lnTo>
                  <a:lnTo>
                    <a:pt x="1976" y="133"/>
                  </a:lnTo>
                  <a:lnTo>
                    <a:pt x="2034" y="160"/>
                  </a:lnTo>
                  <a:lnTo>
                    <a:pt x="2083" y="187"/>
                  </a:lnTo>
                  <a:lnTo>
                    <a:pt x="2119" y="213"/>
                  </a:lnTo>
                  <a:lnTo>
                    <a:pt x="2150" y="245"/>
                  </a:lnTo>
                  <a:lnTo>
                    <a:pt x="2167" y="271"/>
                  </a:lnTo>
                  <a:lnTo>
                    <a:pt x="2172" y="289"/>
                  </a:lnTo>
                  <a:lnTo>
                    <a:pt x="2172" y="302"/>
                  </a:lnTo>
                  <a:lnTo>
                    <a:pt x="2172" y="302"/>
                  </a:lnTo>
                  <a:close/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Rectangle 203"/>
            <p:cNvSpPr>
              <a:spLocks noChangeArrowheads="1"/>
            </p:cNvSpPr>
            <p:nvPr/>
          </p:nvSpPr>
          <p:spPr bwMode="auto">
            <a:xfrm>
              <a:off x="9224685" y="3342612"/>
              <a:ext cx="196850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1" name="Rectangle 204"/>
            <p:cNvSpPr>
              <a:spLocks noChangeArrowheads="1"/>
            </p:cNvSpPr>
            <p:nvPr/>
          </p:nvSpPr>
          <p:spPr bwMode="auto">
            <a:xfrm>
              <a:off x="10920135" y="5477800"/>
              <a:ext cx="211137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2" name="Rectangle 205"/>
            <p:cNvSpPr>
              <a:spLocks noChangeArrowheads="1"/>
            </p:cNvSpPr>
            <p:nvPr/>
          </p:nvSpPr>
          <p:spPr bwMode="auto">
            <a:xfrm>
              <a:off x="7691160" y="6062000"/>
              <a:ext cx="211137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3" name="Rectangle 206"/>
            <p:cNvSpPr>
              <a:spLocks noChangeArrowheads="1"/>
            </p:cNvSpPr>
            <p:nvPr/>
          </p:nvSpPr>
          <p:spPr bwMode="auto">
            <a:xfrm>
              <a:off x="9150072" y="5504787"/>
              <a:ext cx="28257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4" name="Line 207"/>
            <p:cNvSpPr>
              <a:spLocks noChangeShapeType="1"/>
            </p:cNvSpPr>
            <p:nvPr/>
          </p:nvSpPr>
          <p:spPr bwMode="auto">
            <a:xfrm>
              <a:off x="7387947" y="44554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Line 208"/>
            <p:cNvSpPr>
              <a:spLocks noChangeShapeType="1"/>
            </p:cNvSpPr>
            <p:nvPr/>
          </p:nvSpPr>
          <p:spPr bwMode="auto">
            <a:xfrm>
              <a:off x="7387947" y="4455450"/>
              <a:ext cx="0" cy="0"/>
            </a:xfrm>
            <a:prstGeom prst="line">
              <a:avLst/>
            </a:prstGeom>
            <a:noFill/>
            <a:ln w="1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Freeform 209"/>
            <p:cNvSpPr>
              <a:spLocks/>
            </p:cNvSpPr>
            <p:nvPr/>
          </p:nvSpPr>
          <p:spPr bwMode="auto">
            <a:xfrm>
              <a:off x="7387947" y="4476087"/>
              <a:ext cx="1727200" cy="1022350"/>
            </a:xfrm>
            <a:custGeom>
              <a:avLst/>
              <a:gdLst>
                <a:gd name="T0" fmla="*/ 0 w 1088"/>
                <a:gd name="T1" fmla="*/ 0 h 644"/>
                <a:gd name="T2" fmla="*/ 0 w 1088"/>
                <a:gd name="T3" fmla="*/ 0 h 644"/>
                <a:gd name="T4" fmla="*/ 9 w 1088"/>
                <a:gd name="T5" fmla="*/ 27 h 644"/>
                <a:gd name="T6" fmla="*/ 22 w 1088"/>
                <a:gd name="T7" fmla="*/ 58 h 644"/>
                <a:gd name="T8" fmla="*/ 40 w 1088"/>
                <a:gd name="T9" fmla="*/ 98 h 644"/>
                <a:gd name="T10" fmla="*/ 67 w 1088"/>
                <a:gd name="T11" fmla="*/ 147 h 644"/>
                <a:gd name="T12" fmla="*/ 102 w 1088"/>
                <a:gd name="T13" fmla="*/ 205 h 644"/>
                <a:gd name="T14" fmla="*/ 146 w 1088"/>
                <a:gd name="T15" fmla="*/ 262 h 644"/>
                <a:gd name="T16" fmla="*/ 200 w 1088"/>
                <a:gd name="T17" fmla="*/ 320 h 644"/>
                <a:gd name="T18" fmla="*/ 262 w 1088"/>
                <a:gd name="T19" fmla="*/ 382 h 644"/>
                <a:gd name="T20" fmla="*/ 342 w 1088"/>
                <a:gd name="T21" fmla="*/ 440 h 644"/>
                <a:gd name="T22" fmla="*/ 382 w 1088"/>
                <a:gd name="T23" fmla="*/ 467 h 644"/>
                <a:gd name="T24" fmla="*/ 426 w 1088"/>
                <a:gd name="T25" fmla="*/ 493 h 644"/>
                <a:gd name="T26" fmla="*/ 480 w 1088"/>
                <a:gd name="T27" fmla="*/ 520 h 644"/>
                <a:gd name="T28" fmla="*/ 528 w 1088"/>
                <a:gd name="T29" fmla="*/ 542 h 644"/>
                <a:gd name="T30" fmla="*/ 586 w 1088"/>
                <a:gd name="T31" fmla="*/ 564 h 644"/>
                <a:gd name="T32" fmla="*/ 648 w 1088"/>
                <a:gd name="T33" fmla="*/ 582 h 644"/>
                <a:gd name="T34" fmla="*/ 711 w 1088"/>
                <a:gd name="T35" fmla="*/ 600 h 644"/>
                <a:gd name="T36" fmla="*/ 777 w 1088"/>
                <a:gd name="T37" fmla="*/ 618 h 644"/>
                <a:gd name="T38" fmla="*/ 848 w 1088"/>
                <a:gd name="T39" fmla="*/ 627 h 644"/>
                <a:gd name="T40" fmla="*/ 924 w 1088"/>
                <a:gd name="T41" fmla="*/ 636 h 644"/>
                <a:gd name="T42" fmla="*/ 1004 w 1088"/>
                <a:gd name="T43" fmla="*/ 640 h 644"/>
                <a:gd name="T44" fmla="*/ 1088 w 1088"/>
                <a:gd name="T45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8" h="644">
                  <a:moveTo>
                    <a:pt x="0" y="0"/>
                  </a:moveTo>
                  <a:lnTo>
                    <a:pt x="0" y="0"/>
                  </a:lnTo>
                  <a:lnTo>
                    <a:pt x="9" y="27"/>
                  </a:lnTo>
                  <a:lnTo>
                    <a:pt x="22" y="58"/>
                  </a:lnTo>
                  <a:lnTo>
                    <a:pt x="40" y="98"/>
                  </a:lnTo>
                  <a:lnTo>
                    <a:pt x="67" y="147"/>
                  </a:lnTo>
                  <a:lnTo>
                    <a:pt x="102" y="205"/>
                  </a:lnTo>
                  <a:lnTo>
                    <a:pt x="146" y="262"/>
                  </a:lnTo>
                  <a:lnTo>
                    <a:pt x="200" y="320"/>
                  </a:lnTo>
                  <a:lnTo>
                    <a:pt x="262" y="382"/>
                  </a:lnTo>
                  <a:lnTo>
                    <a:pt x="342" y="440"/>
                  </a:lnTo>
                  <a:lnTo>
                    <a:pt x="382" y="467"/>
                  </a:lnTo>
                  <a:lnTo>
                    <a:pt x="426" y="493"/>
                  </a:lnTo>
                  <a:lnTo>
                    <a:pt x="480" y="520"/>
                  </a:lnTo>
                  <a:lnTo>
                    <a:pt x="528" y="542"/>
                  </a:lnTo>
                  <a:lnTo>
                    <a:pt x="586" y="564"/>
                  </a:lnTo>
                  <a:lnTo>
                    <a:pt x="648" y="582"/>
                  </a:lnTo>
                  <a:lnTo>
                    <a:pt x="711" y="600"/>
                  </a:lnTo>
                  <a:lnTo>
                    <a:pt x="777" y="618"/>
                  </a:lnTo>
                  <a:lnTo>
                    <a:pt x="848" y="627"/>
                  </a:lnTo>
                  <a:lnTo>
                    <a:pt x="924" y="636"/>
                  </a:lnTo>
                  <a:lnTo>
                    <a:pt x="1004" y="640"/>
                  </a:lnTo>
                  <a:lnTo>
                    <a:pt x="1088" y="644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Freeform 210"/>
            <p:cNvSpPr>
              <a:spLocks/>
            </p:cNvSpPr>
            <p:nvPr/>
          </p:nvSpPr>
          <p:spPr bwMode="auto">
            <a:xfrm>
              <a:off x="9108797" y="4469737"/>
              <a:ext cx="1727200" cy="1028700"/>
            </a:xfrm>
            <a:custGeom>
              <a:avLst/>
              <a:gdLst>
                <a:gd name="T0" fmla="*/ 1088 w 1088"/>
                <a:gd name="T1" fmla="*/ 0 h 648"/>
                <a:gd name="T2" fmla="*/ 1088 w 1088"/>
                <a:gd name="T3" fmla="*/ 0 h 648"/>
                <a:gd name="T4" fmla="*/ 1079 w 1088"/>
                <a:gd name="T5" fmla="*/ 26 h 648"/>
                <a:gd name="T6" fmla="*/ 1066 w 1088"/>
                <a:gd name="T7" fmla="*/ 58 h 648"/>
                <a:gd name="T8" fmla="*/ 1048 w 1088"/>
                <a:gd name="T9" fmla="*/ 102 h 648"/>
                <a:gd name="T10" fmla="*/ 1021 w 1088"/>
                <a:gd name="T11" fmla="*/ 151 h 648"/>
                <a:gd name="T12" fmla="*/ 986 w 1088"/>
                <a:gd name="T13" fmla="*/ 204 h 648"/>
                <a:gd name="T14" fmla="*/ 946 w 1088"/>
                <a:gd name="T15" fmla="*/ 262 h 648"/>
                <a:gd name="T16" fmla="*/ 888 w 1088"/>
                <a:gd name="T17" fmla="*/ 324 h 648"/>
                <a:gd name="T18" fmla="*/ 826 w 1088"/>
                <a:gd name="T19" fmla="*/ 382 h 648"/>
                <a:gd name="T20" fmla="*/ 750 w 1088"/>
                <a:gd name="T21" fmla="*/ 444 h 648"/>
                <a:gd name="T22" fmla="*/ 706 w 1088"/>
                <a:gd name="T23" fmla="*/ 471 h 648"/>
                <a:gd name="T24" fmla="*/ 661 w 1088"/>
                <a:gd name="T25" fmla="*/ 497 h 648"/>
                <a:gd name="T26" fmla="*/ 613 w 1088"/>
                <a:gd name="T27" fmla="*/ 524 h 648"/>
                <a:gd name="T28" fmla="*/ 559 w 1088"/>
                <a:gd name="T29" fmla="*/ 546 h 648"/>
                <a:gd name="T30" fmla="*/ 502 w 1088"/>
                <a:gd name="T31" fmla="*/ 568 h 648"/>
                <a:gd name="T32" fmla="*/ 444 w 1088"/>
                <a:gd name="T33" fmla="*/ 586 h 648"/>
                <a:gd name="T34" fmla="*/ 377 w 1088"/>
                <a:gd name="T35" fmla="*/ 604 h 648"/>
                <a:gd name="T36" fmla="*/ 311 w 1088"/>
                <a:gd name="T37" fmla="*/ 622 h 648"/>
                <a:gd name="T38" fmla="*/ 240 w 1088"/>
                <a:gd name="T39" fmla="*/ 631 h 648"/>
                <a:gd name="T40" fmla="*/ 164 w 1088"/>
                <a:gd name="T41" fmla="*/ 640 h 648"/>
                <a:gd name="T42" fmla="*/ 84 w 1088"/>
                <a:gd name="T43" fmla="*/ 644 h 648"/>
                <a:gd name="T44" fmla="*/ 0 w 1088"/>
                <a:gd name="T45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8" h="648">
                  <a:moveTo>
                    <a:pt x="1088" y="0"/>
                  </a:moveTo>
                  <a:lnTo>
                    <a:pt x="1088" y="0"/>
                  </a:lnTo>
                  <a:lnTo>
                    <a:pt x="1079" y="26"/>
                  </a:lnTo>
                  <a:lnTo>
                    <a:pt x="1066" y="58"/>
                  </a:lnTo>
                  <a:lnTo>
                    <a:pt x="1048" y="102"/>
                  </a:lnTo>
                  <a:lnTo>
                    <a:pt x="1021" y="151"/>
                  </a:lnTo>
                  <a:lnTo>
                    <a:pt x="986" y="204"/>
                  </a:lnTo>
                  <a:lnTo>
                    <a:pt x="946" y="262"/>
                  </a:lnTo>
                  <a:lnTo>
                    <a:pt x="888" y="324"/>
                  </a:lnTo>
                  <a:lnTo>
                    <a:pt x="826" y="382"/>
                  </a:lnTo>
                  <a:lnTo>
                    <a:pt x="750" y="444"/>
                  </a:lnTo>
                  <a:lnTo>
                    <a:pt x="706" y="471"/>
                  </a:lnTo>
                  <a:lnTo>
                    <a:pt x="661" y="497"/>
                  </a:lnTo>
                  <a:lnTo>
                    <a:pt x="613" y="524"/>
                  </a:lnTo>
                  <a:lnTo>
                    <a:pt x="559" y="546"/>
                  </a:lnTo>
                  <a:lnTo>
                    <a:pt x="502" y="568"/>
                  </a:lnTo>
                  <a:lnTo>
                    <a:pt x="444" y="586"/>
                  </a:lnTo>
                  <a:lnTo>
                    <a:pt x="377" y="604"/>
                  </a:lnTo>
                  <a:lnTo>
                    <a:pt x="311" y="622"/>
                  </a:lnTo>
                  <a:lnTo>
                    <a:pt x="240" y="631"/>
                  </a:lnTo>
                  <a:lnTo>
                    <a:pt x="164" y="640"/>
                  </a:lnTo>
                  <a:lnTo>
                    <a:pt x="84" y="644"/>
                  </a:lnTo>
                  <a:lnTo>
                    <a:pt x="0" y="648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900094" y="3241936"/>
            <a:ext cx="4111626" cy="3176588"/>
            <a:chOff x="3328987" y="2889250"/>
            <a:chExt cx="4111626" cy="3176588"/>
          </a:xfrm>
        </p:grpSpPr>
        <p:sp>
          <p:nvSpPr>
            <p:cNvPr id="49" name="Freeform 78"/>
            <p:cNvSpPr>
              <a:spLocks/>
            </p:cNvSpPr>
            <p:nvPr/>
          </p:nvSpPr>
          <p:spPr bwMode="auto">
            <a:xfrm>
              <a:off x="3749675" y="3481388"/>
              <a:ext cx="3062288" cy="2259013"/>
            </a:xfrm>
            <a:custGeom>
              <a:avLst/>
              <a:gdLst>
                <a:gd name="T0" fmla="*/ 1929 w 1929"/>
                <a:gd name="T1" fmla="*/ 709 h 1423"/>
                <a:gd name="T2" fmla="*/ 1907 w 1929"/>
                <a:gd name="T3" fmla="*/ 854 h 1423"/>
                <a:gd name="T4" fmla="*/ 1851 w 1929"/>
                <a:gd name="T5" fmla="*/ 988 h 1423"/>
                <a:gd name="T6" fmla="*/ 1762 w 1929"/>
                <a:gd name="T7" fmla="*/ 1105 h 1423"/>
                <a:gd name="T8" fmla="*/ 1645 w 1929"/>
                <a:gd name="T9" fmla="*/ 1211 h 1423"/>
                <a:gd name="T10" fmla="*/ 1500 w 1929"/>
                <a:gd name="T11" fmla="*/ 1300 h 1423"/>
                <a:gd name="T12" fmla="*/ 1338 w 1929"/>
                <a:gd name="T13" fmla="*/ 1367 h 1423"/>
                <a:gd name="T14" fmla="*/ 1160 w 1929"/>
                <a:gd name="T15" fmla="*/ 1406 h 1423"/>
                <a:gd name="T16" fmla="*/ 964 w 1929"/>
                <a:gd name="T17" fmla="*/ 1423 h 1423"/>
                <a:gd name="T18" fmla="*/ 864 w 1929"/>
                <a:gd name="T19" fmla="*/ 1417 h 1423"/>
                <a:gd name="T20" fmla="*/ 675 w 1929"/>
                <a:gd name="T21" fmla="*/ 1389 h 1423"/>
                <a:gd name="T22" fmla="*/ 502 w 1929"/>
                <a:gd name="T23" fmla="*/ 1333 h 1423"/>
                <a:gd name="T24" fmla="*/ 351 w 1929"/>
                <a:gd name="T25" fmla="*/ 1261 h 1423"/>
                <a:gd name="T26" fmla="*/ 217 w 1929"/>
                <a:gd name="T27" fmla="*/ 1161 h 1423"/>
                <a:gd name="T28" fmla="*/ 117 w 1929"/>
                <a:gd name="T29" fmla="*/ 1049 h 1423"/>
                <a:gd name="T30" fmla="*/ 44 w 1929"/>
                <a:gd name="T31" fmla="*/ 921 h 1423"/>
                <a:gd name="T32" fmla="*/ 5 w 1929"/>
                <a:gd name="T33" fmla="*/ 781 h 1423"/>
                <a:gd name="T34" fmla="*/ 0 w 1929"/>
                <a:gd name="T35" fmla="*/ 709 h 1423"/>
                <a:gd name="T36" fmla="*/ 22 w 1929"/>
                <a:gd name="T37" fmla="*/ 569 h 1423"/>
                <a:gd name="T38" fmla="*/ 78 w 1929"/>
                <a:gd name="T39" fmla="*/ 435 h 1423"/>
                <a:gd name="T40" fmla="*/ 167 w 1929"/>
                <a:gd name="T41" fmla="*/ 313 h 1423"/>
                <a:gd name="T42" fmla="*/ 284 w 1929"/>
                <a:gd name="T43" fmla="*/ 207 h 1423"/>
                <a:gd name="T44" fmla="*/ 424 w 1929"/>
                <a:gd name="T45" fmla="*/ 123 h 1423"/>
                <a:gd name="T46" fmla="*/ 591 w 1929"/>
                <a:gd name="T47" fmla="*/ 56 h 1423"/>
                <a:gd name="T48" fmla="*/ 769 w 1929"/>
                <a:gd name="T49" fmla="*/ 17 h 1423"/>
                <a:gd name="T50" fmla="*/ 964 w 1929"/>
                <a:gd name="T51" fmla="*/ 0 h 1423"/>
                <a:gd name="T52" fmla="*/ 1065 w 1929"/>
                <a:gd name="T53" fmla="*/ 6 h 1423"/>
                <a:gd name="T54" fmla="*/ 1249 w 1929"/>
                <a:gd name="T55" fmla="*/ 34 h 1423"/>
                <a:gd name="T56" fmla="*/ 1422 w 1929"/>
                <a:gd name="T57" fmla="*/ 84 h 1423"/>
                <a:gd name="T58" fmla="*/ 1578 w 1929"/>
                <a:gd name="T59" fmla="*/ 162 h 1423"/>
                <a:gd name="T60" fmla="*/ 1706 w 1929"/>
                <a:gd name="T61" fmla="*/ 257 h 1423"/>
                <a:gd name="T62" fmla="*/ 1812 w 1929"/>
                <a:gd name="T63" fmla="*/ 374 h 1423"/>
                <a:gd name="T64" fmla="*/ 1885 w 1929"/>
                <a:gd name="T65" fmla="*/ 497 h 1423"/>
                <a:gd name="T66" fmla="*/ 1924 w 1929"/>
                <a:gd name="T67" fmla="*/ 636 h 1423"/>
                <a:gd name="T68" fmla="*/ 1929 w 1929"/>
                <a:gd name="T69" fmla="*/ 709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9" h="1423">
                  <a:moveTo>
                    <a:pt x="1929" y="709"/>
                  </a:moveTo>
                  <a:lnTo>
                    <a:pt x="1929" y="709"/>
                  </a:lnTo>
                  <a:lnTo>
                    <a:pt x="1924" y="781"/>
                  </a:lnTo>
                  <a:lnTo>
                    <a:pt x="1907" y="854"/>
                  </a:lnTo>
                  <a:lnTo>
                    <a:pt x="1885" y="921"/>
                  </a:lnTo>
                  <a:lnTo>
                    <a:pt x="1851" y="988"/>
                  </a:lnTo>
                  <a:lnTo>
                    <a:pt x="1812" y="1049"/>
                  </a:lnTo>
                  <a:lnTo>
                    <a:pt x="1762" y="1105"/>
                  </a:lnTo>
                  <a:lnTo>
                    <a:pt x="1706" y="1161"/>
                  </a:lnTo>
                  <a:lnTo>
                    <a:pt x="1645" y="1211"/>
                  </a:lnTo>
                  <a:lnTo>
                    <a:pt x="1578" y="1261"/>
                  </a:lnTo>
                  <a:lnTo>
                    <a:pt x="1500" y="1300"/>
                  </a:lnTo>
                  <a:lnTo>
                    <a:pt x="1422" y="1333"/>
                  </a:lnTo>
                  <a:lnTo>
                    <a:pt x="1338" y="1367"/>
                  </a:lnTo>
                  <a:lnTo>
                    <a:pt x="1249" y="1389"/>
                  </a:lnTo>
                  <a:lnTo>
                    <a:pt x="1160" y="1406"/>
                  </a:lnTo>
                  <a:lnTo>
                    <a:pt x="1065" y="1417"/>
                  </a:lnTo>
                  <a:lnTo>
                    <a:pt x="964" y="1423"/>
                  </a:lnTo>
                  <a:lnTo>
                    <a:pt x="964" y="1423"/>
                  </a:lnTo>
                  <a:lnTo>
                    <a:pt x="864" y="1417"/>
                  </a:lnTo>
                  <a:lnTo>
                    <a:pt x="769" y="1406"/>
                  </a:lnTo>
                  <a:lnTo>
                    <a:pt x="675" y="1389"/>
                  </a:lnTo>
                  <a:lnTo>
                    <a:pt x="591" y="1367"/>
                  </a:lnTo>
                  <a:lnTo>
                    <a:pt x="502" y="1333"/>
                  </a:lnTo>
                  <a:lnTo>
                    <a:pt x="424" y="1300"/>
                  </a:lnTo>
                  <a:lnTo>
                    <a:pt x="351" y="1261"/>
                  </a:lnTo>
                  <a:lnTo>
                    <a:pt x="284" y="1211"/>
                  </a:lnTo>
                  <a:lnTo>
                    <a:pt x="217" y="1161"/>
                  </a:lnTo>
                  <a:lnTo>
                    <a:pt x="167" y="1105"/>
                  </a:lnTo>
                  <a:lnTo>
                    <a:pt x="117" y="1049"/>
                  </a:lnTo>
                  <a:lnTo>
                    <a:pt x="78" y="988"/>
                  </a:lnTo>
                  <a:lnTo>
                    <a:pt x="44" y="921"/>
                  </a:lnTo>
                  <a:lnTo>
                    <a:pt x="22" y="854"/>
                  </a:lnTo>
                  <a:lnTo>
                    <a:pt x="5" y="781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5" y="636"/>
                  </a:lnTo>
                  <a:lnTo>
                    <a:pt x="22" y="569"/>
                  </a:lnTo>
                  <a:lnTo>
                    <a:pt x="44" y="497"/>
                  </a:lnTo>
                  <a:lnTo>
                    <a:pt x="78" y="435"/>
                  </a:lnTo>
                  <a:lnTo>
                    <a:pt x="117" y="374"/>
                  </a:lnTo>
                  <a:lnTo>
                    <a:pt x="167" y="313"/>
                  </a:lnTo>
                  <a:lnTo>
                    <a:pt x="217" y="257"/>
                  </a:lnTo>
                  <a:lnTo>
                    <a:pt x="284" y="207"/>
                  </a:lnTo>
                  <a:lnTo>
                    <a:pt x="351" y="162"/>
                  </a:lnTo>
                  <a:lnTo>
                    <a:pt x="424" y="123"/>
                  </a:lnTo>
                  <a:lnTo>
                    <a:pt x="502" y="84"/>
                  </a:lnTo>
                  <a:lnTo>
                    <a:pt x="591" y="56"/>
                  </a:lnTo>
                  <a:lnTo>
                    <a:pt x="675" y="34"/>
                  </a:lnTo>
                  <a:lnTo>
                    <a:pt x="769" y="17"/>
                  </a:lnTo>
                  <a:lnTo>
                    <a:pt x="864" y="6"/>
                  </a:lnTo>
                  <a:lnTo>
                    <a:pt x="964" y="0"/>
                  </a:lnTo>
                  <a:lnTo>
                    <a:pt x="964" y="0"/>
                  </a:lnTo>
                  <a:lnTo>
                    <a:pt x="1065" y="6"/>
                  </a:lnTo>
                  <a:lnTo>
                    <a:pt x="1160" y="17"/>
                  </a:lnTo>
                  <a:lnTo>
                    <a:pt x="1249" y="34"/>
                  </a:lnTo>
                  <a:lnTo>
                    <a:pt x="1338" y="56"/>
                  </a:lnTo>
                  <a:lnTo>
                    <a:pt x="1422" y="84"/>
                  </a:lnTo>
                  <a:lnTo>
                    <a:pt x="1500" y="123"/>
                  </a:lnTo>
                  <a:lnTo>
                    <a:pt x="1578" y="162"/>
                  </a:lnTo>
                  <a:lnTo>
                    <a:pt x="1645" y="207"/>
                  </a:lnTo>
                  <a:lnTo>
                    <a:pt x="1706" y="257"/>
                  </a:lnTo>
                  <a:lnTo>
                    <a:pt x="1762" y="313"/>
                  </a:lnTo>
                  <a:lnTo>
                    <a:pt x="1812" y="374"/>
                  </a:lnTo>
                  <a:lnTo>
                    <a:pt x="1851" y="435"/>
                  </a:lnTo>
                  <a:lnTo>
                    <a:pt x="1885" y="497"/>
                  </a:lnTo>
                  <a:lnTo>
                    <a:pt x="1907" y="569"/>
                  </a:lnTo>
                  <a:lnTo>
                    <a:pt x="1924" y="636"/>
                  </a:lnTo>
                  <a:lnTo>
                    <a:pt x="1929" y="709"/>
                  </a:lnTo>
                  <a:lnTo>
                    <a:pt x="1929" y="709"/>
                  </a:lnTo>
                  <a:close/>
                </a:path>
              </a:pathLst>
            </a:custGeom>
            <a:noFill/>
            <a:ln w="17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0" name="Freeform 79"/>
            <p:cNvSpPr>
              <a:spLocks/>
            </p:cNvSpPr>
            <p:nvPr/>
          </p:nvSpPr>
          <p:spPr bwMode="auto">
            <a:xfrm>
              <a:off x="4484688" y="3481388"/>
              <a:ext cx="795338" cy="2259013"/>
            </a:xfrm>
            <a:custGeom>
              <a:avLst/>
              <a:gdLst>
                <a:gd name="T0" fmla="*/ 501 w 501"/>
                <a:gd name="T1" fmla="*/ 1423 h 1423"/>
                <a:gd name="T2" fmla="*/ 501 w 501"/>
                <a:gd name="T3" fmla="*/ 1423 h 1423"/>
                <a:gd name="T4" fmla="*/ 451 w 501"/>
                <a:gd name="T5" fmla="*/ 1417 h 1423"/>
                <a:gd name="T6" fmla="*/ 401 w 501"/>
                <a:gd name="T7" fmla="*/ 1406 h 1423"/>
                <a:gd name="T8" fmla="*/ 351 w 501"/>
                <a:gd name="T9" fmla="*/ 1389 h 1423"/>
                <a:gd name="T10" fmla="*/ 306 w 501"/>
                <a:gd name="T11" fmla="*/ 1367 h 1423"/>
                <a:gd name="T12" fmla="*/ 262 w 501"/>
                <a:gd name="T13" fmla="*/ 1333 h 1423"/>
                <a:gd name="T14" fmla="*/ 217 w 501"/>
                <a:gd name="T15" fmla="*/ 1300 h 1423"/>
                <a:gd name="T16" fmla="*/ 178 w 501"/>
                <a:gd name="T17" fmla="*/ 1261 h 1423"/>
                <a:gd name="T18" fmla="*/ 145 w 501"/>
                <a:gd name="T19" fmla="*/ 1211 h 1423"/>
                <a:gd name="T20" fmla="*/ 111 w 501"/>
                <a:gd name="T21" fmla="*/ 1161 h 1423"/>
                <a:gd name="T22" fmla="*/ 83 w 501"/>
                <a:gd name="T23" fmla="*/ 1105 h 1423"/>
                <a:gd name="T24" fmla="*/ 61 w 501"/>
                <a:gd name="T25" fmla="*/ 1049 h 1423"/>
                <a:gd name="T26" fmla="*/ 39 w 501"/>
                <a:gd name="T27" fmla="*/ 988 h 1423"/>
                <a:gd name="T28" fmla="*/ 22 w 501"/>
                <a:gd name="T29" fmla="*/ 921 h 1423"/>
                <a:gd name="T30" fmla="*/ 5 w 501"/>
                <a:gd name="T31" fmla="*/ 854 h 1423"/>
                <a:gd name="T32" fmla="*/ 0 w 501"/>
                <a:gd name="T33" fmla="*/ 781 h 1423"/>
                <a:gd name="T34" fmla="*/ 0 w 501"/>
                <a:gd name="T35" fmla="*/ 709 h 1423"/>
                <a:gd name="T36" fmla="*/ 0 w 501"/>
                <a:gd name="T37" fmla="*/ 709 h 1423"/>
                <a:gd name="T38" fmla="*/ 0 w 501"/>
                <a:gd name="T39" fmla="*/ 636 h 1423"/>
                <a:gd name="T40" fmla="*/ 5 w 501"/>
                <a:gd name="T41" fmla="*/ 569 h 1423"/>
                <a:gd name="T42" fmla="*/ 22 w 501"/>
                <a:gd name="T43" fmla="*/ 497 h 1423"/>
                <a:gd name="T44" fmla="*/ 39 w 501"/>
                <a:gd name="T45" fmla="*/ 435 h 1423"/>
                <a:gd name="T46" fmla="*/ 61 w 501"/>
                <a:gd name="T47" fmla="*/ 374 h 1423"/>
                <a:gd name="T48" fmla="*/ 83 w 501"/>
                <a:gd name="T49" fmla="*/ 313 h 1423"/>
                <a:gd name="T50" fmla="*/ 111 w 501"/>
                <a:gd name="T51" fmla="*/ 257 h 1423"/>
                <a:gd name="T52" fmla="*/ 145 w 501"/>
                <a:gd name="T53" fmla="*/ 207 h 1423"/>
                <a:gd name="T54" fmla="*/ 178 w 501"/>
                <a:gd name="T55" fmla="*/ 162 h 1423"/>
                <a:gd name="T56" fmla="*/ 217 w 501"/>
                <a:gd name="T57" fmla="*/ 123 h 1423"/>
                <a:gd name="T58" fmla="*/ 262 w 501"/>
                <a:gd name="T59" fmla="*/ 84 h 1423"/>
                <a:gd name="T60" fmla="*/ 306 w 501"/>
                <a:gd name="T61" fmla="*/ 56 h 1423"/>
                <a:gd name="T62" fmla="*/ 351 w 501"/>
                <a:gd name="T63" fmla="*/ 34 h 1423"/>
                <a:gd name="T64" fmla="*/ 401 w 501"/>
                <a:gd name="T65" fmla="*/ 17 h 1423"/>
                <a:gd name="T66" fmla="*/ 451 w 501"/>
                <a:gd name="T67" fmla="*/ 6 h 1423"/>
                <a:gd name="T68" fmla="*/ 501 w 501"/>
                <a:gd name="T69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1" h="1423">
                  <a:moveTo>
                    <a:pt x="501" y="1423"/>
                  </a:moveTo>
                  <a:lnTo>
                    <a:pt x="501" y="1423"/>
                  </a:lnTo>
                  <a:lnTo>
                    <a:pt x="451" y="1417"/>
                  </a:lnTo>
                  <a:lnTo>
                    <a:pt x="401" y="1406"/>
                  </a:lnTo>
                  <a:lnTo>
                    <a:pt x="351" y="1389"/>
                  </a:lnTo>
                  <a:lnTo>
                    <a:pt x="306" y="1367"/>
                  </a:lnTo>
                  <a:lnTo>
                    <a:pt x="262" y="1333"/>
                  </a:lnTo>
                  <a:lnTo>
                    <a:pt x="217" y="1300"/>
                  </a:lnTo>
                  <a:lnTo>
                    <a:pt x="178" y="1261"/>
                  </a:lnTo>
                  <a:lnTo>
                    <a:pt x="145" y="1211"/>
                  </a:lnTo>
                  <a:lnTo>
                    <a:pt x="111" y="1161"/>
                  </a:lnTo>
                  <a:lnTo>
                    <a:pt x="83" y="1105"/>
                  </a:lnTo>
                  <a:lnTo>
                    <a:pt x="61" y="1049"/>
                  </a:lnTo>
                  <a:lnTo>
                    <a:pt x="39" y="988"/>
                  </a:lnTo>
                  <a:lnTo>
                    <a:pt x="22" y="921"/>
                  </a:lnTo>
                  <a:lnTo>
                    <a:pt x="5" y="854"/>
                  </a:lnTo>
                  <a:lnTo>
                    <a:pt x="0" y="781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0" y="636"/>
                  </a:lnTo>
                  <a:lnTo>
                    <a:pt x="5" y="569"/>
                  </a:lnTo>
                  <a:lnTo>
                    <a:pt x="22" y="497"/>
                  </a:lnTo>
                  <a:lnTo>
                    <a:pt x="39" y="435"/>
                  </a:lnTo>
                  <a:lnTo>
                    <a:pt x="61" y="374"/>
                  </a:lnTo>
                  <a:lnTo>
                    <a:pt x="83" y="313"/>
                  </a:lnTo>
                  <a:lnTo>
                    <a:pt x="111" y="257"/>
                  </a:lnTo>
                  <a:lnTo>
                    <a:pt x="145" y="207"/>
                  </a:lnTo>
                  <a:lnTo>
                    <a:pt x="178" y="162"/>
                  </a:lnTo>
                  <a:lnTo>
                    <a:pt x="217" y="123"/>
                  </a:lnTo>
                  <a:lnTo>
                    <a:pt x="262" y="84"/>
                  </a:lnTo>
                  <a:lnTo>
                    <a:pt x="306" y="56"/>
                  </a:lnTo>
                  <a:lnTo>
                    <a:pt x="351" y="34"/>
                  </a:lnTo>
                  <a:lnTo>
                    <a:pt x="401" y="17"/>
                  </a:lnTo>
                  <a:lnTo>
                    <a:pt x="451" y="6"/>
                  </a:lnTo>
                  <a:lnTo>
                    <a:pt x="501" y="0"/>
                  </a:lnTo>
                </a:path>
              </a:pathLst>
            </a:custGeom>
            <a:noFill/>
            <a:ln w="17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280025" y="3481388"/>
              <a:ext cx="814388" cy="2249487"/>
              <a:chOff x="5280025" y="3481388"/>
              <a:chExt cx="814388" cy="2249487"/>
            </a:xfrm>
          </p:grpSpPr>
          <p:sp>
            <p:nvSpPr>
              <p:cNvPr id="124" name="Line 80"/>
              <p:cNvSpPr>
                <a:spLocks noChangeShapeType="1"/>
              </p:cNvSpPr>
              <p:nvPr/>
            </p:nvSpPr>
            <p:spPr bwMode="auto">
              <a:xfrm>
                <a:off x="5280025" y="3481388"/>
                <a:ext cx="71438" cy="9525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5" name="Freeform 81"/>
              <p:cNvSpPr>
                <a:spLocks/>
              </p:cNvSpPr>
              <p:nvPr/>
            </p:nvSpPr>
            <p:spPr bwMode="auto">
              <a:xfrm>
                <a:off x="5422900" y="3498850"/>
                <a:ext cx="61913" cy="19050"/>
              </a:xfrm>
              <a:custGeom>
                <a:avLst/>
                <a:gdLst>
                  <a:gd name="T0" fmla="*/ 0 w 39"/>
                  <a:gd name="T1" fmla="*/ 0 h 12"/>
                  <a:gd name="T2" fmla="*/ 11 w 39"/>
                  <a:gd name="T3" fmla="*/ 6 h 12"/>
                  <a:gd name="T4" fmla="*/ 39 w 39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2">
                    <a:moveTo>
                      <a:pt x="0" y="0"/>
                    </a:moveTo>
                    <a:lnTo>
                      <a:pt x="11" y="6"/>
                    </a:lnTo>
                    <a:lnTo>
                      <a:pt x="39" y="12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6" name="Freeform 82"/>
              <p:cNvSpPr>
                <a:spLocks/>
              </p:cNvSpPr>
              <p:nvPr/>
            </p:nvSpPr>
            <p:spPr bwMode="auto">
              <a:xfrm>
                <a:off x="5554663" y="3543300"/>
                <a:ext cx="61913" cy="36513"/>
              </a:xfrm>
              <a:custGeom>
                <a:avLst/>
                <a:gdLst>
                  <a:gd name="T0" fmla="*/ 0 w 39"/>
                  <a:gd name="T1" fmla="*/ 0 h 23"/>
                  <a:gd name="T2" fmla="*/ 28 w 39"/>
                  <a:gd name="T3" fmla="*/ 17 h 23"/>
                  <a:gd name="T4" fmla="*/ 39 w 39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0" y="0"/>
                    </a:moveTo>
                    <a:lnTo>
                      <a:pt x="28" y="17"/>
                    </a:lnTo>
                    <a:lnTo>
                      <a:pt x="39" y="23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7" name="Line 83"/>
              <p:cNvSpPr>
                <a:spLocks noChangeShapeType="1"/>
              </p:cNvSpPr>
              <p:nvPr/>
            </p:nvSpPr>
            <p:spPr bwMode="auto">
              <a:xfrm>
                <a:off x="5670550" y="3624263"/>
                <a:ext cx="52388" cy="42863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8" name="Freeform 84"/>
              <p:cNvSpPr>
                <a:spLocks/>
              </p:cNvSpPr>
              <p:nvPr/>
            </p:nvSpPr>
            <p:spPr bwMode="auto">
              <a:xfrm>
                <a:off x="5776913" y="3711575"/>
                <a:ext cx="44450" cy="53975"/>
              </a:xfrm>
              <a:custGeom>
                <a:avLst/>
                <a:gdLst>
                  <a:gd name="T0" fmla="*/ 0 w 28"/>
                  <a:gd name="T1" fmla="*/ 0 h 34"/>
                  <a:gd name="T2" fmla="*/ 16 w 28"/>
                  <a:gd name="T3" fmla="*/ 17 h 34"/>
                  <a:gd name="T4" fmla="*/ 28 w 2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4">
                    <a:moveTo>
                      <a:pt x="0" y="0"/>
                    </a:moveTo>
                    <a:lnTo>
                      <a:pt x="16" y="17"/>
                    </a:lnTo>
                    <a:lnTo>
                      <a:pt x="28" y="34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9" name="Line 85"/>
              <p:cNvSpPr>
                <a:spLocks noChangeShapeType="1"/>
              </p:cNvSpPr>
              <p:nvPr/>
            </p:nvSpPr>
            <p:spPr bwMode="auto">
              <a:xfrm>
                <a:off x="5864225" y="3827463"/>
                <a:ext cx="44450" cy="52388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0" name="Freeform 86"/>
              <p:cNvSpPr>
                <a:spLocks/>
              </p:cNvSpPr>
              <p:nvPr/>
            </p:nvSpPr>
            <p:spPr bwMode="auto">
              <a:xfrm>
                <a:off x="5945188" y="3941763"/>
                <a:ext cx="25400" cy="71438"/>
              </a:xfrm>
              <a:custGeom>
                <a:avLst/>
                <a:gdLst>
                  <a:gd name="T0" fmla="*/ 0 w 16"/>
                  <a:gd name="T1" fmla="*/ 0 h 45"/>
                  <a:gd name="T2" fmla="*/ 11 w 16"/>
                  <a:gd name="T3" fmla="*/ 23 h 45"/>
                  <a:gd name="T4" fmla="*/ 16 w 16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45">
                    <a:moveTo>
                      <a:pt x="0" y="0"/>
                    </a:moveTo>
                    <a:lnTo>
                      <a:pt x="11" y="23"/>
                    </a:lnTo>
                    <a:lnTo>
                      <a:pt x="16" y="45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1" name="Line 87"/>
              <p:cNvSpPr>
                <a:spLocks noChangeShapeType="1"/>
              </p:cNvSpPr>
              <p:nvPr/>
            </p:nvSpPr>
            <p:spPr bwMode="auto">
              <a:xfrm>
                <a:off x="5997575" y="4075113"/>
                <a:ext cx="26988" cy="61913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2" name="Freeform 88"/>
              <p:cNvSpPr>
                <a:spLocks/>
              </p:cNvSpPr>
              <p:nvPr/>
            </p:nvSpPr>
            <p:spPr bwMode="auto">
              <a:xfrm>
                <a:off x="6042025" y="4208463"/>
                <a:ext cx="17463" cy="69850"/>
              </a:xfrm>
              <a:custGeom>
                <a:avLst/>
                <a:gdLst>
                  <a:gd name="T0" fmla="*/ 0 w 11"/>
                  <a:gd name="T1" fmla="*/ 0 h 44"/>
                  <a:gd name="T2" fmla="*/ 11 w 11"/>
                  <a:gd name="T3" fmla="*/ 39 h 44"/>
                  <a:gd name="T4" fmla="*/ 11 w 11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4">
                    <a:moveTo>
                      <a:pt x="0" y="0"/>
                    </a:moveTo>
                    <a:lnTo>
                      <a:pt x="11" y="39"/>
                    </a:lnTo>
                    <a:lnTo>
                      <a:pt x="11" y="44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3" name="Freeform 89"/>
              <p:cNvSpPr>
                <a:spLocks/>
              </p:cNvSpPr>
              <p:nvPr/>
            </p:nvSpPr>
            <p:spPr bwMode="auto">
              <a:xfrm>
                <a:off x="6076950" y="4349750"/>
                <a:ext cx="9525" cy="71438"/>
              </a:xfrm>
              <a:custGeom>
                <a:avLst/>
                <a:gdLst>
                  <a:gd name="T0" fmla="*/ 0 w 6"/>
                  <a:gd name="T1" fmla="*/ 0 h 45"/>
                  <a:gd name="T2" fmla="*/ 0 w 6"/>
                  <a:gd name="T3" fmla="*/ 22 h 45"/>
                  <a:gd name="T4" fmla="*/ 6 w 6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5">
                    <a:moveTo>
                      <a:pt x="0" y="0"/>
                    </a:moveTo>
                    <a:lnTo>
                      <a:pt x="0" y="22"/>
                    </a:lnTo>
                    <a:lnTo>
                      <a:pt x="6" y="45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4" name="Freeform 90"/>
              <p:cNvSpPr>
                <a:spLocks/>
              </p:cNvSpPr>
              <p:nvPr/>
            </p:nvSpPr>
            <p:spPr bwMode="auto">
              <a:xfrm>
                <a:off x="6094413" y="4491038"/>
                <a:ext cx="0" cy="71438"/>
              </a:xfrm>
              <a:custGeom>
                <a:avLst/>
                <a:gdLst>
                  <a:gd name="T0" fmla="*/ 0 h 45"/>
                  <a:gd name="T1" fmla="*/ 0 h 45"/>
                  <a:gd name="T2" fmla="*/ 45 h 4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5">
                    <a:moveTo>
                      <a:pt x="0" y="0"/>
                    </a:moveTo>
                    <a:lnTo>
                      <a:pt x="0" y="0"/>
                    </a:lnTo>
                    <a:lnTo>
                      <a:pt x="0" y="45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5" name="Line 91"/>
              <p:cNvSpPr>
                <a:spLocks noChangeShapeType="1"/>
              </p:cNvSpPr>
              <p:nvPr/>
            </p:nvSpPr>
            <p:spPr bwMode="auto">
              <a:xfrm>
                <a:off x="6094413" y="4632325"/>
                <a:ext cx="0" cy="71438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6" name="Freeform 92"/>
              <p:cNvSpPr>
                <a:spLocks/>
              </p:cNvSpPr>
              <p:nvPr/>
            </p:nvSpPr>
            <p:spPr bwMode="auto">
              <a:xfrm>
                <a:off x="6076950" y="4775200"/>
                <a:ext cx="9525" cy="69850"/>
              </a:xfrm>
              <a:custGeom>
                <a:avLst/>
                <a:gdLst>
                  <a:gd name="T0" fmla="*/ 6 w 6"/>
                  <a:gd name="T1" fmla="*/ 0 h 44"/>
                  <a:gd name="T2" fmla="*/ 0 w 6"/>
                  <a:gd name="T3" fmla="*/ 39 h 44"/>
                  <a:gd name="T4" fmla="*/ 0 w 6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4">
                    <a:moveTo>
                      <a:pt x="6" y="0"/>
                    </a:moveTo>
                    <a:lnTo>
                      <a:pt x="0" y="39"/>
                    </a:lnTo>
                    <a:lnTo>
                      <a:pt x="0" y="44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7" name="Freeform 93"/>
              <p:cNvSpPr>
                <a:spLocks/>
              </p:cNvSpPr>
              <p:nvPr/>
            </p:nvSpPr>
            <p:spPr bwMode="auto">
              <a:xfrm>
                <a:off x="6051550" y="4906963"/>
                <a:ext cx="17463" cy="71438"/>
              </a:xfrm>
              <a:custGeom>
                <a:avLst/>
                <a:gdLst>
                  <a:gd name="T0" fmla="*/ 11 w 11"/>
                  <a:gd name="T1" fmla="*/ 0 h 45"/>
                  <a:gd name="T2" fmla="*/ 5 w 11"/>
                  <a:gd name="T3" fmla="*/ 23 h 45"/>
                  <a:gd name="T4" fmla="*/ 0 w 1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5">
                    <a:moveTo>
                      <a:pt x="11" y="0"/>
                    </a:moveTo>
                    <a:lnTo>
                      <a:pt x="5" y="23"/>
                    </a:lnTo>
                    <a:lnTo>
                      <a:pt x="0" y="45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8" name="Line 94"/>
              <p:cNvSpPr>
                <a:spLocks noChangeShapeType="1"/>
              </p:cNvSpPr>
              <p:nvPr/>
            </p:nvSpPr>
            <p:spPr bwMode="auto">
              <a:xfrm flipH="1">
                <a:off x="6007100" y="5049838"/>
                <a:ext cx="25400" cy="61913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9" name="Freeform 95"/>
              <p:cNvSpPr>
                <a:spLocks/>
              </p:cNvSpPr>
              <p:nvPr/>
            </p:nvSpPr>
            <p:spPr bwMode="auto">
              <a:xfrm>
                <a:off x="5953125" y="5181600"/>
                <a:ext cx="26988" cy="61913"/>
              </a:xfrm>
              <a:custGeom>
                <a:avLst/>
                <a:gdLst>
                  <a:gd name="T0" fmla="*/ 17 w 17"/>
                  <a:gd name="T1" fmla="*/ 0 h 39"/>
                  <a:gd name="T2" fmla="*/ 6 w 17"/>
                  <a:gd name="T3" fmla="*/ 34 h 39"/>
                  <a:gd name="T4" fmla="*/ 0 w 17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39">
                    <a:moveTo>
                      <a:pt x="17" y="0"/>
                    </a:moveTo>
                    <a:lnTo>
                      <a:pt x="6" y="34"/>
                    </a:lnTo>
                    <a:lnTo>
                      <a:pt x="0" y="39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0" name="Freeform 96"/>
              <p:cNvSpPr>
                <a:spLocks/>
              </p:cNvSpPr>
              <p:nvPr/>
            </p:nvSpPr>
            <p:spPr bwMode="auto">
              <a:xfrm>
                <a:off x="5883275" y="5305425"/>
                <a:ext cx="34925" cy="61913"/>
              </a:xfrm>
              <a:custGeom>
                <a:avLst/>
                <a:gdLst>
                  <a:gd name="T0" fmla="*/ 22 w 22"/>
                  <a:gd name="T1" fmla="*/ 0 h 39"/>
                  <a:gd name="T2" fmla="*/ 16 w 22"/>
                  <a:gd name="T3" fmla="*/ 12 h 39"/>
                  <a:gd name="T4" fmla="*/ 0 w 22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39">
                    <a:moveTo>
                      <a:pt x="22" y="0"/>
                    </a:moveTo>
                    <a:lnTo>
                      <a:pt x="16" y="12"/>
                    </a:lnTo>
                    <a:lnTo>
                      <a:pt x="0" y="39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1" name="Freeform 97"/>
              <p:cNvSpPr>
                <a:spLocks/>
              </p:cNvSpPr>
              <p:nvPr/>
            </p:nvSpPr>
            <p:spPr bwMode="auto">
              <a:xfrm>
                <a:off x="5794375" y="5429250"/>
                <a:ext cx="52388" cy="53975"/>
              </a:xfrm>
              <a:custGeom>
                <a:avLst/>
                <a:gdLst>
                  <a:gd name="T0" fmla="*/ 33 w 33"/>
                  <a:gd name="T1" fmla="*/ 0 h 34"/>
                  <a:gd name="T2" fmla="*/ 5 w 33"/>
                  <a:gd name="T3" fmla="*/ 34 h 34"/>
                  <a:gd name="T4" fmla="*/ 0 w 33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4">
                    <a:moveTo>
                      <a:pt x="33" y="0"/>
                    </a:moveTo>
                    <a:lnTo>
                      <a:pt x="5" y="34"/>
                    </a:lnTo>
                    <a:lnTo>
                      <a:pt x="0" y="34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2" name="Freeform 98"/>
              <p:cNvSpPr>
                <a:spLocks/>
              </p:cNvSpPr>
              <p:nvPr/>
            </p:nvSpPr>
            <p:spPr bwMode="auto">
              <a:xfrm>
                <a:off x="5697538" y="5527675"/>
                <a:ext cx="52388" cy="52388"/>
              </a:xfrm>
              <a:custGeom>
                <a:avLst/>
                <a:gdLst>
                  <a:gd name="T0" fmla="*/ 33 w 33"/>
                  <a:gd name="T1" fmla="*/ 0 h 33"/>
                  <a:gd name="T2" fmla="*/ 27 w 33"/>
                  <a:gd name="T3" fmla="*/ 11 h 33"/>
                  <a:gd name="T4" fmla="*/ 0 w 33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3">
                    <a:moveTo>
                      <a:pt x="33" y="0"/>
                    </a:moveTo>
                    <a:lnTo>
                      <a:pt x="27" y="11"/>
                    </a:lnTo>
                    <a:lnTo>
                      <a:pt x="0" y="33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5581650" y="5624513"/>
                <a:ext cx="61913" cy="36513"/>
              </a:xfrm>
              <a:custGeom>
                <a:avLst/>
                <a:gdLst>
                  <a:gd name="T0" fmla="*/ 39 w 39"/>
                  <a:gd name="T1" fmla="*/ 0 h 23"/>
                  <a:gd name="T2" fmla="*/ 11 w 39"/>
                  <a:gd name="T3" fmla="*/ 17 h 23"/>
                  <a:gd name="T4" fmla="*/ 0 w 39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39" y="0"/>
                    </a:moveTo>
                    <a:lnTo>
                      <a:pt x="11" y="17"/>
                    </a:lnTo>
                    <a:lnTo>
                      <a:pt x="0" y="23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4" name="Line 100"/>
              <p:cNvSpPr>
                <a:spLocks noChangeShapeType="1"/>
              </p:cNvSpPr>
              <p:nvPr/>
            </p:nvSpPr>
            <p:spPr bwMode="auto">
              <a:xfrm flipH="1">
                <a:off x="5448300" y="5686425"/>
                <a:ext cx="71438" cy="26988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5307013" y="5730875"/>
                <a:ext cx="71438" cy="0"/>
              </a:xfrm>
              <a:custGeom>
                <a:avLst/>
                <a:gdLst>
                  <a:gd name="T0" fmla="*/ 45 w 45"/>
                  <a:gd name="T1" fmla="*/ 34 w 45"/>
                  <a:gd name="T2" fmla="*/ 0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45" y="0"/>
                    </a:moveTo>
                    <a:lnTo>
                      <a:pt x="34" y="0"/>
                    </a:lnTo>
                    <a:lnTo>
                      <a:pt x="0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2" name="Freeform 102"/>
            <p:cNvSpPr>
              <a:spLocks/>
            </p:cNvSpPr>
            <p:nvPr/>
          </p:nvSpPr>
          <p:spPr bwMode="auto">
            <a:xfrm>
              <a:off x="6529388" y="4065588"/>
              <a:ext cx="79375" cy="1071563"/>
            </a:xfrm>
            <a:custGeom>
              <a:avLst/>
              <a:gdLst>
                <a:gd name="T0" fmla="*/ 50 w 50"/>
                <a:gd name="T1" fmla="*/ 675 h 675"/>
                <a:gd name="T2" fmla="*/ 50 w 50"/>
                <a:gd name="T3" fmla="*/ 675 h 675"/>
                <a:gd name="T4" fmla="*/ 39 w 50"/>
                <a:gd name="T5" fmla="*/ 670 h 675"/>
                <a:gd name="T6" fmla="*/ 33 w 50"/>
                <a:gd name="T7" fmla="*/ 648 h 675"/>
                <a:gd name="T8" fmla="*/ 22 w 50"/>
                <a:gd name="T9" fmla="*/ 620 h 675"/>
                <a:gd name="T10" fmla="*/ 11 w 50"/>
                <a:gd name="T11" fmla="*/ 581 h 675"/>
                <a:gd name="T12" fmla="*/ 0 w 50"/>
                <a:gd name="T13" fmla="*/ 469 h 675"/>
                <a:gd name="T14" fmla="*/ 0 w 50"/>
                <a:gd name="T15" fmla="*/ 341 h 675"/>
                <a:gd name="T16" fmla="*/ 0 w 50"/>
                <a:gd name="T17" fmla="*/ 341 h 675"/>
                <a:gd name="T18" fmla="*/ 0 w 50"/>
                <a:gd name="T19" fmla="*/ 207 h 675"/>
                <a:gd name="T20" fmla="*/ 11 w 50"/>
                <a:gd name="T21" fmla="*/ 101 h 675"/>
                <a:gd name="T22" fmla="*/ 22 w 50"/>
                <a:gd name="T23" fmla="*/ 62 h 675"/>
                <a:gd name="T24" fmla="*/ 33 w 50"/>
                <a:gd name="T25" fmla="*/ 28 h 675"/>
                <a:gd name="T26" fmla="*/ 39 w 50"/>
                <a:gd name="T27" fmla="*/ 6 h 675"/>
                <a:gd name="T28" fmla="*/ 50 w 50"/>
                <a:gd name="T2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675">
                  <a:moveTo>
                    <a:pt x="50" y="675"/>
                  </a:moveTo>
                  <a:lnTo>
                    <a:pt x="50" y="675"/>
                  </a:lnTo>
                  <a:lnTo>
                    <a:pt x="39" y="670"/>
                  </a:lnTo>
                  <a:lnTo>
                    <a:pt x="33" y="648"/>
                  </a:lnTo>
                  <a:lnTo>
                    <a:pt x="22" y="620"/>
                  </a:lnTo>
                  <a:lnTo>
                    <a:pt x="11" y="581"/>
                  </a:lnTo>
                  <a:lnTo>
                    <a:pt x="0" y="469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0" y="207"/>
                  </a:lnTo>
                  <a:lnTo>
                    <a:pt x="11" y="101"/>
                  </a:lnTo>
                  <a:lnTo>
                    <a:pt x="22" y="62"/>
                  </a:lnTo>
                  <a:lnTo>
                    <a:pt x="33" y="28"/>
                  </a:lnTo>
                  <a:lnTo>
                    <a:pt x="39" y="6"/>
                  </a:lnTo>
                  <a:lnTo>
                    <a:pt x="50" y="0"/>
                  </a:lnTo>
                </a:path>
              </a:pathLst>
            </a:custGeom>
            <a:noFill/>
            <a:ln w="17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Freeform 103"/>
            <p:cNvSpPr>
              <a:spLocks/>
            </p:cNvSpPr>
            <p:nvPr/>
          </p:nvSpPr>
          <p:spPr bwMode="auto">
            <a:xfrm>
              <a:off x="3749675" y="4597400"/>
              <a:ext cx="3062288" cy="496888"/>
            </a:xfrm>
            <a:custGeom>
              <a:avLst/>
              <a:gdLst>
                <a:gd name="T0" fmla="*/ 1929 w 1929"/>
                <a:gd name="T1" fmla="*/ 0 h 313"/>
                <a:gd name="T2" fmla="*/ 1929 w 1929"/>
                <a:gd name="T3" fmla="*/ 0 h 313"/>
                <a:gd name="T4" fmla="*/ 1924 w 1929"/>
                <a:gd name="T5" fmla="*/ 34 h 313"/>
                <a:gd name="T6" fmla="*/ 1907 w 1929"/>
                <a:gd name="T7" fmla="*/ 67 h 313"/>
                <a:gd name="T8" fmla="*/ 1885 w 1929"/>
                <a:gd name="T9" fmla="*/ 95 h 313"/>
                <a:gd name="T10" fmla="*/ 1851 w 1929"/>
                <a:gd name="T11" fmla="*/ 123 h 313"/>
                <a:gd name="T12" fmla="*/ 1812 w 1929"/>
                <a:gd name="T13" fmla="*/ 151 h 313"/>
                <a:gd name="T14" fmla="*/ 1762 w 1929"/>
                <a:gd name="T15" fmla="*/ 173 h 313"/>
                <a:gd name="T16" fmla="*/ 1706 w 1929"/>
                <a:gd name="T17" fmla="*/ 201 h 313"/>
                <a:gd name="T18" fmla="*/ 1645 w 1929"/>
                <a:gd name="T19" fmla="*/ 223 h 313"/>
                <a:gd name="T20" fmla="*/ 1578 w 1929"/>
                <a:gd name="T21" fmla="*/ 240 h 313"/>
                <a:gd name="T22" fmla="*/ 1500 w 1929"/>
                <a:gd name="T23" fmla="*/ 257 h 313"/>
                <a:gd name="T24" fmla="*/ 1338 w 1929"/>
                <a:gd name="T25" fmla="*/ 290 h 313"/>
                <a:gd name="T26" fmla="*/ 1160 w 1929"/>
                <a:gd name="T27" fmla="*/ 307 h 313"/>
                <a:gd name="T28" fmla="*/ 964 w 1929"/>
                <a:gd name="T29" fmla="*/ 313 h 313"/>
                <a:gd name="T30" fmla="*/ 964 w 1929"/>
                <a:gd name="T31" fmla="*/ 313 h 313"/>
                <a:gd name="T32" fmla="*/ 769 w 1929"/>
                <a:gd name="T33" fmla="*/ 307 h 313"/>
                <a:gd name="T34" fmla="*/ 591 w 1929"/>
                <a:gd name="T35" fmla="*/ 290 h 313"/>
                <a:gd name="T36" fmla="*/ 424 w 1929"/>
                <a:gd name="T37" fmla="*/ 257 h 313"/>
                <a:gd name="T38" fmla="*/ 351 w 1929"/>
                <a:gd name="T39" fmla="*/ 240 h 313"/>
                <a:gd name="T40" fmla="*/ 284 w 1929"/>
                <a:gd name="T41" fmla="*/ 223 h 313"/>
                <a:gd name="T42" fmla="*/ 217 w 1929"/>
                <a:gd name="T43" fmla="*/ 201 h 313"/>
                <a:gd name="T44" fmla="*/ 167 w 1929"/>
                <a:gd name="T45" fmla="*/ 173 h 313"/>
                <a:gd name="T46" fmla="*/ 117 w 1929"/>
                <a:gd name="T47" fmla="*/ 151 h 313"/>
                <a:gd name="T48" fmla="*/ 78 w 1929"/>
                <a:gd name="T49" fmla="*/ 123 h 313"/>
                <a:gd name="T50" fmla="*/ 44 w 1929"/>
                <a:gd name="T51" fmla="*/ 95 h 313"/>
                <a:gd name="T52" fmla="*/ 22 w 1929"/>
                <a:gd name="T53" fmla="*/ 67 h 313"/>
                <a:gd name="T54" fmla="*/ 5 w 1929"/>
                <a:gd name="T55" fmla="*/ 34 h 313"/>
                <a:gd name="T56" fmla="*/ 0 w 1929"/>
                <a:gd name="T5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9" h="313">
                  <a:moveTo>
                    <a:pt x="1929" y="0"/>
                  </a:moveTo>
                  <a:lnTo>
                    <a:pt x="1929" y="0"/>
                  </a:lnTo>
                  <a:lnTo>
                    <a:pt x="1924" y="34"/>
                  </a:lnTo>
                  <a:lnTo>
                    <a:pt x="1907" y="67"/>
                  </a:lnTo>
                  <a:lnTo>
                    <a:pt x="1885" y="95"/>
                  </a:lnTo>
                  <a:lnTo>
                    <a:pt x="1851" y="123"/>
                  </a:lnTo>
                  <a:lnTo>
                    <a:pt x="1812" y="151"/>
                  </a:lnTo>
                  <a:lnTo>
                    <a:pt x="1762" y="173"/>
                  </a:lnTo>
                  <a:lnTo>
                    <a:pt x="1706" y="201"/>
                  </a:lnTo>
                  <a:lnTo>
                    <a:pt x="1645" y="223"/>
                  </a:lnTo>
                  <a:lnTo>
                    <a:pt x="1578" y="240"/>
                  </a:lnTo>
                  <a:lnTo>
                    <a:pt x="1500" y="257"/>
                  </a:lnTo>
                  <a:lnTo>
                    <a:pt x="1338" y="290"/>
                  </a:lnTo>
                  <a:lnTo>
                    <a:pt x="1160" y="307"/>
                  </a:lnTo>
                  <a:lnTo>
                    <a:pt x="964" y="313"/>
                  </a:lnTo>
                  <a:lnTo>
                    <a:pt x="964" y="313"/>
                  </a:lnTo>
                  <a:lnTo>
                    <a:pt x="769" y="307"/>
                  </a:lnTo>
                  <a:lnTo>
                    <a:pt x="591" y="290"/>
                  </a:lnTo>
                  <a:lnTo>
                    <a:pt x="424" y="257"/>
                  </a:lnTo>
                  <a:lnTo>
                    <a:pt x="351" y="240"/>
                  </a:lnTo>
                  <a:lnTo>
                    <a:pt x="284" y="223"/>
                  </a:lnTo>
                  <a:lnTo>
                    <a:pt x="217" y="201"/>
                  </a:lnTo>
                  <a:lnTo>
                    <a:pt x="167" y="173"/>
                  </a:lnTo>
                  <a:lnTo>
                    <a:pt x="117" y="151"/>
                  </a:lnTo>
                  <a:lnTo>
                    <a:pt x="78" y="123"/>
                  </a:lnTo>
                  <a:lnTo>
                    <a:pt x="44" y="95"/>
                  </a:lnTo>
                  <a:lnTo>
                    <a:pt x="22" y="67"/>
                  </a:lnTo>
                  <a:lnTo>
                    <a:pt x="5" y="34"/>
                  </a:lnTo>
                  <a:lnTo>
                    <a:pt x="0" y="0"/>
                  </a:lnTo>
                </a:path>
              </a:pathLst>
            </a:custGeom>
            <a:noFill/>
            <a:ln w="17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749675" y="4110038"/>
              <a:ext cx="3044825" cy="487363"/>
              <a:chOff x="3749675" y="4110038"/>
              <a:chExt cx="3044825" cy="487363"/>
            </a:xfrm>
          </p:grpSpPr>
          <p:sp>
            <p:nvSpPr>
              <p:cNvPr id="100" name="Freeform 104"/>
              <p:cNvSpPr>
                <a:spLocks/>
              </p:cNvSpPr>
              <p:nvPr/>
            </p:nvSpPr>
            <p:spPr bwMode="auto">
              <a:xfrm>
                <a:off x="3749675" y="4535488"/>
                <a:ext cx="17463" cy="61913"/>
              </a:xfrm>
              <a:custGeom>
                <a:avLst/>
                <a:gdLst>
                  <a:gd name="T0" fmla="*/ 0 w 11"/>
                  <a:gd name="T1" fmla="*/ 39 h 39"/>
                  <a:gd name="T2" fmla="*/ 5 w 11"/>
                  <a:gd name="T3" fmla="*/ 11 h 39"/>
                  <a:gd name="T4" fmla="*/ 11 w 11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9">
                    <a:moveTo>
                      <a:pt x="0" y="39"/>
                    </a:moveTo>
                    <a:lnTo>
                      <a:pt x="5" y="11"/>
                    </a:lnTo>
                    <a:lnTo>
                      <a:pt x="11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1" name="Freeform 105"/>
              <p:cNvSpPr>
                <a:spLocks/>
              </p:cNvSpPr>
              <p:nvPr/>
            </p:nvSpPr>
            <p:spPr bwMode="auto">
              <a:xfrm>
                <a:off x="3802063" y="4421188"/>
                <a:ext cx="53975" cy="52388"/>
              </a:xfrm>
              <a:custGeom>
                <a:avLst/>
                <a:gdLst>
                  <a:gd name="T0" fmla="*/ 0 w 34"/>
                  <a:gd name="T1" fmla="*/ 33 h 33"/>
                  <a:gd name="T2" fmla="*/ 11 w 34"/>
                  <a:gd name="T3" fmla="*/ 22 h 33"/>
                  <a:gd name="T4" fmla="*/ 34 w 34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33">
                    <a:moveTo>
                      <a:pt x="0" y="33"/>
                    </a:moveTo>
                    <a:lnTo>
                      <a:pt x="11" y="22"/>
                    </a:lnTo>
                    <a:lnTo>
                      <a:pt x="34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2" name="Freeform 106"/>
              <p:cNvSpPr>
                <a:spLocks/>
              </p:cNvSpPr>
              <p:nvPr/>
            </p:nvSpPr>
            <p:spPr bwMode="auto">
              <a:xfrm>
                <a:off x="3908425" y="4349750"/>
                <a:ext cx="61913" cy="34925"/>
              </a:xfrm>
              <a:custGeom>
                <a:avLst/>
                <a:gdLst>
                  <a:gd name="T0" fmla="*/ 0 w 39"/>
                  <a:gd name="T1" fmla="*/ 22 h 22"/>
                  <a:gd name="T2" fmla="*/ 17 w 39"/>
                  <a:gd name="T3" fmla="*/ 11 h 22"/>
                  <a:gd name="T4" fmla="*/ 39 w 39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2">
                    <a:moveTo>
                      <a:pt x="0" y="22"/>
                    </a:moveTo>
                    <a:lnTo>
                      <a:pt x="17" y="11"/>
                    </a:lnTo>
                    <a:lnTo>
                      <a:pt x="39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3" name="Freeform 107"/>
              <p:cNvSpPr>
                <a:spLocks/>
              </p:cNvSpPr>
              <p:nvPr/>
            </p:nvSpPr>
            <p:spPr bwMode="auto">
              <a:xfrm>
                <a:off x="4032250" y="4287838"/>
                <a:ext cx="71438" cy="26988"/>
              </a:xfrm>
              <a:custGeom>
                <a:avLst/>
                <a:gdLst>
                  <a:gd name="T0" fmla="*/ 0 w 45"/>
                  <a:gd name="T1" fmla="*/ 17 h 17"/>
                  <a:gd name="T2" fmla="*/ 39 w 45"/>
                  <a:gd name="T3" fmla="*/ 0 h 17"/>
                  <a:gd name="T4" fmla="*/ 45 w 45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17">
                    <a:moveTo>
                      <a:pt x="0" y="17"/>
                    </a:moveTo>
                    <a:lnTo>
                      <a:pt x="39" y="0"/>
                    </a:lnTo>
                    <a:lnTo>
                      <a:pt x="45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" name="Freeform 108"/>
              <p:cNvSpPr>
                <a:spLocks/>
              </p:cNvSpPr>
              <p:nvPr/>
            </p:nvSpPr>
            <p:spPr bwMode="auto">
              <a:xfrm>
                <a:off x="4165600" y="4243388"/>
                <a:ext cx="71438" cy="17463"/>
              </a:xfrm>
              <a:custGeom>
                <a:avLst/>
                <a:gdLst>
                  <a:gd name="T0" fmla="*/ 0 w 45"/>
                  <a:gd name="T1" fmla="*/ 11 h 11"/>
                  <a:gd name="T2" fmla="*/ 22 w 45"/>
                  <a:gd name="T3" fmla="*/ 6 h 11"/>
                  <a:gd name="T4" fmla="*/ 45 w 45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11">
                    <a:moveTo>
                      <a:pt x="0" y="11"/>
                    </a:moveTo>
                    <a:lnTo>
                      <a:pt x="22" y="6"/>
                    </a:lnTo>
                    <a:lnTo>
                      <a:pt x="45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5" name="Freeform 109"/>
              <p:cNvSpPr>
                <a:spLocks/>
              </p:cNvSpPr>
              <p:nvPr/>
            </p:nvSpPr>
            <p:spPr bwMode="auto">
              <a:xfrm>
                <a:off x="4306888" y="4208463"/>
                <a:ext cx="61913" cy="17463"/>
              </a:xfrm>
              <a:custGeom>
                <a:avLst/>
                <a:gdLst>
                  <a:gd name="T0" fmla="*/ 0 w 39"/>
                  <a:gd name="T1" fmla="*/ 11 h 11"/>
                  <a:gd name="T2" fmla="*/ 0 w 39"/>
                  <a:gd name="T3" fmla="*/ 11 h 11"/>
                  <a:gd name="T4" fmla="*/ 39 w 3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11"/>
                    </a:moveTo>
                    <a:lnTo>
                      <a:pt x="0" y="11"/>
                    </a:lnTo>
                    <a:lnTo>
                      <a:pt x="39" y="0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6" name="Line 110"/>
              <p:cNvSpPr>
                <a:spLocks noChangeShapeType="1"/>
              </p:cNvSpPr>
              <p:nvPr/>
            </p:nvSpPr>
            <p:spPr bwMode="auto">
              <a:xfrm flipV="1">
                <a:off x="4440238" y="4181475"/>
                <a:ext cx="69850" cy="9525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7" name="Line 111"/>
              <p:cNvSpPr>
                <a:spLocks noChangeShapeType="1"/>
              </p:cNvSpPr>
              <p:nvPr/>
            </p:nvSpPr>
            <p:spPr bwMode="auto">
              <a:xfrm flipV="1">
                <a:off x="4581525" y="4154488"/>
                <a:ext cx="71438" cy="9525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8" name="Line 112"/>
              <p:cNvSpPr>
                <a:spLocks noChangeShapeType="1"/>
              </p:cNvSpPr>
              <p:nvPr/>
            </p:nvSpPr>
            <p:spPr bwMode="auto">
              <a:xfrm flipV="1">
                <a:off x="4722813" y="4137025"/>
                <a:ext cx="71438" cy="9525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9" name="Line 113"/>
              <p:cNvSpPr>
                <a:spLocks noChangeShapeType="1"/>
              </p:cNvSpPr>
              <p:nvPr/>
            </p:nvSpPr>
            <p:spPr bwMode="auto">
              <a:xfrm>
                <a:off x="4864100" y="4129088"/>
                <a:ext cx="71438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0" name="Line 114"/>
              <p:cNvSpPr>
                <a:spLocks noChangeShapeType="1"/>
              </p:cNvSpPr>
              <p:nvPr/>
            </p:nvSpPr>
            <p:spPr bwMode="auto">
              <a:xfrm>
                <a:off x="5006975" y="4119563"/>
                <a:ext cx="69850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1" name="Line 115"/>
              <p:cNvSpPr>
                <a:spLocks noChangeShapeType="1"/>
              </p:cNvSpPr>
              <p:nvPr/>
            </p:nvSpPr>
            <p:spPr bwMode="auto">
              <a:xfrm>
                <a:off x="5148263" y="4110038"/>
                <a:ext cx="69850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2" name="Line 116"/>
              <p:cNvSpPr>
                <a:spLocks noChangeShapeType="1"/>
              </p:cNvSpPr>
              <p:nvPr/>
            </p:nvSpPr>
            <p:spPr bwMode="auto">
              <a:xfrm>
                <a:off x="5289550" y="4110038"/>
                <a:ext cx="71438" cy="0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3" name="Line 117"/>
              <p:cNvSpPr>
                <a:spLocks noChangeShapeType="1"/>
              </p:cNvSpPr>
              <p:nvPr/>
            </p:nvSpPr>
            <p:spPr bwMode="auto">
              <a:xfrm>
                <a:off x="5430838" y="4110038"/>
                <a:ext cx="71438" cy="9525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4" name="Freeform 118"/>
              <p:cNvSpPr>
                <a:spLocks/>
              </p:cNvSpPr>
              <p:nvPr/>
            </p:nvSpPr>
            <p:spPr bwMode="auto">
              <a:xfrm>
                <a:off x="5564188" y="4119563"/>
                <a:ext cx="71438" cy="9525"/>
              </a:xfrm>
              <a:custGeom>
                <a:avLst/>
                <a:gdLst>
                  <a:gd name="T0" fmla="*/ 0 w 45"/>
                  <a:gd name="T1" fmla="*/ 0 h 6"/>
                  <a:gd name="T2" fmla="*/ 17 w 45"/>
                  <a:gd name="T3" fmla="*/ 0 h 6"/>
                  <a:gd name="T4" fmla="*/ 45 w 4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6">
                    <a:moveTo>
                      <a:pt x="0" y="0"/>
                    </a:moveTo>
                    <a:lnTo>
                      <a:pt x="17" y="0"/>
                    </a:lnTo>
                    <a:lnTo>
                      <a:pt x="45" y="6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5" name="Line 119"/>
              <p:cNvSpPr>
                <a:spLocks noChangeShapeType="1"/>
              </p:cNvSpPr>
              <p:nvPr/>
            </p:nvSpPr>
            <p:spPr bwMode="auto">
              <a:xfrm>
                <a:off x="5705475" y="4129088"/>
                <a:ext cx="71438" cy="7938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6" name="Freeform 120"/>
              <p:cNvSpPr>
                <a:spLocks/>
              </p:cNvSpPr>
              <p:nvPr/>
            </p:nvSpPr>
            <p:spPr bwMode="auto">
              <a:xfrm>
                <a:off x="5846763" y="4146550"/>
                <a:ext cx="71438" cy="7938"/>
              </a:xfrm>
              <a:custGeom>
                <a:avLst/>
                <a:gdLst>
                  <a:gd name="T0" fmla="*/ 0 w 45"/>
                  <a:gd name="T1" fmla="*/ 0 h 5"/>
                  <a:gd name="T2" fmla="*/ 17 w 45"/>
                  <a:gd name="T3" fmla="*/ 0 h 5"/>
                  <a:gd name="T4" fmla="*/ 45 w 4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5">
                    <a:moveTo>
                      <a:pt x="0" y="0"/>
                    </a:moveTo>
                    <a:lnTo>
                      <a:pt x="17" y="0"/>
                    </a:lnTo>
                    <a:lnTo>
                      <a:pt x="45" y="5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7" name="Line 121"/>
              <p:cNvSpPr>
                <a:spLocks noChangeShapeType="1"/>
              </p:cNvSpPr>
              <p:nvPr/>
            </p:nvSpPr>
            <p:spPr bwMode="auto">
              <a:xfrm>
                <a:off x="5989638" y="4171950"/>
                <a:ext cx="69850" cy="9525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8" name="Freeform 122"/>
              <p:cNvSpPr>
                <a:spLocks/>
              </p:cNvSpPr>
              <p:nvPr/>
            </p:nvSpPr>
            <p:spPr bwMode="auto">
              <a:xfrm>
                <a:off x="6130925" y="4191000"/>
                <a:ext cx="69850" cy="17463"/>
              </a:xfrm>
              <a:custGeom>
                <a:avLst/>
                <a:gdLst>
                  <a:gd name="T0" fmla="*/ 0 w 44"/>
                  <a:gd name="T1" fmla="*/ 0 h 11"/>
                  <a:gd name="T2" fmla="*/ 0 w 44"/>
                  <a:gd name="T3" fmla="*/ 0 h 11"/>
                  <a:gd name="T4" fmla="*/ 44 w 44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11">
                    <a:moveTo>
                      <a:pt x="0" y="0"/>
                    </a:moveTo>
                    <a:lnTo>
                      <a:pt x="0" y="0"/>
                    </a:lnTo>
                    <a:lnTo>
                      <a:pt x="44" y="11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9" name="Line 123"/>
              <p:cNvSpPr>
                <a:spLocks noChangeShapeType="1"/>
              </p:cNvSpPr>
              <p:nvPr/>
            </p:nvSpPr>
            <p:spPr bwMode="auto">
              <a:xfrm>
                <a:off x="6262688" y="4225925"/>
                <a:ext cx="71438" cy="17463"/>
              </a:xfrm>
              <a:prstGeom prst="line">
                <a:avLst/>
              </a:pr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0" name="Freeform 124"/>
              <p:cNvSpPr>
                <a:spLocks/>
              </p:cNvSpPr>
              <p:nvPr/>
            </p:nvSpPr>
            <p:spPr bwMode="auto">
              <a:xfrm>
                <a:off x="6405563" y="4270375"/>
                <a:ext cx="61913" cy="25400"/>
              </a:xfrm>
              <a:custGeom>
                <a:avLst/>
                <a:gdLst>
                  <a:gd name="T0" fmla="*/ 0 w 39"/>
                  <a:gd name="T1" fmla="*/ 0 h 16"/>
                  <a:gd name="T2" fmla="*/ 33 w 39"/>
                  <a:gd name="T3" fmla="*/ 11 h 16"/>
                  <a:gd name="T4" fmla="*/ 39 w 39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6">
                    <a:moveTo>
                      <a:pt x="0" y="0"/>
                    </a:moveTo>
                    <a:lnTo>
                      <a:pt x="33" y="11"/>
                    </a:lnTo>
                    <a:lnTo>
                      <a:pt x="39" y="16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1" name="Freeform 125"/>
              <p:cNvSpPr>
                <a:spLocks/>
              </p:cNvSpPr>
              <p:nvPr/>
            </p:nvSpPr>
            <p:spPr bwMode="auto">
              <a:xfrm>
                <a:off x="6537325" y="4322763"/>
                <a:ext cx="61913" cy="26988"/>
              </a:xfrm>
              <a:custGeom>
                <a:avLst/>
                <a:gdLst>
                  <a:gd name="T0" fmla="*/ 0 w 39"/>
                  <a:gd name="T1" fmla="*/ 0 h 17"/>
                  <a:gd name="T2" fmla="*/ 6 w 39"/>
                  <a:gd name="T3" fmla="*/ 0 h 17"/>
                  <a:gd name="T4" fmla="*/ 39 w 39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7">
                    <a:moveTo>
                      <a:pt x="0" y="0"/>
                    </a:moveTo>
                    <a:lnTo>
                      <a:pt x="6" y="0"/>
                    </a:lnTo>
                    <a:lnTo>
                      <a:pt x="39" y="17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2" name="Freeform 126"/>
              <p:cNvSpPr>
                <a:spLocks/>
              </p:cNvSpPr>
              <p:nvPr/>
            </p:nvSpPr>
            <p:spPr bwMode="auto">
              <a:xfrm>
                <a:off x="6661150" y="4384675"/>
                <a:ext cx="53975" cy="44450"/>
              </a:xfrm>
              <a:custGeom>
                <a:avLst/>
                <a:gdLst>
                  <a:gd name="T0" fmla="*/ 0 w 34"/>
                  <a:gd name="T1" fmla="*/ 0 h 28"/>
                  <a:gd name="T2" fmla="*/ 17 w 34"/>
                  <a:gd name="T3" fmla="*/ 17 h 28"/>
                  <a:gd name="T4" fmla="*/ 34 w 34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8">
                    <a:moveTo>
                      <a:pt x="0" y="0"/>
                    </a:moveTo>
                    <a:lnTo>
                      <a:pt x="17" y="17"/>
                    </a:lnTo>
                    <a:lnTo>
                      <a:pt x="34" y="28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3" name="Freeform 127"/>
              <p:cNvSpPr>
                <a:spLocks/>
              </p:cNvSpPr>
              <p:nvPr/>
            </p:nvSpPr>
            <p:spPr bwMode="auto">
              <a:xfrm>
                <a:off x="6759575" y="4483100"/>
                <a:ext cx="34925" cy="61913"/>
              </a:xfrm>
              <a:custGeom>
                <a:avLst/>
                <a:gdLst>
                  <a:gd name="T0" fmla="*/ 0 w 22"/>
                  <a:gd name="T1" fmla="*/ 0 h 39"/>
                  <a:gd name="T2" fmla="*/ 11 w 22"/>
                  <a:gd name="T3" fmla="*/ 11 h 39"/>
                  <a:gd name="T4" fmla="*/ 22 w 22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39">
                    <a:moveTo>
                      <a:pt x="0" y="0"/>
                    </a:moveTo>
                    <a:lnTo>
                      <a:pt x="11" y="11"/>
                    </a:lnTo>
                    <a:lnTo>
                      <a:pt x="22" y="39"/>
                    </a:lnTo>
                  </a:path>
                </a:pathLst>
              </a:custGeom>
              <a:noFill/>
              <a:ln w="6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5" name="Line 128"/>
            <p:cNvSpPr>
              <a:spLocks noChangeShapeType="1"/>
            </p:cNvSpPr>
            <p:nvPr/>
          </p:nvSpPr>
          <p:spPr bwMode="auto">
            <a:xfrm flipH="1">
              <a:off x="3328987" y="4610894"/>
              <a:ext cx="1955801" cy="1106488"/>
            </a:xfrm>
            <a:prstGeom prst="line">
              <a:avLst/>
            </a:prstGeom>
            <a:noFill/>
            <a:ln w="6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280025" y="3562350"/>
              <a:ext cx="0" cy="2124075"/>
              <a:chOff x="5280025" y="3562350"/>
              <a:chExt cx="0" cy="2124075"/>
            </a:xfrm>
          </p:grpSpPr>
          <p:sp>
            <p:nvSpPr>
              <p:cNvPr id="84" name="Line 147"/>
              <p:cNvSpPr>
                <a:spLocks noChangeShapeType="1"/>
              </p:cNvSpPr>
              <p:nvPr/>
            </p:nvSpPr>
            <p:spPr bwMode="auto">
              <a:xfrm flipV="1">
                <a:off x="5280025" y="5616575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5" name="Line 148"/>
              <p:cNvSpPr>
                <a:spLocks noChangeShapeType="1"/>
              </p:cNvSpPr>
              <p:nvPr/>
            </p:nvSpPr>
            <p:spPr bwMode="auto">
              <a:xfrm flipV="1">
                <a:off x="5280025" y="5473700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6" name="Line 149"/>
              <p:cNvSpPr>
                <a:spLocks noChangeShapeType="1"/>
              </p:cNvSpPr>
              <p:nvPr/>
            </p:nvSpPr>
            <p:spPr bwMode="auto">
              <a:xfrm flipV="1">
                <a:off x="5280025" y="5332413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7" name="Line 150"/>
              <p:cNvSpPr>
                <a:spLocks noChangeShapeType="1"/>
              </p:cNvSpPr>
              <p:nvPr/>
            </p:nvSpPr>
            <p:spPr bwMode="auto">
              <a:xfrm flipV="1">
                <a:off x="5280025" y="5191125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8" name="Line 151"/>
              <p:cNvSpPr>
                <a:spLocks noChangeShapeType="1"/>
              </p:cNvSpPr>
              <p:nvPr/>
            </p:nvSpPr>
            <p:spPr bwMode="auto">
              <a:xfrm flipV="1">
                <a:off x="5280025" y="5049838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9" name="Line 152"/>
              <p:cNvSpPr>
                <a:spLocks noChangeShapeType="1"/>
              </p:cNvSpPr>
              <p:nvPr/>
            </p:nvSpPr>
            <p:spPr bwMode="auto">
              <a:xfrm flipV="1">
                <a:off x="5280025" y="4906963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0" name="Line 153"/>
              <p:cNvSpPr>
                <a:spLocks noChangeShapeType="1"/>
              </p:cNvSpPr>
              <p:nvPr/>
            </p:nvSpPr>
            <p:spPr bwMode="auto">
              <a:xfrm flipV="1">
                <a:off x="5280025" y="4765675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1" name="Line 154"/>
              <p:cNvSpPr>
                <a:spLocks noChangeShapeType="1"/>
              </p:cNvSpPr>
              <p:nvPr/>
            </p:nvSpPr>
            <p:spPr bwMode="auto">
              <a:xfrm flipV="1">
                <a:off x="5280025" y="4624388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2" name="Line 155"/>
              <p:cNvSpPr>
                <a:spLocks noChangeShapeType="1"/>
              </p:cNvSpPr>
              <p:nvPr/>
            </p:nvSpPr>
            <p:spPr bwMode="auto">
              <a:xfrm flipV="1">
                <a:off x="5280025" y="4483100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3" name="Line 156"/>
              <p:cNvSpPr>
                <a:spLocks noChangeShapeType="1"/>
              </p:cNvSpPr>
              <p:nvPr/>
            </p:nvSpPr>
            <p:spPr bwMode="auto">
              <a:xfrm flipV="1">
                <a:off x="5280025" y="4340225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4" name="Line 157"/>
              <p:cNvSpPr>
                <a:spLocks noChangeShapeType="1"/>
              </p:cNvSpPr>
              <p:nvPr/>
            </p:nvSpPr>
            <p:spPr bwMode="auto">
              <a:xfrm flipV="1">
                <a:off x="5280025" y="4198938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Line 158"/>
              <p:cNvSpPr>
                <a:spLocks noChangeShapeType="1"/>
              </p:cNvSpPr>
              <p:nvPr/>
            </p:nvSpPr>
            <p:spPr bwMode="auto">
              <a:xfrm flipV="1">
                <a:off x="5280025" y="4057650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6" name="Line 159"/>
              <p:cNvSpPr>
                <a:spLocks noChangeShapeType="1"/>
              </p:cNvSpPr>
              <p:nvPr/>
            </p:nvSpPr>
            <p:spPr bwMode="auto">
              <a:xfrm flipV="1">
                <a:off x="5280025" y="3916363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7" name="Line 160"/>
              <p:cNvSpPr>
                <a:spLocks noChangeShapeType="1"/>
              </p:cNvSpPr>
              <p:nvPr/>
            </p:nvSpPr>
            <p:spPr bwMode="auto">
              <a:xfrm flipV="1">
                <a:off x="5280025" y="3773488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8" name="Line 161"/>
              <p:cNvSpPr>
                <a:spLocks noChangeShapeType="1"/>
              </p:cNvSpPr>
              <p:nvPr/>
            </p:nvSpPr>
            <p:spPr bwMode="auto">
              <a:xfrm flipV="1">
                <a:off x="5280025" y="3632200"/>
                <a:ext cx="0" cy="714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9" name="Line 162"/>
              <p:cNvSpPr>
                <a:spLocks noChangeShapeType="1"/>
              </p:cNvSpPr>
              <p:nvPr/>
            </p:nvSpPr>
            <p:spPr bwMode="auto">
              <a:xfrm>
                <a:off x="5280025" y="3562350"/>
                <a:ext cx="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7" name="Rectangle 163"/>
            <p:cNvSpPr>
              <a:spLocks noChangeArrowheads="1"/>
            </p:cNvSpPr>
            <p:nvPr/>
          </p:nvSpPr>
          <p:spPr bwMode="auto">
            <a:xfrm>
              <a:off x="7165975" y="4597400"/>
              <a:ext cx="27463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8" name="Rectangle 164"/>
            <p:cNvSpPr>
              <a:spLocks noChangeArrowheads="1"/>
            </p:cNvSpPr>
            <p:nvPr/>
          </p:nvSpPr>
          <p:spPr bwMode="auto">
            <a:xfrm>
              <a:off x="6846888" y="4597400"/>
              <a:ext cx="3016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9" name="Rectangle 165"/>
            <p:cNvSpPr>
              <a:spLocks noChangeArrowheads="1"/>
            </p:cNvSpPr>
            <p:nvPr/>
          </p:nvSpPr>
          <p:spPr bwMode="auto">
            <a:xfrm>
              <a:off x="5430838" y="4597400"/>
              <a:ext cx="37147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0" name="Rectangle 166"/>
            <p:cNvSpPr>
              <a:spLocks noChangeArrowheads="1"/>
            </p:cNvSpPr>
            <p:nvPr/>
          </p:nvSpPr>
          <p:spPr bwMode="auto">
            <a:xfrm>
              <a:off x="5351463" y="3065463"/>
              <a:ext cx="27463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c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1" name="Rectangle 167"/>
            <p:cNvSpPr>
              <a:spLocks noChangeArrowheads="1"/>
            </p:cNvSpPr>
            <p:nvPr/>
          </p:nvSpPr>
          <p:spPr bwMode="auto">
            <a:xfrm>
              <a:off x="5019675" y="2889250"/>
              <a:ext cx="25717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2" name="Rectangle 168"/>
            <p:cNvSpPr>
              <a:spLocks noChangeArrowheads="1"/>
            </p:cNvSpPr>
            <p:nvPr/>
          </p:nvSpPr>
          <p:spPr bwMode="auto">
            <a:xfrm>
              <a:off x="3478213" y="5605463"/>
              <a:ext cx="27463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5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3" name="Line 169"/>
            <p:cNvSpPr>
              <a:spLocks noChangeShapeType="1"/>
            </p:cNvSpPr>
            <p:nvPr/>
          </p:nvSpPr>
          <p:spPr bwMode="auto">
            <a:xfrm flipV="1">
              <a:off x="5280819" y="4606925"/>
              <a:ext cx="2053432" cy="0"/>
            </a:xfrm>
            <a:prstGeom prst="line">
              <a:avLst/>
            </a:prstGeom>
            <a:noFill/>
            <a:ln w="6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Line 171"/>
            <p:cNvSpPr>
              <a:spLocks noChangeShapeType="1"/>
            </p:cNvSpPr>
            <p:nvPr/>
          </p:nvSpPr>
          <p:spPr bwMode="auto">
            <a:xfrm flipV="1">
              <a:off x="5280024" y="2986087"/>
              <a:ext cx="1" cy="1620837"/>
            </a:xfrm>
            <a:prstGeom prst="line">
              <a:avLst/>
            </a:prstGeom>
            <a:noFill/>
            <a:ln w="6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289550" y="4606925"/>
              <a:ext cx="1346201" cy="0"/>
              <a:chOff x="5289550" y="4606925"/>
              <a:chExt cx="1346201" cy="0"/>
            </a:xfrm>
          </p:grpSpPr>
          <p:sp>
            <p:nvSpPr>
              <p:cNvPr id="74" name="Line 136"/>
              <p:cNvSpPr>
                <a:spLocks noChangeShapeType="1"/>
              </p:cNvSpPr>
              <p:nvPr/>
            </p:nvSpPr>
            <p:spPr bwMode="auto">
              <a:xfrm>
                <a:off x="5289550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5" name="Line 137"/>
              <p:cNvSpPr>
                <a:spLocks noChangeShapeType="1"/>
              </p:cNvSpPr>
              <p:nvPr/>
            </p:nvSpPr>
            <p:spPr bwMode="auto">
              <a:xfrm>
                <a:off x="5430838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6" name="Line 138"/>
              <p:cNvSpPr>
                <a:spLocks noChangeShapeType="1"/>
              </p:cNvSpPr>
              <p:nvPr/>
            </p:nvSpPr>
            <p:spPr bwMode="auto">
              <a:xfrm>
                <a:off x="5572125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7" name="Line 139"/>
              <p:cNvSpPr>
                <a:spLocks noChangeShapeType="1"/>
              </p:cNvSpPr>
              <p:nvPr/>
            </p:nvSpPr>
            <p:spPr bwMode="auto">
              <a:xfrm>
                <a:off x="5715000" y="4606925"/>
                <a:ext cx="6985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8" name="Line 140"/>
              <p:cNvSpPr>
                <a:spLocks noChangeShapeType="1"/>
              </p:cNvSpPr>
              <p:nvPr/>
            </p:nvSpPr>
            <p:spPr bwMode="auto">
              <a:xfrm>
                <a:off x="5856288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9" name="Line 141"/>
              <p:cNvSpPr>
                <a:spLocks noChangeShapeType="1"/>
              </p:cNvSpPr>
              <p:nvPr/>
            </p:nvSpPr>
            <p:spPr bwMode="auto">
              <a:xfrm>
                <a:off x="5997575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0" name="Line 142"/>
              <p:cNvSpPr>
                <a:spLocks noChangeShapeType="1"/>
              </p:cNvSpPr>
              <p:nvPr/>
            </p:nvSpPr>
            <p:spPr bwMode="auto">
              <a:xfrm>
                <a:off x="6138863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1" name="Line 143"/>
              <p:cNvSpPr>
                <a:spLocks noChangeShapeType="1"/>
              </p:cNvSpPr>
              <p:nvPr/>
            </p:nvSpPr>
            <p:spPr bwMode="auto">
              <a:xfrm>
                <a:off x="6281738" y="4606925"/>
                <a:ext cx="6985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2" name="Line 144"/>
              <p:cNvSpPr>
                <a:spLocks noChangeShapeType="1"/>
              </p:cNvSpPr>
              <p:nvPr/>
            </p:nvSpPr>
            <p:spPr bwMode="auto">
              <a:xfrm>
                <a:off x="6423025" y="4606925"/>
                <a:ext cx="6985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3" name="Line 145"/>
              <p:cNvSpPr>
                <a:spLocks noChangeShapeType="1"/>
              </p:cNvSpPr>
              <p:nvPr/>
            </p:nvSpPr>
            <p:spPr bwMode="auto">
              <a:xfrm>
                <a:off x="6564313" y="4606925"/>
                <a:ext cx="714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4529138" y="4610894"/>
              <a:ext cx="750886" cy="419894"/>
              <a:chOff x="4529138" y="4610894"/>
              <a:chExt cx="750886" cy="419894"/>
            </a:xfrm>
          </p:grpSpPr>
          <p:sp>
            <p:nvSpPr>
              <p:cNvPr id="67" name="Line 130"/>
              <p:cNvSpPr>
                <a:spLocks noChangeShapeType="1"/>
              </p:cNvSpPr>
              <p:nvPr/>
            </p:nvSpPr>
            <p:spPr bwMode="auto">
              <a:xfrm flipH="1">
                <a:off x="5103813" y="4676775"/>
                <a:ext cx="61913" cy="365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Line 131"/>
              <p:cNvSpPr>
                <a:spLocks noChangeShapeType="1"/>
              </p:cNvSpPr>
              <p:nvPr/>
            </p:nvSpPr>
            <p:spPr bwMode="auto">
              <a:xfrm flipH="1">
                <a:off x="4979988" y="4738688"/>
                <a:ext cx="61913" cy="365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9" name="Line 132"/>
              <p:cNvSpPr>
                <a:spLocks noChangeShapeType="1"/>
              </p:cNvSpPr>
              <p:nvPr/>
            </p:nvSpPr>
            <p:spPr bwMode="auto">
              <a:xfrm flipH="1">
                <a:off x="4856163" y="4810125"/>
                <a:ext cx="61913" cy="349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0" name="Line 133"/>
              <p:cNvSpPr>
                <a:spLocks noChangeShapeType="1"/>
              </p:cNvSpPr>
              <p:nvPr/>
            </p:nvSpPr>
            <p:spPr bwMode="auto">
              <a:xfrm flipH="1">
                <a:off x="4740275" y="4881563"/>
                <a:ext cx="61913" cy="349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1" name="Line 134"/>
              <p:cNvSpPr>
                <a:spLocks noChangeShapeType="1"/>
              </p:cNvSpPr>
              <p:nvPr/>
            </p:nvSpPr>
            <p:spPr bwMode="auto">
              <a:xfrm flipH="1">
                <a:off x="4616450" y="4951413"/>
                <a:ext cx="61913" cy="365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2" name="Line 135"/>
              <p:cNvSpPr>
                <a:spLocks noChangeShapeType="1"/>
              </p:cNvSpPr>
              <p:nvPr/>
            </p:nvSpPr>
            <p:spPr bwMode="auto">
              <a:xfrm flipH="1">
                <a:off x="4529138" y="5022850"/>
                <a:ext cx="25400" cy="7938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3" name="Line 129"/>
              <p:cNvSpPr>
                <a:spLocks noChangeShapeType="1"/>
              </p:cNvSpPr>
              <p:nvPr/>
            </p:nvSpPr>
            <p:spPr bwMode="auto">
              <a:xfrm flipH="1">
                <a:off x="5227637" y="4610894"/>
                <a:ext cx="52387" cy="30956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27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7" grpId="0"/>
      <p:bldP spid="8" grpId="0"/>
      <p:bldP spid="9" grpId="0" autoUpdateAnimBg="0"/>
      <p:bldP spid="10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8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541457" y="148079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33013" y="360795"/>
                <a:ext cx="8032958" cy="1037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𝑦𝑜𝑧</m:t>
                    </m:r>
                  </m:oMath>
                </a14:m>
                <a:r>
                  <a:rPr lang="zh-CN" altLang="en-US" sz="2400" dirty="0"/>
                  <a:t>平面</a:t>
                </a:r>
                <a:r>
                  <a:rPr lang="zh-CN" altLang="en-US" sz="2400" dirty="0" smtClean="0"/>
                  <a:t>上双曲线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轴旋转就得到一个以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轴为旋转轴的</a:t>
                </a:r>
                <a:r>
                  <a:rPr lang="zh-CN" altLang="en-US" sz="2400" dirty="0" smtClean="0"/>
                  <a:t>旋转曲面，称为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旋转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单叶双曲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面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3" y="360795"/>
                <a:ext cx="8032958" cy="1037720"/>
              </a:xfrm>
              <a:prstGeom prst="rect">
                <a:avLst/>
              </a:prstGeom>
              <a:blipFill>
                <a:blip r:embed="rId2"/>
                <a:stretch>
                  <a:fillRect l="-1215" b="-1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33013" y="1398515"/>
                <a:ext cx="5745675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 smtClean="0">
                    <a:solidFill>
                      <a:prstClr val="black"/>
                    </a:solidFill>
                  </a:rPr>
                  <a:t>旋转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单叶双曲</a:t>
                </a:r>
                <a:r>
                  <a:rPr lang="zh-CN" altLang="zh-CN" sz="2400" dirty="0">
                    <a:solidFill>
                      <a:prstClr val="black"/>
                    </a:solidFill>
                  </a:rPr>
                  <a:t>面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方程为：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3" y="1398515"/>
                <a:ext cx="5745675" cy="668388"/>
              </a:xfrm>
              <a:prstGeom prst="rect">
                <a:avLst/>
              </a:prstGeom>
              <a:blipFill>
                <a:blip r:embed="rId3"/>
                <a:stretch>
                  <a:fillRect l="-1699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41457" y="2123075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9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41457" y="314474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33013" y="2024740"/>
                <a:ext cx="8032958" cy="1037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𝑦𝑜𝑧</m:t>
                    </m:r>
                  </m:oMath>
                </a14:m>
                <a:r>
                  <a:rPr lang="zh-CN" altLang="en-US" sz="2400" dirty="0"/>
                  <a:t>平面</a:t>
                </a:r>
                <a:r>
                  <a:rPr lang="zh-CN" altLang="en-US" sz="2400" dirty="0" smtClean="0"/>
                  <a:t>上双曲线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/>
                  <a:t>轴</a:t>
                </a:r>
                <a:r>
                  <a:rPr lang="zh-CN" altLang="en-US" sz="2400" dirty="0"/>
                  <a:t>旋转就得到一个以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轴为旋转轴的</a:t>
                </a:r>
                <a:r>
                  <a:rPr lang="zh-CN" altLang="en-US" sz="2400" dirty="0" smtClean="0"/>
                  <a:t>旋转曲面，称为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旋转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双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叶双曲</a:t>
                </a:r>
                <a:r>
                  <a:rPr lang="zh-CN" altLang="zh-CN" sz="2400" dirty="0" smtClean="0">
                    <a:solidFill>
                      <a:srgbClr val="0000FF"/>
                    </a:solidFill>
                  </a:rPr>
                  <a:t>面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3" y="2024740"/>
                <a:ext cx="8032958" cy="1037720"/>
              </a:xfrm>
              <a:prstGeom prst="rect">
                <a:avLst/>
              </a:prstGeom>
              <a:blipFill>
                <a:blip r:embed="rId4"/>
                <a:stretch>
                  <a:fillRect l="-1215" b="-1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33013" y="3062460"/>
                <a:ext cx="5805948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 smtClean="0">
                    <a:solidFill>
                      <a:prstClr val="black"/>
                    </a:solidFill>
                  </a:rPr>
                  <a:t>旋转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双叶双曲</a:t>
                </a:r>
                <a:r>
                  <a:rPr lang="zh-CN" altLang="zh-CN" sz="2400" dirty="0" smtClean="0">
                    <a:solidFill>
                      <a:prstClr val="black"/>
                    </a:solidFill>
                  </a:rPr>
                  <a:t>面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方程为：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13" y="3062460"/>
                <a:ext cx="5805948" cy="668388"/>
              </a:xfrm>
              <a:prstGeom prst="rect">
                <a:avLst/>
              </a:prstGeom>
              <a:blipFill>
                <a:blip r:embed="rId5"/>
                <a:stretch>
                  <a:fillRect l="-1681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97"/>
          <p:cNvGrpSpPr/>
          <p:nvPr/>
        </p:nvGrpSpPr>
        <p:grpSpPr>
          <a:xfrm>
            <a:off x="8788919" y="3223145"/>
            <a:ext cx="2544764" cy="3249613"/>
            <a:chOff x="7159625" y="2965450"/>
            <a:chExt cx="2544764" cy="3249613"/>
          </a:xfrm>
        </p:grpSpPr>
        <p:sp>
          <p:nvSpPr>
            <p:cNvPr id="38" name="Freeform 158"/>
            <p:cNvSpPr>
              <a:spLocks/>
            </p:cNvSpPr>
            <p:nvPr/>
          </p:nvSpPr>
          <p:spPr bwMode="auto">
            <a:xfrm>
              <a:off x="7229475" y="3681413"/>
              <a:ext cx="1968500" cy="1976438"/>
            </a:xfrm>
            <a:custGeom>
              <a:avLst/>
              <a:gdLst>
                <a:gd name="T0" fmla="*/ 25 w 1240"/>
                <a:gd name="T1" fmla="*/ 0 h 1245"/>
                <a:gd name="T2" fmla="*/ 76 w 1240"/>
                <a:gd name="T3" fmla="*/ 51 h 1245"/>
                <a:gd name="T4" fmla="*/ 105 w 1240"/>
                <a:gd name="T5" fmla="*/ 87 h 1245"/>
                <a:gd name="T6" fmla="*/ 148 w 1240"/>
                <a:gd name="T7" fmla="*/ 149 h 1245"/>
                <a:gd name="T8" fmla="*/ 166 w 1240"/>
                <a:gd name="T9" fmla="*/ 170 h 1245"/>
                <a:gd name="T10" fmla="*/ 191 w 1240"/>
                <a:gd name="T11" fmla="*/ 203 h 1245"/>
                <a:gd name="T12" fmla="*/ 209 w 1240"/>
                <a:gd name="T13" fmla="*/ 246 h 1245"/>
                <a:gd name="T14" fmla="*/ 260 w 1240"/>
                <a:gd name="T15" fmla="*/ 391 h 1245"/>
                <a:gd name="T16" fmla="*/ 275 w 1240"/>
                <a:gd name="T17" fmla="*/ 445 h 1245"/>
                <a:gd name="T18" fmla="*/ 293 w 1240"/>
                <a:gd name="T19" fmla="*/ 576 h 1245"/>
                <a:gd name="T20" fmla="*/ 293 w 1240"/>
                <a:gd name="T21" fmla="*/ 670 h 1245"/>
                <a:gd name="T22" fmla="*/ 285 w 1240"/>
                <a:gd name="T23" fmla="*/ 706 h 1245"/>
                <a:gd name="T24" fmla="*/ 278 w 1240"/>
                <a:gd name="T25" fmla="*/ 753 h 1245"/>
                <a:gd name="T26" fmla="*/ 217 w 1240"/>
                <a:gd name="T27" fmla="*/ 963 h 1245"/>
                <a:gd name="T28" fmla="*/ 130 w 1240"/>
                <a:gd name="T29" fmla="*/ 1115 h 1245"/>
                <a:gd name="T30" fmla="*/ 0 w 1240"/>
                <a:gd name="T31" fmla="*/ 1245 h 1245"/>
                <a:gd name="T32" fmla="*/ 61 w 1240"/>
                <a:gd name="T33" fmla="*/ 1234 h 1245"/>
                <a:gd name="T34" fmla="*/ 188 w 1240"/>
                <a:gd name="T35" fmla="*/ 1209 h 1245"/>
                <a:gd name="T36" fmla="*/ 340 w 1240"/>
                <a:gd name="T37" fmla="*/ 1184 h 1245"/>
                <a:gd name="T38" fmla="*/ 369 w 1240"/>
                <a:gd name="T39" fmla="*/ 1180 h 1245"/>
                <a:gd name="T40" fmla="*/ 434 w 1240"/>
                <a:gd name="T41" fmla="*/ 1187 h 1245"/>
                <a:gd name="T42" fmla="*/ 470 w 1240"/>
                <a:gd name="T43" fmla="*/ 1187 h 1245"/>
                <a:gd name="T44" fmla="*/ 539 w 1240"/>
                <a:gd name="T45" fmla="*/ 1173 h 1245"/>
                <a:gd name="T46" fmla="*/ 568 w 1240"/>
                <a:gd name="T47" fmla="*/ 1169 h 1245"/>
                <a:gd name="T48" fmla="*/ 625 w 1240"/>
                <a:gd name="T49" fmla="*/ 1176 h 1245"/>
                <a:gd name="T50" fmla="*/ 654 w 1240"/>
                <a:gd name="T51" fmla="*/ 1176 h 1245"/>
                <a:gd name="T52" fmla="*/ 745 w 1240"/>
                <a:gd name="T53" fmla="*/ 1184 h 1245"/>
                <a:gd name="T54" fmla="*/ 839 w 1240"/>
                <a:gd name="T55" fmla="*/ 1194 h 1245"/>
                <a:gd name="T56" fmla="*/ 864 w 1240"/>
                <a:gd name="T57" fmla="*/ 1194 h 1245"/>
                <a:gd name="T58" fmla="*/ 889 w 1240"/>
                <a:gd name="T59" fmla="*/ 1194 h 1245"/>
                <a:gd name="T60" fmla="*/ 933 w 1240"/>
                <a:gd name="T61" fmla="*/ 1191 h 1245"/>
                <a:gd name="T62" fmla="*/ 965 w 1240"/>
                <a:gd name="T63" fmla="*/ 1191 h 1245"/>
                <a:gd name="T64" fmla="*/ 1027 w 1240"/>
                <a:gd name="T65" fmla="*/ 1194 h 1245"/>
                <a:gd name="T66" fmla="*/ 1059 w 1240"/>
                <a:gd name="T67" fmla="*/ 1198 h 1245"/>
                <a:gd name="T68" fmla="*/ 1153 w 1240"/>
                <a:gd name="T69" fmla="*/ 1216 h 1245"/>
                <a:gd name="T70" fmla="*/ 1240 w 1240"/>
                <a:gd name="T71" fmla="*/ 1238 h 1245"/>
                <a:gd name="T72" fmla="*/ 1211 w 1240"/>
                <a:gd name="T73" fmla="*/ 1209 h 1245"/>
                <a:gd name="T74" fmla="*/ 1168 w 1240"/>
                <a:gd name="T75" fmla="*/ 1162 h 1245"/>
                <a:gd name="T76" fmla="*/ 1106 w 1240"/>
                <a:gd name="T77" fmla="*/ 1079 h 1245"/>
                <a:gd name="T78" fmla="*/ 1081 w 1240"/>
                <a:gd name="T79" fmla="*/ 1039 h 1245"/>
                <a:gd name="T80" fmla="*/ 1049 w 1240"/>
                <a:gd name="T81" fmla="*/ 970 h 1245"/>
                <a:gd name="T82" fmla="*/ 1016 w 1240"/>
                <a:gd name="T83" fmla="*/ 894 h 1245"/>
                <a:gd name="T84" fmla="*/ 994 w 1240"/>
                <a:gd name="T85" fmla="*/ 836 h 1245"/>
                <a:gd name="T86" fmla="*/ 976 w 1240"/>
                <a:gd name="T87" fmla="*/ 710 h 1245"/>
                <a:gd name="T88" fmla="*/ 973 w 1240"/>
                <a:gd name="T89" fmla="*/ 644 h 1245"/>
                <a:gd name="T90" fmla="*/ 976 w 1240"/>
                <a:gd name="T91" fmla="*/ 507 h 1245"/>
                <a:gd name="T92" fmla="*/ 998 w 1240"/>
                <a:gd name="T93" fmla="*/ 388 h 1245"/>
                <a:gd name="T94" fmla="*/ 1049 w 1240"/>
                <a:gd name="T95" fmla="*/ 239 h 1245"/>
                <a:gd name="T96" fmla="*/ 1193 w 1240"/>
                <a:gd name="T97" fmla="*/ 44 h 1245"/>
                <a:gd name="T98" fmla="*/ 1226 w 1240"/>
                <a:gd name="T99" fmla="*/ 0 h 1245"/>
                <a:gd name="T100" fmla="*/ 1096 w 1240"/>
                <a:gd name="T101" fmla="*/ 29 h 1245"/>
                <a:gd name="T102" fmla="*/ 1063 w 1240"/>
                <a:gd name="T103" fmla="*/ 37 h 1245"/>
                <a:gd name="T104" fmla="*/ 936 w 1240"/>
                <a:gd name="T105" fmla="*/ 47 h 1245"/>
                <a:gd name="T106" fmla="*/ 716 w 1240"/>
                <a:gd name="T107" fmla="*/ 62 h 1245"/>
                <a:gd name="T108" fmla="*/ 633 w 1240"/>
                <a:gd name="T109" fmla="*/ 66 h 1245"/>
                <a:gd name="T110" fmla="*/ 463 w 1240"/>
                <a:gd name="T111" fmla="*/ 58 h 1245"/>
                <a:gd name="T112" fmla="*/ 379 w 1240"/>
                <a:gd name="T113" fmla="*/ 55 h 1245"/>
                <a:gd name="T114" fmla="*/ 224 w 1240"/>
                <a:gd name="T115" fmla="*/ 44 h 1245"/>
                <a:gd name="T116" fmla="*/ 173 w 1240"/>
                <a:gd name="T117" fmla="*/ 29 h 1245"/>
                <a:gd name="T118" fmla="*/ 97 w 1240"/>
                <a:gd name="T119" fmla="*/ 19 h 1245"/>
                <a:gd name="T120" fmla="*/ 39 w 1240"/>
                <a:gd name="T121" fmla="*/ 8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0" h="1245">
                  <a:moveTo>
                    <a:pt x="25" y="0"/>
                  </a:moveTo>
                  <a:lnTo>
                    <a:pt x="25" y="0"/>
                  </a:lnTo>
                  <a:lnTo>
                    <a:pt x="47" y="22"/>
                  </a:lnTo>
                  <a:lnTo>
                    <a:pt x="76" y="51"/>
                  </a:lnTo>
                  <a:lnTo>
                    <a:pt x="105" y="87"/>
                  </a:lnTo>
                  <a:lnTo>
                    <a:pt x="105" y="87"/>
                  </a:lnTo>
                  <a:lnTo>
                    <a:pt x="133" y="127"/>
                  </a:lnTo>
                  <a:lnTo>
                    <a:pt x="148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0" y="185"/>
                  </a:lnTo>
                  <a:lnTo>
                    <a:pt x="191" y="203"/>
                  </a:lnTo>
                  <a:lnTo>
                    <a:pt x="209" y="246"/>
                  </a:lnTo>
                  <a:lnTo>
                    <a:pt x="209" y="246"/>
                  </a:lnTo>
                  <a:lnTo>
                    <a:pt x="235" y="315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75" y="445"/>
                  </a:lnTo>
                  <a:lnTo>
                    <a:pt x="289" y="529"/>
                  </a:lnTo>
                  <a:lnTo>
                    <a:pt x="293" y="576"/>
                  </a:lnTo>
                  <a:lnTo>
                    <a:pt x="293" y="623"/>
                  </a:lnTo>
                  <a:lnTo>
                    <a:pt x="293" y="670"/>
                  </a:lnTo>
                  <a:lnTo>
                    <a:pt x="285" y="706"/>
                  </a:lnTo>
                  <a:lnTo>
                    <a:pt x="285" y="706"/>
                  </a:lnTo>
                  <a:lnTo>
                    <a:pt x="282" y="731"/>
                  </a:lnTo>
                  <a:lnTo>
                    <a:pt x="278" y="753"/>
                  </a:lnTo>
                  <a:lnTo>
                    <a:pt x="249" y="872"/>
                  </a:lnTo>
                  <a:lnTo>
                    <a:pt x="217" y="963"/>
                  </a:lnTo>
                  <a:lnTo>
                    <a:pt x="162" y="1068"/>
                  </a:lnTo>
                  <a:lnTo>
                    <a:pt x="130" y="1115"/>
                  </a:lnTo>
                  <a:lnTo>
                    <a:pt x="50" y="1205"/>
                  </a:lnTo>
                  <a:lnTo>
                    <a:pt x="0" y="1245"/>
                  </a:lnTo>
                  <a:lnTo>
                    <a:pt x="0" y="1245"/>
                  </a:lnTo>
                  <a:lnTo>
                    <a:pt x="61" y="1234"/>
                  </a:lnTo>
                  <a:lnTo>
                    <a:pt x="188" y="1209"/>
                  </a:lnTo>
                  <a:lnTo>
                    <a:pt x="188" y="1209"/>
                  </a:lnTo>
                  <a:lnTo>
                    <a:pt x="256" y="1198"/>
                  </a:lnTo>
                  <a:lnTo>
                    <a:pt x="340" y="1184"/>
                  </a:lnTo>
                  <a:lnTo>
                    <a:pt x="340" y="1184"/>
                  </a:lnTo>
                  <a:lnTo>
                    <a:pt x="369" y="1180"/>
                  </a:lnTo>
                  <a:lnTo>
                    <a:pt x="401" y="1184"/>
                  </a:lnTo>
                  <a:lnTo>
                    <a:pt x="434" y="1187"/>
                  </a:lnTo>
                  <a:lnTo>
                    <a:pt x="470" y="1187"/>
                  </a:lnTo>
                  <a:lnTo>
                    <a:pt x="470" y="1187"/>
                  </a:lnTo>
                  <a:lnTo>
                    <a:pt x="502" y="1180"/>
                  </a:lnTo>
                  <a:lnTo>
                    <a:pt x="539" y="1173"/>
                  </a:lnTo>
                  <a:lnTo>
                    <a:pt x="539" y="1173"/>
                  </a:lnTo>
                  <a:lnTo>
                    <a:pt x="568" y="1169"/>
                  </a:lnTo>
                  <a:lnTo>
                    <a:pt x="596" y="1173"/>
                  </a:lnTo>
                  <a:lnTo>
                    <a:pt x="625" y="1176"/>
                  </a:lnTo>
                  <a:lnTo>
                    <a:pt x="654" y="1176"/>
                  </a:lnTo>
                  <a:lnTo>
                    <a:pt x="654" y="1176"/>
                  </a:lnTo>
                  <a:lnTo>
                    <a:pt x="701" y="1176"/>
                  </a:lnTo>
                  <a:lnTo>
                    <a:pt x="745" y="1184"/>
                  </a:lnTo>
                  <a:lnTo>
                    <a:pt x="792" y="1191"/>
                  </a:lnTo>
                  <a:lnTo>
                    <a:pt x="839" y="1194"/>
                  </a:lnTo>
                  <a:lnTo>
                    <a:pt x="839" y="1194"/>
                  </a:lnTo>
                  <a:lnTo>
                    <a:pt x="864" y="1194"/>
                  </a:lnTo>
                  <a:lnTo>
                    <a:pt x="889" y="1194"/>
                  </a:lnTo>
                  <a:lnTo>
                    <a:pt x="889" y="1194"/>
                  </a:lnTo>
                  <a:lnTo>
                    <a:pt x="911" y="1191"/>
                  </a:lnTo>
                  <a:lnTo>
                    <a:pt x="933" y="1191"/>
                  </a:lnTo>
                  <a:lnTo>
                    <a:pt x="933" y="1191"/>
                  </a:lnTo>
                  <a:lnTo>
                    <a:pt x="965" y="1191"/>
                  </a:lnTo>
                  <a:lnTo>
                    <a:pt x="998" y="1191"/>
                  </a:lnTo>
                  <a:lnTo>
                    <a:pt x="1027" y="1194"/>
                  </a:lnTo>
                  <a:lnTo>
                    <a:pt x="1059" y="1198"/>
                  </a:lnTo>
                  <a:lnTo>
                    <a:pt x="1059" y="1198"/>
                  </a:lnTo>
                  <a:lnTo>
                    <a:pt x="1103" y="1209"/>
                  </a:lnTo>
                  <a:lnTo>
                    <a:pt x="1153" y="1216"/>
                  </a:lnTo>
                  <a:lnTo>
                    <a:pt x="1201" y="1227"/>
                  </a:lnTo>
                  <a:lnTo>
                    <a:pt x="1240" y="1238"/>
                  </a:lnTo>
                  <a:lnTo>
                    <a:pt x="1240" y="1238"/>
                  </a:lnTo>
                  <a:lnTo>
                    <a:pt x="1211" y="1209"/>
                  </a:lnTo>
                  <a:lnTo>
                    <a:pt x="1168" y="1162"/>
                  </a:lnTo>
                  <a:lnTo>
                    <a:pt x="1168" y="1162"/>
                  </a:lnTo>
                  <a:lnTo>
                    <a:pt x="1128" y="1111"/>
                  </a:lnTo>
                  <a:lnTo>
                    <a:pt x="1106" y="1079"/>
                  </a:lnTo>
                  <a:lnTo>
                    <a:pt x="1081" y="1039"/>
                  </a:lnTo>
                  <a:lnTo>
                    <a:pt x="1081" y="1039"/>
                  </a:lnTo>
                  <a:lnTo>
                    <a:pt x="1063" y="1006"/>
                  </a:lnTo>
                  <a:lnTo>
                    <a:pt x="1049" y="970"/>
                  </a:lnTo>
                  <a:lnTo>
                    <a:pt x="1016" y="894"/>
                  </a:lnTo>
                  <a:lnTo>
                    <a:pt x="1016" y="894"/>
                  </a:lnTo>
                  <a:lnTo>
                    <a:pt x="1005" y="865"/>
                  </a:lnTo>
                  <a:lnTo>
                    <a:pt x="994" y="836"/>
                  </a:lnTo>
                  <a:lnTo>
                    <a:pt x="983" y="775"/>
                  </a:lnTo>
                  <a:lnTo>
                    <a:pt x="976" y="710"/>
                  </a:lnTo>
                  <a:lnTo>
                    <a:pt x="973" y="644"/>
                  </a:lnTo>
                  <a:lnTo>
                    <a:pt x="973" y="644"/>
                  </a:lnTo>
                  <a:lnTo>
                    <a:pt x="973" y="587"/>
                  </a:lnTo>
                  <a:lnTo>
                    <a:pt x="976" y="507"/>
                  </a:lnTo>
                  <a:lnTo>
                    <a:pt x="991" y="424"/>
                  </a:lnTo>
                  <a:lnTo>
                    <a:pt x="998" y="388"/>
                  </a:lnTo>
                  <a:lnTo>
                    <a:pt x="1009" y="359"/>
                  </a:lnTo>
                  <a:lnTo>
                    <a:pt x="1049" y="239"/>
                  </a:lnTo>
                  <a:lnTo>
                    <a:pt x="1114" y="138"/>
                  </a:lnTo>
                  <a:lnTo>
                    <a:pt x="1193" y="44"/>
                  </a:lnTo>
                  <a:lnTo>
                    <a:pt x="1226" y="0"/>
                  </a:lnTo>
                  <a:lnTo>
                    <a:pt x="1226" y="0"/>
                  </a:lnTo>
                  <a:lnTo>
                    <a:pt x="1175" y="11"/>
                  </a:lnTo>
                  <a:lnTo>
                    <a:pt x="1096" y="29"/>
                  </a:lnTo>
                  <a:lnTo>
                    <a:pt x="1096" y="29"/>
                  </a:lnTo>
                  <a:lnTo>
                    <a:pt x="1063" y="37"/>
                  </a:lnTo>
                  <a:lnTo>
                    <a:pt x="1023" y="40"/>
                  </a:lnTo>
                  <a:lnTo>
                    <a:pt x="936" y="47"/>
                  </a:lnTo>
                  <a:lnTo>
                    <a:pt x="832" y="51"/>
                  </a:lnTo>
                  <a:lnTo>
                    <a:pt x="716" y="62"/>
                  </a:lnTo>
                  <a:lnTo>
                    <a:pt x="716" y="62"/>
                  </a:lnTo>
                  <a:lnTo>
                    <a:pt x="633" y="66"/>
                  </a:lnTo>
                  <a:lnTo>
                    <a:pt x="549" y="66"/>
                  </a:lnTo>
                  <a:lnTo>
                    <a:pt x="463" y="58"/>
                  </a:lnTo>
                  <a:lnTo>
                    <a:pt x="379" y="55"/>
                  </a:lnTo>
                  <a:lnTo>
                    <a:pt x="379" y="55"/>
                  </a:lnTo>
                  <a:lnTo>
                    <a:pt x="271" y="47"/>
                  </a:lnTo>
                  <a:lnTo>
                    <a:pt x="224" y="44"/>
                  </a:lnTo>
                  <a:lnTo>
                    <a:pt x="173" y="29"/>
                  </a:lnTo>
                  <a:lnTo>
                    <a:pt x="173" y="29"/>
                  </a:lnTo>
                  <a:lnTo>
                    <a:pt x="137" y="22"/>
                  </a:lnTo>
                  <a:lnTo>
                    <a:pt x="97" y="19"/>
                  </a:lnTo>
                  <a:lnTo>
                    <a:pt x="58" y="11"/>
                  </a:lnTo>
                  <a:lnTo>
                    <a:pt x="39" y="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Freeform 159"/>
            <p:cNvSpPr>
              <a:spLocks/>
            </p:cNvSpPr>
            <p:nvPr/>
          </p:nvSpPr>
          <p:spPr bwMode="auto">
            <a:xfrm>
              <a:off x="7229475" y="3681413"/>
              <a:ext cx="1968500" cy="1976438"/>
            </a:xfrm>
            <a:custGeom>
              <a:avLst/>
              <a:gdLst>
                <a:gd name="T0" fmla="*/ 25 w 1240"/>
                <a:gd name="T1" fmla="*/ 0 h 1245"/>
                <a:gd name="T2" fmla="*/ 76 w 1240"/>
                <a:gd name="T3" fmla="*/ 51 h 1245"/>
                <a:gd name="T4" fmla="*/ 105 w 1240"/>
                <a:gd name="T5" fmla="*/ 87 h 1245"/>
                <a:gd name="T6" fmla="*/ 148 w 1240"/>
                <a:gd name="T7" fmla="*/ 149 h 1245"/>
                <a:gd name="T8" fmla="*/ 166 w 1240"/>
                <a:gd name="T9" fmla="*/ 170 h 1245"/>
                <a:gd name="T10" fmla="*/ 191 w 1240"/>
                <a:gd name="T11" fmla="*/ 203 h 1245"/>
                <a:gd name="T12" fmla="*/ 209 w 1240"/>
                <a:gd name="T13" fmla="*/ 246 h 1245"/>
                <a:gd name="T14" fmla="*/ 260 w 1240"/>
                <a:gd name="T15" fmla="*/ 391 h 1245"/>
                <a:gd name="T16" fmla="*/ 275 w 1240"/>
                <a:gd name="T17" fmla="*/ 445 h 1245"/>
                <a:gd name="T18" fmla="*/ 293 w 1240"/>
                <a:gd name="T19" fmla="*/ 576 h 1245"/>
                <a:gd name="T20" fmla="*/ 293 w 1240"/>
                <a:gd name="T21" fmla="*/ 670 h 1245"/>
                <a:gd name="T22" fmla="*/ 285 w 1240"/>
                <a:gd name="T23" fmla="*/ 706 h 1245"/>
                <a:gd name="T24" fmla="*/ 278 w 1240"/>
                <a:gd name="T25" fmla="*/ 753 h 1245"/>
                <a:gd name="T26" fmla="*/ 217 w 1240"/>
                <a:gd name="T27" fmla="*/ 963 h 1245"/>
                <a:gd name="T28" fmla="*/ 130 w 1240"/>
                <a:gd name="T29" fmla="*/ 1115 h 1245"/>
                <a:gd name="T30" fmla="*/ 0 w 1240"/>
                <a:gd name="T31" fmla="*/ 1245 h 1245"/>
                <a:gd name="T32" fmla="*/ 61 w 1240"/>
                <a:gd name="T33" fmla="*/ 1234 h 1245"/>
                <a:gd name="T34" fmla="*/ 188 w 1240"/>
                <a:gd name="T35" fmla="*/ 1209 h 1245"/>
                <a:gd name="T36" fmla="*/ 340 w 1240"/>
                <a:gd name="T37" fmla="*/ 1184 h 1245"/>
                <a:gd name="T38" fmla="*/ 369 w 1240"/>
                <a:gd name="T39" fmla="*/ 1180 h 1245"/>
                <a:gd name="T40" fmla="*/ 434 w 1240"/>
                <a:gd name="T41" fmla="*/ 1187 h 1245"/>
                <a:gd name="T42" fmla="*/ 470 w 1240"/>
                <a:gd name="T43" fmla="*/ 1187 h 1245"/>
                <a:gd name="T44" fmla="*/ 539 w 1240"/>
                <a:gd name="T45" fmla="*/ 1173 h 1245"/>
                <a:gd name="T46" fmla="*/ 568 w 1240"/>
                <a:gd name="T47" fmla="*/ 1169 h 1245"/>
                <a:gd name="T48" fmla="*/ 625 w 1240"/>
                <a:gd name="T49" fmla="*/ 1176 h 1245"/>
                <a:gd name="T50" fmla="*/ 654 w 1240"/>
                <a:gd name="T51" fmla="*/ 1176 h 1245"/>
                <a:gd name="T52" fmla="*/ 745 w 1240"/>
                <a:gd name="T53" fmla="*/ 1184 h 1245"/>
                <a:gd name="T54" fmla="*/ 839 w 1240"/>
                <a:gd name="T55" fmla="*/ 1194 h 1245"/>
                <a:gd name="T56" fmla="*/ 864 w 1240"/>
                <a:gd name="T57" fmla="*/ 1194 h 1245"/>
                <a:gd name="T58" fmla="*/ 889 w 1240"/>
                <a:gd name="T59" fmla="*/ 1194 h 1245"/>
                <a:gd name="T60" fmla="*/ 933 w 1240"/>
                <a:gd name="T61" fmla="*/ 1191 h 1245"/>
                <a:gd name="T62" fmla="*/ 965 w 1240"/>
                <a:gd name="T63" fmla="*/ 1191 h 1245"/>
                <a:gd name="T64" fmla="*/ 1027 w 1240"/>
                <a:gd name="T65" fmla="*/ 1194 h 1245"/>
                <a:gd name="T66" fmla="*/ 1059 w 1240"/>
                <a:gd name="T67" fmla="*/ 1198 h 1245"/>
                <a:gd name="T68" fmla="*/ 1153 w 1240"/>
                <a:gd name="T69" fmla="*/ 1216 h 1245"/>
                <a:gd name="T70" fmla="*/ 1240 w 1240"/>
                <a:gd name="T71" fmla="*/ 1238 h 1245"/>
                <a:gd name="T72" fmla="*/ 1211 w 1240"/>
                <a:gd name="T73" fmla="*/ 1209 h 1245"/>
                <a:gd name="T74" fmla="*/ 1168 w 1240"/>
                <a:gd name="T75" fmla="*/ 1162 h 1245"/>
                <a:gd name="T76" fmla="*/ 1106 w 1240"/>
                <a:gd name="T77" fmla="*/ 1079 h 1245"/>
                <a:gd name="T78" fmla="*/ 1081 w 1240"/>
                <a:gd name="T79" fmla="*/ 1039 h 1245"/>
                <a:gd name="T80" fmla="*/ 1049 w 1240"/>
                <a:gd name="T81" fmla="*/ 970 h 1245"/>
                <a:gd name="T82" fmla="*/ 1016 w 1240"/>
                <a:gd name="T83" fmla="*/ 894 h 1245"/>
                <a:gd name="T84" fmla="*/ 994 w 1240"/>
                <a:gd name="T85" fmla="*/ 836 h 1245"/>
                <a:gd name="T86" fmla="*/ 976 w 1240"/>
                <a:gd name="T87" fmla="*/ 710 h 1245"/>
                <a:gd name="T88" fmla="*/ 973 w 1240"/>
                <a:gd name="T89" fmla="*/ 644 h 1245"/>
                <a:gd name="T90" fmla="*/ 976 w 1240"/>
                <a:gd name="T91" fmla="*/ 507 h 1245"/>
                <a:gd name="T92" fmla="*/ 998 w 1240"/>
                <a:gd name="T93" fmla="*/ 388 h 1245"/>
                <a:gd name="T94" fmla="*/ 1049 w 1240"/>
                <a:gd name="T95" fmla="*/ 239 h 1245"/>
                <a:gd name="T96" fmla="*/ 1193 w 1240"/>
                <a:gd name="T97" fmla="*/ 44 h 1245"/>
                <a:gd name="T98" fmla="*/ 1226 w 1240"/>
                <a:gd name="T99" fmla="*/ 0 h 1245"/>
                <a:gd name="T100" fmla="*/ 1096 w 1240"/>
                <a:gd name="T101" fmla="*/ 29 h 1245"/>
                <a:gd name="T102" fmla="*/ 1063 w 1240"/>
                <a:gd name="T103" fmla="*/ 37 h 1245"/>
                <a:gd name="T104" fmla="*/ 936 w 1240"/>
                <a:gd name="T105" fmla="*/ 47 h 1245"/>
                <a:gd name="T106" fmla="*/ 716 w 1240"/>
                <a:gd name="T107" fmla="*/ 62 h 1245"/>
                <a:gd name="T108" fmla="*/ 633 w 1240"/>
                <a:gd name="T109" fmla="*/ 66 h 1245"/>
                <a:gd name="T110" fmla="*/ 463 w 1240"/>
                <a:gd name="T111" fmla="*/ 58 h 1245"/>
                <a:gd name="T112" fmla="*/ 379 w 1240"/>
                <a:gd name="T113" fmla="*/ 55 h 1245"/>
                <a:gd name="T114" fmla="*/ 224 w 1240"/>
                <a:gd name="T115" fmla="*/ 44 h 1245"/>
                <a:gd name="T116" fmla="*/ 173 w 1240"/>
                <a:gd name="T117" fmla="*/ 29 h 1245"/>
                <a:gd name="T118" fmla="*/ 97 w 1240"/>
                <a:gd name="T119" fmla="*/ 19 h 1245"/>
                <a:gd name="T120" fmla="*/ 39 w 1240"/>
                <a:gd name="T121" fmla="*/ 8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0" h="1245">
                  <a:moveTo>
                    <a:pt x="25" y="0"/>
                  </a:moveTo>
                  <a:lnTo>
                    <a:pt x="25" y="0"/>
                  </a:lnTo>
                  <a:lnTo>
                    <a:pt x="47" y="22"/>
                  </a:lnTo>
                  <a:lnTo>
                    <a:pt x="76" y="51"/>
                  </a:lnTo>
                  <a:lnTo>
                    <a:pt x="105" y="87"/>
                  </a:lnTo>
                  <a:lnTo>
                    <a:pt x="105" y="87"/>
                  </a:lnTo>
                  <a:lnTo>
                    <a:pt x="133" y="127"/>
                  </a:lnTo>
                  <a:lnTo>
                    <a:pt x="148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0" y="185"/>
                  </a:lnTo>
                  <a:lnTo>
                    <a:pt x="191" y="203"/>
                  </a:lnTo>
                  <a:lnTo>
                    <a:pt x="209" y="246"/>
                  </a:lnTo>
                  <a:lnTo>
                    <a:pt x="209" y="246"/>
                  </a:lnTo>
                  <a:lnTo>
                    <a:pt x="235" y="315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75" y="445"/>
                  </a:lnTo>
                  <a:lnTo>
                    <a:pt x="289" y="529"/>
                  </a:lnTo>
                  <a:lnTo>
                    <a:pt x="293" y="576"/>
                  </a:lnTo>
                  <a:lnTo>
                    <a:pt x="293" y="623"/>
                  </a:lnTo>
                  <a:lnTo>
                    <a:pt x="293" y="670"/>
                  </a:lnTo>
                  <a:lnTo>
                    <a:pt x="285" y="706"/>
                  </a:lnTo>
                  <a:lnTo>
                    <a:pt x="285" y="706"/>
                  </a:lnTo>
                  <a:lnTo>
                    <a:pt x="282" y="731"/>
                  </a:lnTo>
                  <a:lnTo>
                    <a:pt x="278" y="753"/>
                  </a:lnTo>
                  <a:lnTo>
                    <a:pt x="249" y="872"/>
                  </a:lnTo>
                  <a:lnTo>
                    <a:pt x="217" y="963"/>
                  </a:lnTo>
                  <a:lnTo>
                    <a:pt x="162" y="1068"/>
                  </a:lnTo>
                  <a:lnTo>
                    <a:pt x="130" y="1115"/>
                  </a:lnTo>
                  <a:lnTo>
                    <a:pt x="50" y="1205"/>
                  </a:lnTo>
                  <a:lnTo>
                    <a:pt x="0" y="1245"/>
                  </a:lnTo>
                  <a:lnTo>
                    <a:pt x="0" y="1245"/>
                  </a:lnTo>
                  <a:lnTo>
                    <a:pt x="61" y="1234"/>
                  </a:lnTo>
                  <a:lnTo>
                    <a:pt x="188" y="1209"/>
                  </a:lnTo>
                  <a:lnTo>
                    <a:pt x="188" y="1209"/>
                  </a:lnTo>
                  <a:lnTo>
                    <a:pt x="256" y="1198"/>
                  </a:lnTo>
                  <a:lnTo>
                    <a:pt x="340" y="1184"/>
                  </a:lnTo>
                  <a:lnTo>
                    <a:pt x="340" y="1184"/>
                  </a:lnTo>
                  <a:lnTo>
                    <a:pt x="369" y="1180"/>
                  </a:lnTo>
                  <a:lnTo>
                    <a:pt x="401" y="1184"/>
                  </a:lnTo>
                  <a:lnTo>
                    <a:pt x="434" y="1187"/>
                  </a:lnTo>
                  <a:lnTo>
                    <a:pt x="470" y="1187"/>
                  </a:lnTo>
                  <a:lnTo>
                    <a:pt x="470" y="1187"/>
                  </a:lnTo>
                  <a:lnTo>
                    <a:pt x="502" y="1180"/>
                  </a:lnTo>
                  <a:lnTo>
                    <a:pt x="539" y="1173"/>
                  </a:lnTo>
                  <a:lnTo>
                    <a:pt x="539" y="1173"/>
                  </a:lnTo>
                  <a:lnTo>
                    <a:pt x="568" y="1169"/>
                  </a:lnTo>
                  <a:lnTo>
                    <a:pt x="596" y="1173"/>
                  </a:lnTo>
                  <a:lnTo>
                    <a:pt x="625" y="1176"/>
                  </a:lnTo>
                  <a:lnTo>
                    <a:pt x="654" y="1176"/>
                  </a:lnTo>
                  <a:lnTo>
                    <a:pt x="654" y="1176"/>
                  </a:lnTo>
                  <a:lnTo>
                    <a:pt x="701" y="1176"/>
                  </a:lnTo>
                  <a:lnTo>
                    <a:pt x="745" y="1184"/>
                  </a:lnTo>
                  <a:lnTo>
                    <a:pt x="792" y="1191"/>
                  </a:lnTo>
                  <a:lnTo>
                    <a:pt x="839" y="1194"/>
                  </a:lnTo>
                  <a:lnTo>
                    <a:pt x="839" y="1194"/>
                  </a:lnTo>
                  <a:lnTo>
                    <a:pt x="864" y="1194"/>
                  </a:lnTo>
                  <a:lnTo>
                    <a:pt x="889" y="1194"/>
                  </a:lnTo>
                  <a:lnTo>
                    <a:pt x="889" y="1194"/>
                  </a:lnTo>
                  <a:lnTo>
                    <a:pt x="911" y="1191"/>
                  </a:lnTo>
                  <a:lnTo>
                    <a:pt x="933" y="1191"/>
                  </a:lnTo>
                  <a:lnTo>
                    <a:pt x="933" y="1191"/>
                  </a:lnTo>
                  <a:lnTo>
                    <a:pt x="965" y="1191"/>
                  </a:lnTo>
                  <a:lnTo>
                    <a:pt x="998" y="1191"/>
                  </a:lnTo>
                  <a:lnTo>
                    <a:pt x="1027" y="1194"/>
                  </a:lnTo>
                  <a:lnTo>
                    <a:pt x="1059" y="1198"/>
                  </a:lnTo>
                  <a:lnTo>
                    <a:pt x="1059" y="1198"/>
                  </a:lnTo>
                  <a:lnTo>
                    <a:pt x="1103" y="1209"/>
                  </a:lnTo>
                  <a:lnTo>
                    <a:pt x="1153" y="1216"/>
                  </a:lnTo>
                  <a:lnTo>
                    <a:pt x="1201" y="1227"/>
                  </a:lnTo>
                  <a:lnTo>
                    <a:pt x="1240" y="1238"/>
                  </a:lnTo>
                  <a:lnTo>
                    <a:pt x="1240" y="1238"/>
                  </a:lnTo>
                  <a:lnTo>
                    <a:pt x="1211" y="1209"/>
                  </a:lnTo>
                  <a:lnTo>
                    <a:pt x="1168" y="1162"/>
                  </a:lnTo>
                  <a:lnTo>
                    <a:pt x="1168" y="1162"/>
                  </a:lnTo>
                  <a:lnTo>
                    <a:pt x="1128" y="1111"/>
                  </a:lnTo>
                  <a:lnTo>
                    <a:pt x="1106" y="1079"/>
                  </a:lnTo>
                  <a:lnTo>
                    <a:pt x="1081" y="1039"/>
                  </a:lnTo>
                  <a:lnTo>
                    <a:pt x="1081" y="1039"/>
                  </a:lnTo>
                  <a:lnTo>
                    <a:pt x="1063" y="1006"/>
                  </a:lnTo>
                  <a:lnTo>
                    <a:pt x="1049" y="970"/>
                  </a:lnTo>
                  <a:lnTo>
                    <a:pt x="1016" y="894"/>
                  </a:lnTo>
                  <a:lnTo>
                    <a:pt x="1016" y="894"/>
                  </a:lnTo>
                  <a:lnTo>
                    <a:pt x="1005" y="865"/>
                  </a:lnTo>
                  <a:lnTo>
                    <a:pt x="994" y="836"/>
                  </a:lnTo>
                  <a:lnTo>
                    <a:pt x="983" y="775"/>
                  </a:lnTo>
                  <a:lnTo>
                    <a:pt x="976" y="710"/>
                  </a:lnTo>
                  <a:lnTo>
                    <a:pt x="973" y="644"/>
                  </a:lnTo>
                  <a:lnTo>
                    <a:pt x="973" y="644"/>
                  </a:lnTo>
                  <a:lnTo>
                    <a:pt x="973" y="587"/>
                  </a:lnTo>
                  <a:lnTo>
                    <a:pt x="976" y="507"/>
                  </a:lnTo>
                  <a:lnTo>
                    <a:pt x="991" y="424"/>
                  </a:lnTo>
                  <a:lnTo>
                    <a:pt x="998" y="388"/>
                  </a:lnTo>
                  <a:lnTo>
                    <a:pt x="1009" y="359"/>
                  </a:lnTo>
                  <a:lnTo>
                    <a:pt x="1049" y="239"/>
                  </a:lnTo>
                  <a:lnTo>
                    <a:pt x="1114" y="138"/>
                  </a:lnTo>
                  <a:lnTo>
                    <a:pt x="1193" y="44"/>
                  </a:lnTo>
                  <a:lnTo>
                    <a:pt x="1226" y="0"/>
                  </a:lnTo>
                  <a:lnTo>
                    <a:pt x="1226" y="0"/>
                  </a:lnTo>
                  <a:lnTo>
                    <a:pt x="1175" y="11"/>
                  </a:lnTo>
                  <a:lnTo>
                    <a:pt x="1096" y="29"/>
                  </a:lnTo>
                  <a:lnTo>
                    <a:pt x="1096" y="29"/>
                  </a:lnTo>
                  <a:lnTo>
                    <a:pt x="1063" y="37"/>
                  </a:lnTo>
                  <a:lnTo>
                    <a:pt x="1023" y="40"/>
                  </a:lnTo>
                  <a:lnTo>
                    <a:pt x="936" y="47"/>
                  </a:lnTo>
                  <a:lnTo>
                    <a:pt x="832" y="51"/>
                  </a:lnTo>
                  <a:lnTo>
                    <a:pt x="716" y="62"/>
                  </a:lnTo>
                  <a:lnTo>
                    <a:pt x="716" y="62"/>
                  </a:lnTo>
                  <a:lnTo>
                    <a:pt x="633" y="66"/>
                  </a:lnTo>
                  <a:lnTo>
                    <a:pt x="549" y="66"/>
                  </a:lnTo>
                  <a:lnTo>
                    <a:pt x="463" y="58"/>
                  </a:lnTo>
                  <a:lnTo>
                    <a:pt x="379" y="55"/>
                  </a:lnTo>
                  <a:lnTo>
                    <a:pt x="379" y="55"/>
                  </a:lnTo>
                  <a:lnTo>
                    <a:pt x="271" y="47"/>
                  </a:lnTo>
                  <a:lnTo>
                    <a:pt x="224" y="44"/>
                  </a:lnTo>
                  <a:lnTo>
                    <a:pt x="173" y="29"/>
                  </a:lnTo>
                  <a:lnTo>
                    <a:pt x="173" y="29"/>
                  </a:lnTo>
                  <a:lnTo>
                    <a:pt x="137" y="22"/>
                  </a:lnTo>
                  <a:lnTo>
                    <a:pt x="97" y="19"/>
                  </a:lnTo>
                  <a:lnTo>
                    <a:pt x="58" y="11"/>
                  </a:lnTo>
                  <a:lnTo>
                    <a:pt x="39" y="8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Freeform 160"/>
            <p:cNvSpPr>
              <a:spLocks/>
            </p:cNvSpPr>
            <p:nvPr/>
          </p:nvSpPr>
          <p:spPr bwMode="auto">
            <a:xfrm>
              <a:off x="7159625" y="5526088"/>
              <a:ext cx="2130425" cy="200025"/>
            </a:xfrm>
            <a:custGeom>
              <a:avLst/>
              <a:gdLst>
                <a:gd name="T0" fmla="*/ 0 w 1342"/>
                <a:gd name="T1" fmla="*/ 126 h 126"/>
                <a:gd name="T2" fmla="*/ 0 w 1342"/>
                <a:gd name="T3" fmla="*/ 126 h 126"/>
                <a:gd name="T4" fmla="*/ 4 w 1342"/>
                <a:gd name="T5" fmla="*/ 112 h 126"/>
                <a:gd name="T6" fmla="*/ 15 w 1342"/>
                <a:gd name="T7" fmla="*/ 101 h 126"/>
                <a:gd name="T8" fmla="*/ 29 w 1342"/>
                <a:gd name="T9" fmla="*/ 87 h 126"/>
                <a:gd name="T10" fmla="*/ 54 w 1342"/>
                <a:gd name="T11" fmla="*/ 76 h 126"/>
                <a:gd name="T12" fmla="*/ 80 w 1342"/>
                <a:gd name="T13" fmla="*/ 65 h 126"/>
                <a:gd name="T14" fmla="*/ 116 w 1342"/>
                <a:gd name="T15" fmla="*/ 54 h 126"/>
                <a:gd name="T16" fmla="*/ 196 w 1342"/>
                <a:gd name="T17" fmla="*/ 36 h 126"/>
                <a:gd name="T18" fmla="*/ 297 w 1342"/>
                <a:gd name="T19" fmla="*/ 22 h 126"/>
                <a:gd name="T20" fmla="*/ 409 w 1342"/>
                <a:gd name="T21" fmla="*/ 11 h 126"/>
                <a:gd name="T22" fmla="*/ 536 w 1342"/>
                <a:gd name="T23" fmla="*/ 3 h 126"/>
                <a:gd name="T24" fmla="*/ 669 w 1342"/>
                <a:gd name="T25" fmla="*/ 0 h 126"/>
                <a:gd name="T26" fmla="*/ 669 w 1342"/>
                <a:gd name="T27" fmla="*/ 0 h 126"/>
                <a:gd name="T28" fmla="*/ 807 w 1342"/>
                <a:gd name="T29" fmla="*/ 3 h 126"/>
                <a:gd name="T30" fmla="*/ 933 w 1342"/>
                <a:gd name="T31" fmla="*/ 11 h 126"/>
                <a:gd name="T32" fmla="*/ 1046 w 1342"/>
                <a:gd name="T33" fmla="*/ 22 h 126"/>
                <a:gd name="T34" fmla="*/ 1147 w 1342"/>
                <a:gd name="T35" fmla="*/ 36 h 126"/>
                <a:gd name="T36" fmla="*/ 1226 w 1342"/>
                <a:gd name="T37" fmla="*/ 54 h 126"/>
                <a:gd name="T38" fmla="*/ 1263 w 1342"/>
                <a:gd name="T39" fmla="*/ 65 h 126"/>
                <a:gd name="T40" fmla="*/ 1288 w 1342"/>
                <a:gd name="T41" fmla="*/ 76 h 126"/>
                <a:gd name="T42" fmla="*/ 1313 w 1342"/>
                <a:gd name="T43" fmla="*/ 87 h 126"/>
                <a:gd name="T44" fmla="*/ 1328 w 1342"/>
                <a:gd name="T45" fmla="*/ 101 h 126"/>
                <a:gd name="T46" fmla="*/ 1339 w 1342"/>
                <a:gd name="T47" fmla="*/ 112 h 126"/>
                <a:gd name="T48" fmla="*/ 1342 w 1342"/>
                <a:gd name="T49" fmla="*/ 126 h 126"/>
                <a:gd name="T50" fmla="*/ 0 w 1342"/>
                <a:gd name="T5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42" h="126">
                  <a:moveTo>
                    <a:pt x="0" y="126"/>
                  </a:moveTo>
                  <a:lnTo>
                    <a:pt x="0" y="126"/>
                  </a:lnTo>
                  <a:lnTo>
                    <a:pt x="4" y="112"/>
                  </a:lnTo>
                  <a:lnTo>
                    <a:pt x="15" y="101"/>
                  </a:lnTo>
                  <a:lnTo>
                    <a:pt x="29" y="87"/>
                  </a:lnTo>
                  <a:lnTo>
                    <a:pt x="54" y="76"/>
                  </a:lnTo>
                  <a:lnTo>
                    <a:pt x="80" y="65"/>
                  </a:lnTo>
                  <a:lnTo>
                    <a:pt x="116" y="54"/>
                  </a:lnTo>
                  <a:lnTo>
                    <a:pt x="196" y="36"/>
                  </a:lnTo>
                  <a:lnTo>
                    <a:pt x="297" y="22"/>
                  </a:lnTo>
                  <a:lnTo>
                    <a:pt x="409" y="11"/>
                  </a:lnTo>
                  <a:lnTo>
                    <a:pt x="536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807" y="3"/>
                  </a:lnTo>
                  <a:lnTo>
                    <a:pt x="933" y="11"/>
                  </a:lnTo>
                  <a:lnTo>
                    <a:pt x="1046" y="22"/>
                  </a:lnTo>
                  <a:lnTo>
                    <a:pt x="1147" y="36"/>
                  </a:lnTo>
                  <a:lnTo>
                    <a:pt x="1226" y="54"/>
                  </a:lnTo>
                  <a:lnTo>
                    <a:pt x="1263" y="65"/>
                  </a:lnTo>
                  <a:lnTo>
                    <a:pt x="1288" y="76"/>
                  </a:lnTo>
                  <a:lnTo>
                    <a:pt x="1313" y="87"/>
                  </a:lnTo>
                  <a:lnTo>
                    <a:pt x="1328" y="101"/>
                  </a:lnTo>
                  <a:lnTo>
                    <a:pt x="1339" y="112"/>
                  </a:lnTo>
                  <a:lnTo>
                    <a:pt x="1342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Freeform 161"/>
            <p:cNvSpPr>
              <a:spLocks/>
            </p:cNvSpPr>
            <p:nvPr/>
          </p:nvSpPr>
          <p:spPr bwMode="auto">
            <a:xfrm>
              <a:off x="7159625" y="5526088"/>
              <a:ext cx="2130425" cy="200025"/>
            </a:xfrm>
            <a:custGeom>
              <a:avLst/>
              <a:gdLst>
                <a:gd name="T0" fmla="*/ 0 w 1342"/>
                <a:gd name="T1" fmla="*/ 126 h 126"/>
                <a:gd name="T2" fmla="*/ 0 w 1342"/>
                <a:gd name="T3" fmla="*/ 126 h 126"/>
                <a:gd name="T4" fmla="*/ 4 w 1342"/>
                <a:gd name="T5" fmla="*/ 112 h 126"/>
                <a:gd name="T6" fmla="*/ 15 w 1342"/>
                <a:gd name="T7" fmla="*/ 101 h 126"/>
                <a:gd name="T8" fmla="*/ 29 w 1342"/>
                <a:gd name="T9" fmla="*/ 87 h 126"/>
                <a:gd name="T10" fmla="*/ 54 w 1342"/>
                <a:gd name="T11" fmla="*/ 76 h 126"/>
                <a:gd name="T12" fmla="*/ 80 w 1342"/>
                <a:gd name="T13" fmla="*/ 65 h 126"/>
                <a:gd name="T14" fmla="*/ 116 w 1342"/>
                <a:gd name="T15" fmla="*/ 54 h 126"/>
                <a:gd name="T16" fmla="*/ 196 w 1342"/>
                <a:gd name="T17" fmla="*/ 36 h 126"/>
                <a:gd name="T18" fmla="*/ 297 w 1342"/>
                <a:gd name="T19" fmla="*/ 22 h 126"/>
                <a:gd name="T20" fmla="*/ 409 w 1342"/>
                <a:gd name="T21" fmla="*/ 11 h 126"/>
                <a:gd name="T22" fmla="*/ 536 w 1342"/>
                <a:gd name="T23" fmla="*/ 3 h 126"/>
                <a:gd name="T24" fmla="*/ 669 w 1342"/>
                <a:gd name="T25" fmla="*/ 0 h 126"/>
                <a:gd name="T26" fmla="*/ 669 w 1342"/>
                <a:gd name="T27" fmla="*/ 0 h 126"/>
                <a:gd name="T28" fmla="*/ 807 w 1342"/>
                <a:gd name="T29" fmla="*/ 3 h 126"/>
                <a:gd name="T30" fmla="*/ 933 w 1342"/>
                <a:gd name="T31" fmla="*/ 11 h 126"/>
                <a:gd name="T32" fmla="*/ 1046 w 1342"/>
                <a:gd name="T33" fmla="*/ 22 h 126"/>
                <a:gd name="T34" fmla="*/ 1147 w 1342"/>
                <a:gd name="T35" fmla="*/ 36 h 126"/>
                <a:gd name="T36" fmla="*/ 1226 w 1342"/>
                <a:gd name="T37" fmla="*/ 54 h 126"/>
                <a:gd name="T38" fmla="*/ 1263 w 1342"/>
                <a:gd name="T39" fmla="*/ 65 h 126"/>
                <a:gd name="T40" fmla="*/ 1288 w 1342"/>
                <a:gd name="T41" fmla="*/ 76 h 126"/>
                <a:gd name="T42" fmla="*/ 1313 w 1342"/>
                <a:gd name="T43" fmla="*/ 87 h 126"/>
                <a:gd name="T44" fmla="*/ 1328 w 1342"/>
                <a:gd name="T45" fmla="*/ 101 h 126"/>
                <a:gd name="T46" fmla="*/ 1339 w 1342"/>
                <a:gd name="T47" fmla="*/ 112 h 126"/>
                <a:gd name="T48" fmla="*/ 1342 w 1342"/>
                <a:gd name="T4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2" h="126">
                  <a:moveTo>
                    <a:pt x="0" y="126"/>
                  </a:moveTo>
                  <a:lnTo>
                    <a:pt x="0" y="126"/>
                  </a:lnTo>
                  <a:lnTo>
                    <a:pt x="4" y="112"/>
                  </a:lnTo>
                  <a:lnTo>
                    <a:pt x="15" y="101"/>
                  </a:lnTo>
                  <a:lnTo>
                    <a:pt x="29" y="87"/>
                  </a:lnTo>
                  <a:lnTo>
                    <a:pt x="54" y="76"/>
                  </a:lnTo>
                  <a:lnTo>
                    <a:pt x="80" y="65"/>
                  </a:lnTo>
                  <a:lnTo>
                    <a:pt x="116" y="54"/>
                  </a:lnTo>
                  <a:lnTo>
                    <a:pt x="196" y="36"/>
                  </a:lnTo>
                  <a:lnTo>
                    <a:pt x="297" y="22"/>
                  </a:lnTo>
                  <a:lnTo>
                    <a:pt x="409" y="11"/>
                  </a:lnTo>
                  <a:lnTo>
                    <a:pt x="536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807" y="3"/>
                  </a:lnTo>
                  <a:lnTo>
                    <a:pt x="933" y="11"/>
                  </a:lnTo>
                  <a:lnTo>
                    <a:pt x="1046" y="22"/>
                  </a:lnTo>
                  <a:lnTo>
                    <a:pt x="1147" y="36"/>
                  </a:lnTo>
                  <a:lnTo>
                    <a:pt x="1226" y="54"/>
                  </a:lnTo>
                  <a:lnTo>
                    <a:pt x="1263" y="65"/>
                  </a:lnTo>
                  <a:lnTo>
                    <a:pt x="1288" y="76"/>
                  </a:lnTo>
                  <a:lnTo>
                    <a:pt x="1313" y="87"/>
                  </a:lnTo>
                  <a:lnTo>
                    <a:pt x="1328" y="101"/>
                  </a:lnTo>
                  <a:lnTo>
                    <a:pt x="1339" y="112"/>
                  </a:lnTo>
                  <a:lnTo>
                    <a:pt x="1342" y="1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159625" y="5526088"/>
              <a:ext cx="2130425" cy="200025"/>
              <a:chOff x="7159625" y="5526088"/>
              <a:chExt cx="2130425" cy="200025"/>
            </a:xfrm>
          </p:grpSpPr>
          <p:sp>
            <p:nvSpPr>
              <p:cNvPr id="43" name="Freeform 162"/>
              <p:cNvSpPr>
                <a:spLocks/>
              </p:cNvSpPr>
              <p:nvPr/>
            </p:nvSpPr>
            <p:spPr bwMode="auto">
              <a:xfrm>
                <a:off x="7159625" y="5646738"/>
                <a:ext cx="80962" cy="79375"/>
              </a:xfrm>
              <a:custGeom>
                <a:avLst/>
                <a:gdLst>
                  <a:gd name="T0" fmla="*/ 0 w 51"/>
                  <a:gd name="T1" fmla="*/ 50 h 50"/>
                  <a:gd name="T2" fmla="*/ 4 w 51"/>
                  <a:gd name="T3" fmla="*/ 36 h 50"/>
                  <a:gd name="T4" fmla="*/ 15 w 51"/>
                  <a:gd name="T5" fmla="*/ 25 h 50"/>
                  <a:gd name="T6" fmla="*/ 29 w 51"/>
                  <a:gd name="T7" fmla="*/ 11 h 50"/>
                  <a:gd name="T8" fmla="*/ 51 w 51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0">
                    <a:moveTo>
                      <a:pt x="0" y="50"/>
                    </a:moveTo>
                    <a:lnTo>
                      <a:pt x="4" y="36"/>
                    </a:lnTo>
                    <a:lnTo>
                      <a:pt x="15" y="25"/>
                    </a:lnTo>
                    <a:lnTo>
                      <a:pt x="29" y="11"/>
                    </a:lnTo>
                    <a:lnTo>
                      <a:pt x="51" y="0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Freeform 163"/>
              <p:cNvSpPr>
                <a:spLocks/>
              </p:cNvSpPr>
              <p:nvPr/>
            </p:nvSpPr>
            <p:spPr bwMode="auto">
              <a:xfrm>
                <a:off x="7304088" y="5594350"/>
                <a:ext cx="114300" cy="28575"/>
              </a:xfrm>
              <a:custGeom>
                <a:avLst/>
                <a:gdLst>
                  <a:gd name="T0" fmla="*/ 0 w 72"/>
                  <a:gd name="T1" fmla="*/ 18 h 18"/>
                  <a:gd name="T2" fmla="*/ 25 w 72"/>
                  <a:gd name="T3" fmla="*/ 11 h 18"/>
                  <a:gd name="T4" fmla="*/ 72 w 72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8">
                    <a:moveTo>
                      <a:pt x="0" y="18"/>
                    </a:moveTo>
                    <a:lnTo>
                      <a:pt x="25" y="11"/>
                    </a:lnTo>
                    <a:lnTo>
                      <a:pt x="72" y="0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" name="Line 164"/>
              <p:cNvSpPr>
                <a:spLocks noChangeShapeType="1"/>
              </p:cNvSpPr>
              <p:nvPr/>
            </p:nvSpPr>
            <p:spPr bwMode="auto">
              <a:xfrm flipV="1">
                <a:off x="7481888" y="5565775"/>
                <a:ext cx="114300" cy="17463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6" name="Line 165"/>
              <p:cNvSpPr>
                <a:spLocks noChangeShapeType="1"/>
              </p:cNvSpPr>
              <p:nvPr/>
            </p:nvSpPr>
            <p:spPr bwMode="auto">
              <a:xfrm flipV="1">
                <a:off x="7666038" y="5543550"/>
                <a:ext cx="114300" cy="11113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7" name="Line 166"/>
              <p:cNvSpPr>
                <a:spLocks noChangeShapeType="1"/>
              </p:cNvSpPr>
              <p:nvPr/>
            </p:nvSpPr>
            <p:spPr bwMode="auto">
              <a:xfrm flipV="1">
                <a:off x="7848600" y="5530850"/>
                <a:ext cx="115887" cy="6350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8" name="Line 167"/>
              <p:cNvSpPr>
                <a:spLocks noChangeShapeType="1"/>
              </p:cNvSpPr>
              <p:nvPr/>
            </p:nvSpPr>
            <p:spPr bwMode="auto">
              <a:xfrm flipV="1">
                <a:off x="8032750" y="5526088"/>
                <a:ext cx="114300" cy="4763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9" name="Freeform 168"/>
              <p:cNvSpPr>
                <a:spLocks/>
              </p:cNvSpPr>
              <p:nvPr/>
            </p:nvSpPr>
            <p:spPr bwMode="auto">
              <a:xfrm>
                <a:off x="8216900" y="5526088"/>
                <a:ext cx="114300" cy="0"/>
              </a:xfrm>
              <a:custGeom>
                <a:avLst/>
                <a:gdLst>
                  <a:gd name="T0" fmla="*/ 0 w 72"/>
                  <a:gd name="T1" fmla="*/ 3 w 72"/>
                  <a:gd name="T2" fmla="*/ 72 w 7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2">
                    <a:moveTo>
                      <a:pt x="0" y="0"/>
                    </a:moveTo>
                    <a:lnTo>
                      <a:pt x="3" y="0"/>
                    </a:lnTo>
                    <a:lnTo>
                      <a:pt x="72" y="0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" name="Freeform 169"/>
              <p:cNvSpPr>
                <a:spLocks/>
              </p:cNvSpPr>
              <p:nvPr/>
            </p:nvSpPr>
            <p:spPr bwMode="auto">
              <a:xfrm>
                <a:off x="8401050" y="5530850"/>
                <a:ext cx="114300" cy="6350"/>
              </a:xfrm>
              <a:custGeom>
                <a:avLst/>
                <a:gdLst>
                  <a:gd name="T0" fmla="*/ 0 w 72"/>
                  <a:gd name="T1" fmla="*/ 0 h 4"/>
                  <a:gd name="T2" fmla="*/ 25 w 72"/>
                  <a:gd name="T3" fmla="*/ 0 h 4"/>
                  <a:gd name="T4" fmla="*/ 72 w 7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4">
                    <a:moveTo>
                      <a:pt x="0" y="0"/>
                    </a:moveTo>
                    <a:lnTo>
                      <a:pt x="25" y="0"/>
                    </a:lnTo>
                    <a:lnTo>
                      <a:pt x="72" y="4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" name="Freeform 170"/>
              <p:cNvSpPr>
                <a:spLocks/>
              </p:cNvSpPr>
              <p:nvPr/>
            </p:nvSpPr>
            <p:spPr bwMode="auto">
              <a:xfrm>
                <a:off x="8583613" y="5537200"/>
                <a:ext cx="115887" cy="11113"/>
              </a:xfrm>
              <a:custGeom>
                <a:avLst/>
                <a:gdLst>
                  <a:gd name="T0" fmla="*/ 0 w 73"/>
                  <a:gd name="T1" fmla="*/ 0 h 7"/>
                  <a:gd name="T2" fmla="*/ 36 w 73"/>
                  <a:gd name="T3" fmla="*/ 4 h 7"/>
                  <a:gd name="T4" fmla="*/ 73 w 73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7">
                    <a:moveTo>
                      <a:pt x="0" y="0"/>
                    </a:moveTo>
                    <a:lnTo>
                      <a:pt x="36" y="4"/>
                    </a:lnTo>
                    <a:lnTo>
                      <a:pt x="73" y="7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Freeform 171"/>
              <p:cNvSpPr>
                <a:spLocks/>
              </p:cNvSpPr>
              <p:nvPr/>
            </p:nvSpPr>
            <p:spPr bwMode="auto">
              <a:xfrm>
                <a:off x="8767763" y="5554663"/>
                <a:ext cx="109537" cy="17463"/>
              </a:xfrm>
              <a:custGeom>
                <a:avLst/>
                <a:gdLst>
                  <a:gd name="T0" fmla="*/ 0 w 69"/>
                  <a:gd name="T1" fmla="*/ 0 h 11"/>
                  <a:gd name="T2" fmla="*/ 33 w 69"/>
                  <a:gd name="T3" fmla="*/ 4 h 11"/>
                  <a:gd name="T4" fmla="*/ 69 w 6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1">
                    <a:moveTo>
                      <a:pt x="0" y="0"/>
                    </a:moveTo>
                    <a:lnTo>
                      <a:pt x="33" y="4"/>
                    </a:lnTo>
                    <a:lnTo>
                      <a:pt x="69" y="11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3" name="Freeform 172"/>
              <p:cNvSpPr>
                <a:spLocks/>
              </p:cNvSpPr>
              <p:nvPr/>
            </p:nvSpPr>
            <p:spPr bwMode="auto">
              <a:xfrm>
                <a:off x="8945563" y="5576888"/>
                <a:ext cx="114300" cy="23813"/>
              </a:xfrm>
              <a:custGeom>
                <a:avLst/>
                <a:gdLst>
                  <a:gd name="T0" fmla="*/ 0 w 72"/>
                  <a:gd name="T1" fmla="*/ 0 h 15"/>
                  <a:gd name="T2" fmla="*/ 22 w 72"/>
                  <a:gd name="T3" fmla="*/ 4 h 15"/>
                  <a:gd name="T4" fmla="*/ 72 w 72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5">
                    <a:moveTo>
                      <a:pt x="0" y="0"/>
                    </a:moveTo>
                    <a:lnTo>
                      <a:pt x="22" y="4"/>
                    </a:lnTo>
                    <a:lnTo>
                      <a:pt x="72" y="15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4" name="Freeform 173"/>
              <p:cNvSpPr>
                <a:spLocks/>
              </p:cNvSpPr>
              <p:nvPr/>
            </p:nvSpPr>
            <p:spPr bwMode="auto">
              <a:xfrm>
                <a:off x="9123363" y="5618163"/>
                <a:ext cx="109537" cy="46038"/>
              </a:xfrm>
              <a:custGeom>
                <a:avLst/>
                <a:gdLst>
                  <a:gd name="T0" fmla="*/ 0 w 69"/>
                  <a:gd name="T1" fmla="*/ 0 h 29"/>
                  <a:gd name="T2" fmla="*/ 26 w 69"/>
                  <a:gd name="T3" fmla="*/ 7 h 29"/>
                  <a:gd name="T4" fmla="*/ 51 w 69"/>
                  <a:gd name="T5" fmla="*/ 18 h 29"/>
                  <a:gd name="T6" fmla="*/ 69 w 69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29">
                    <a:moveTo>
                      <a:pt x="0" y="0"/>
                    </a:moveTo>
                    <a:lnTo>
                      <a:pt x="26" y="7"/>
                    </a:lnTo>
                    <a:lnTo>
                      <a:pt x="51" y="18"/>
                    </a:lnTo>
                    <a:lnTo>
                      <a:pt x="69" y="29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5" name="Line 174"/>
              <p:cNvSpPr>
                <a:spLocks noChangeShapeType="1"/>
              </p:cNvSpPr>
              <p:nvPr/>
            </p:nvSpPr>
            <p:spPr bwMode="auto">
              <a:xfrm>
                <a:off x="9285288" y="5703888"/>
                <a:ext cx="4762" cy="22225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6" name="Freeform 175"/>
            <p:cNvSpPr>
              <a:spLocks/>
            </p:cNvSpPr>
            <p:nvPr/>
          </p:nvSpPr>
          <p:spPr bwMode="auto">
            <a:xfrm>
              <a:off x="7159625" y="3411538"/>
              <a:ext cx="2130425" cy="368300"/>
            </a:xfrm>
            <a:custGeom>
              <a:avLst/>
              <a:gdLst>
                <a:gd name="T0" fmla="*/ 1342 w 1342"/>
                <a:gd name="T1" fmla="*/ 116 h 232"/>
                <a:gd name="T2" fmla="*/ 1342 w 1342"/>
                <a:gd name="T3" fmla="*/ 116 h 232"/>
                <a:gd name="T4" fmla="*/ 1339 w 1342"/>
                <a:gd name="T5" fmla="*/ 127 h 232"/>
                <a:gd name="T6" fmla="*/ 1328 w 1342"/>
                <a:gd name="T7" fmla="*/ 138 h 232"/>
                <a:gd name="T8" fmla="*/ 1313 w 1342"/>
                <a:gd name="T9" fmla="*/ 149 h 232"/>
                <a:gd name="T10" fmla="*/ 1288 w 1342"/>
                <a:gd name="T11" fmla="*/ 160 h 232"/>
                <a:gd name="T12" fmla="*/ 1263 w 1342"/>
                <a:gd name="T13" fmla="*/ 170 h 232"/>
                <a:gd name="T14" fmla="*/ 1226 w 1342"/>
                <a:gd name="T15" fmla="*/ 181 h 232"/>
                <a:gd name="T16" fmla="*/ 1147 w 1342"/>
                <a:gd name="T17" fmla="*/ 199 h 232"/>
                <a:gd name="T18" fmla="*/ 1046 w 1342"/>
                <a:gd name="T19" fmla="*/ 210 h 232"/>
                <a:gd name="T20" fmla="*/ 933 w 1342"/>
                <a:gd name="T21" fmla="*/ 221 h 232"/>
                <a:gd name="T22" fmla="*/ 807 w 1342"/>
                <a:gd name="T23" fmla="*/ 228 h 232"/>
                <a:gd name="T24" fmla="*/ 673 w 1342"/>
                <a:gd name="T25" fmla="*/ 232 h 232"/>
                <a:gd name="T26" fmla="*/ 673 w 1342"/>
                <a:gd name="T27" fmla="*/ 232 h 232"/>
                <a:gd name="T28" fmla="*/ 536 w 1342"/>
                <a:gd name="T29" fmla="*/ 228 h 232"/>
                <a:gd name="T30" fmla="*/ 409 w 1342"/>
                <a:gd name="T31" fmla="*/ 221 h 232"/>
                <a:gd name="T32" fmla="*/ 297 w 1342"/>
                <a:gd name="T33" fmla="*/ 210 h 232"/>
                <a:gd name="T34" fmla="*/ 196 w 1342"/>
                <a:gd name="T35" fmla="*/ 199 h 232"/>
                <a:gd name="T36" fmla="*/ 116 w 1342"/>
                <a:gd name="T37" fmla="*/ 181 h 232"/>
                <a:gd name="T38" fmla="*/ 80 w 1342"/>
                <a:gd name="T39" fmla="*/ 170 h 232"/>
                <a:gd name="T40" fmla="*/ 54 w 1342"/>
                <a:gd name="T41" fmla="*/ 160 h 232"/>
                <a:gd name="T42" fmla="*/ 29 w 1342"/>
                <a:gd name="T43" fmla="*/ 149 h 232"/>
                <a:gd name="T44" fmla="*/ 15 w 1342"/>
                <a:gd name="T45" fmla="*/ 138 h 232"/>
                <a:gd name="T46" fmla="*/ 4 w 1342"/>
                <a:gd name="T47" fmla="*/ 127 h 232"/>
                <a:gd name="T48" fmla="*/ 0 w 1342"/>
                <a:gd name="T49" fmla="*/ 116 h 232"/>
                <a:gd name="T50" fmla="*/ 0 w 1342"/>
                <a:gd name="T51" fmla="*/ 116 h 232"/>
                <a:gd name="T52" fmla="*/ 4 w 1342"/>
                <a:gd name="T53" fmla="*/ 105 h 232"/>
                <a:gd name="T54" fmla="*/ 15 w 1342"/>
                <a:gd name="T55" fmla="*/ 91 h 232"/>
                <a:gd name="T56" fmla="*/ 29 w 1342"/>
                <a:gd name="T57" fmla="*/ 80 h 232"/>
                <a:gd name="T58" fmla="*/ 54 w 1342"/>
                <a:gd name="T59" fmla="*/ 69 h 232"/>
                <a:gd name="T60" fmla="*/ 80 w 1342"/>
                <a:gd name="T61" fmla="*/ 62 h 232"/>
                <a:gd name="T62" fmla="*/ 116 w 1342"/>
                <a:gd name="T63" fmla="*/ 51 h 232"/>
                <a:gd name="T64" fmla="*/ 196 w 1342"/>
                <a:gd name="T65" fmla="*/ 33 h 232"/>
                <a:gd name="T66" fmla="*/ 297 w 1342"/>
                <a:gd name="T67" fmla="*/ 18 h 232"/>
                <a:gd name="T68" fmla="*/ 409 w 1342"/>
                <a:gd name="T69" fmla="*/ 8 h 232"/>
                <a:gd name="T70" fmla="*/ 536 w 1342"/>
                <a:gd name="T71" fmla="*/ 4 h 232"/>
                <a:gd name="T72" fmla="*/ 673 w 1342"/>
                <a:gd name="T73" fmla="*/ 0 h 232"/>
                <a:gd name="T74" fmla="*/ 673 w 1342"/>
                <a:gd name="T75" fmla="*/ 0 h 232"/>
                <a:gd name="T76" fmla="*/ 807 w 1342"/>
                <a:gd name="T77" fmla="*/ 4 h 232"/>
                <a:gd name="T78" fmla="*/ 933 w 1342"/>
                <a:gd name="T79" fmla="*/ 8 h 232"/>
                <a:gd name="T80" fmla="*/ 1046 w 1342"/>
                <a:gd name="T81" fmla="*/ 18 h 232"/>
                <a:gd name="T82" fmla="*/ 1147 w 1342"/>
                <a:gd name="T83" fmla="*/ 33 h 232"/>
                <a:gd name="T84" fmla="*/ 1226 w 1342"/>
                <a:gd name="T85" fmla="*/ 51 h 232"/>
                <a:gd name="T86" fmla="*/ 1263 w 1342"/>
                <a:gd name="T87" fmla="*/ 62 h 232"/>
                <a:gd name="T88" fmla="*/ 1288 w 1342"/>
                <a:gd name="T89" fmla="*/ 69 h 232"/>
                <a:gd name="T90" fmla="*/ 1313 w 1342"/>
                <a:gd name="T91" fmla="*/ 80 h 232"/>
                <a:gd name="T92" fmla="*/ 1328 w 1342"/>
                <a:gd name="T93" fmla="*/ 91 h 232"/>
                <a:gd name="T94" fmla="*/ 1339 w 1342"/>
                <a:gd name="T95" fmla="*/ 105 h 232"/>
                <a:gd name="T96" fmla="*/ 1342 w 1342"/>
                <a:gd name="T97" fmla="*/ 116 h 232"/>
                <a:gd name="T98" fmla="*/ 1342 w 1342"/>
                <a:gd name="T9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42" h="232">
                  <a:moveTo>
                    <a:pt x="1342" y="116"/>
                  </a:moveTo>
                  <a:lnTo>
                    <a:pt x="1342" y="116"/>
                  </a:lnTo>
                  <a:lnTo>
                    <a:pt x="1339" y="127"/>
                  </a:lnTo>
                  <a:lnTo>
                    <a:pt x="1328" y="138"/>
                  </a:lnTo>
                  <a:lnTo>
                    <a:pt x="1313" y="149"/>
                  </a:lnTo>
                  <a:lnTo>
                    <a:pt x="1288" y="160"/>
                  </a:lnTo>
                  <a:lnTo>
                    <a:pt x="1263" y="170"/>
                  </a:lnTo>
                  <a:lnTo>
                    <a:pt x="1226" y="181"/>
                  </a:lnTo>
                  <a:lnTo>
                    <a:pt x="1147" y="199"/>
                  </a:lnTo>
                  <a:lnTo>
                    <a:pt x="1046" y="210"/>
                  </a:lnTo>
                  <a:lnTo>
                    <a:pt x="933" y="221"/>
                  </a:lnTo>
                  <a:lnTo>
                    <a:pt x="807" y="228"/>
                  </a:lnTo>
                  <a:lnTo>
                    <a:pt x="673" y="232"/>
                  </a:lnTo>
                  <a:lnTo>
                    <a:pt x="673" y="232"/>
                  </a:lnTo>
                  <a:lnTo>
                    <a:pt x="536" y="228"/>
                  </a:lnTo>
                  <a:lnTo>
                    <a:pt x="409" y="221"/>
                  </a:lnTo>
                  <a:lnTo>
                    <a:pt x="297" y="210"/>
                  </a:lnTo>
                  <a:lnTo>
                    <a:pt x="196" y="199"/>
                  </a:lnTo>
                  <a:lnTo>
                    <a:pt x="116" y="181"/>
                  </a:lnTo>
                  <a:lnTo>
                    <a:pt x="80" y="170"/>
                  </a:lnTo>
                  <a:lnTo>
                    <a:pt x="54" y="160"/>
                  </a:lnTo>
                  <a:lnTo>
                    <a:pt x="29" y="149"/>
                  </a:lnTo>
                  <a:lnTo>
                    <a:pt x="15" y="138"/>
                  </a:lnTo>
                  <a:lnTo>
                    <a:pt x="4" y="12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4" y="105"/>
                  </a:lnTo>
                  <a:lnTo>
                    <a:pt x="15" y="91"/>
                  </a:lnTo>
                  <a:lnTo>
                    <a:pt x="29" y="80"/>
                  </a:lnTo>
                  <a:lnTo>
                    <a:pt x="54" y="69"/>
                  </a:lnTo>
                  <a:lnTo>
                    <a:pt x="80" y="62"/>
                  </a:lnTo>
                  <a:lnTo>
                    <a:pt x="116" y="51"/>
                  </a:lnTo>
                  <a:lnTo>
                    <a:pt x="196" y="33"/>
                  </a:lnTo>
                  <a:lnTo>
                    <a:pt x="297" y="18"/>
                  </a:lnTo>
                  <a:lnTo>
                    <a:pt x="409" y="8"/>
                  </a:lnTo>
                  <a:lnTo>
                    <a:pt x="536" y="4"/>
                  </a:lnTo>
                  <a:lnTo>
                    <a:pt x="673" y="0"/>
                  </a:lnTo>
                  <a:lnTo>
                    <a:pt x="673" y="0"/>
                  </a:lnTo>
                  <a:lnTo>
                    <a:pt x="807" y="4"/>
                  </a:lnTo>
                  <a:lnTo>
                    <a:pt x="933" y="8"/>
                  </a:lnTo>
                  <a:lnTo>
                    <a:pt x="1046" y="18"/>
                  </a:lnTo>
                  <a:lnTo>
                    <a:pt x="1147" y="33"/>
                  </a:lnTo>
                  <a:lnTo>
                    <a:pt x="1226" y="51"/>
                  </a:lnTo>
                  <a:lnTo>
                    <a:pt x="1263" y="62"/>
                  </a:lnTo>
                  <a:lnTo>
                    <a:pt x="1288" y="69"/>
                  </a:lnTo>
                  <a:lnTo>
                    <a:pt x="1313" y="80"/>
                  </a:lnTo>
                  <a:lnTo>
                    <a:pt x="1328" y="91"/>
                  </a:lnTo>
                  <a:lnTo>
                    <a:pt x="1339" y="105"/>
                  </a:lnTo>
                  <a:lnTo>
                    <a:pt x="1342" y="116"/>
                  </a:lnTo>
                  <a:lnTo>
                    <a:pt x="1342" y="116"/>
                  </a:lnTo>
                  <a:close/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7" name="Freeform 176"/>
            <p:cNvSpPr>
              <a:spLocks/>
            </p:cNvSpPr>
            <p:nvPr/>
          </p:nvSpPr>
          <p:spPr bwMode="auto">
            <a:xfrm>
              <a:off x="7159625" y="5715000"/>
              <a:ext cx="2130425" cy="195263"/>
            </a:xfrm>
            <a:custGeom>
              <a:avLst/>
              <a:gdLst>
                <a:gd name="T0" fmla="*/ 1342 w 1342"/>
                <a:gd name="T1" fmla="*/ 0 h 123"/>
                <a:gd name="T2" fmla="*/ 1342 w 1342"/>
                <a:gd name="T3" fmla="*/ 0 h 123"/>
                <a:gd name="T4" fmla="*/ 1339 w 1342"/>
                <a:gd name="T5" fmla="*/ 11 h 123"/>
                <a:gd name="T6" fmla="*/ 1328 w 1342"/>
                <a:gd name="T7" fmla="*/ 22 h 123"/>
                <a:gd name="T8" fmla="*/ 1313 w 1342"/>
                <a:gd name="T9" fmla="*/ 36 h 123"/>
                <a:gd name="T10" fmla="*/ 1288 w 1342"/>
                <a:gd name="T11" fmla="*/ 47 h 123"/>
                <a:gd name="T12" fmla="*/ 1263 w 1342"/>
                <a:gd name="T13" fmla="*/ 58 h 123"/>
                <a:gd name="T14" fmla="*/ 1226 w 1342"/>
                <a:gd name="T15" fmla="*/ 69 h 123"/>
                <a:gd name="T16" fmla="*/ 1147 w 1342"/>
                <a:gd name="T17" fmla="*/ 87 h 123"/>
                <a:gd name="T18" fmla="*/ 1046 w 1342"/>
                <a:gd name="T19" fmla="*/ 102 h 123"/>
                <a:gd name="T20" fmla="*/ 933 w 1342"/>
                <a:gd name="T21" fmla="*/ 112 h 123"/>
                <a:gd name="T22" fmla="*/ 807 w 1342"/>
                <a:gd name="T23" fmla="*/ 120 h 123"/>
                <a:gd name="T24" fmla="*/ 673 w 1342"/>
                <a:gd name="T25" fmla="*/ 123 h 123"/>
                <a:gd name="T26" fmla="*/ 673 w 1342"/>
                <a:gd name="T27" fmla="*/ 123 h 123"/>
                <a:gd name="T28" fmla="*/ 536 w 1342"/>
                <a:gd name="T29" fmla="*/ 120 h 123"/>
                <a:gd name="T30" fmla="*/ 409 w 1342"/>
                <a:gd name="T31" fmla="*/ 112 h 123"/>
                <a:gd name="T32" fmla="*/ 297 w 1342"/>
                <a:gd name="T33" fmla="*/ 102 h 123"/>
                <a:gd name="T34" fmla="*/ 196 w 1342"/>
                <a:gd name="T35" fmla="*/ 87 h 123"/>
                <a:gd name="T36" fmla="*/ 116 w 1342"/>
                <a:gd name="T37" fmla="*/ 69 h 123"/>
                <a:gd name="T38" fmla="*/ 80 w 1342"/>
                <a:gd name="T39" fmla="*/ 58 h 123"/>
                <a:gd name="T40" fmla="*/ 54 w 1342"/>
                <a:gd name="T41" fmla="*/ 47 h 123"/>
                <a:gd name="T42" fmla="*/ 29 w 1342"/>
                <a:gd name="T43" fmla="*/ 36 h 123"/>
                <a:gd name="T44" fmla="*/ 15 w 1342"/>
                <a:gd name="T45" fmla="*/ 22 h 123"/>
                <a:gd name="T46" fmla="*/ 4 w 1342"/>
                <a:gd name="T47" fmla="*/ 11 h 123"/>
                <a:gd name="T48" fmla="*/ 0 w 1342"/>
                <a:gd name="T49" fmla="*/ 0 h 123"/>
                <a:gd name="T50" fmla="*/ 1342 w 1342"/>
                <a:gd name="T5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42" h="123">
                  <a:moveTo>
                    <a:pt x="1342" y="0"/>
                  </a:moveTo>
                  <a:lnTo>
                    <a:pt x="1342" y="0"/>
                  </a:lnTo>
                  <a:lnTo>
                    <a:pt x="1339" y="11"/>
                  </a:lnTo>
                  <a:lnTo>
                    <a:pt x="1328" y="22"/>
                  </a:lnTo>
                  <a:lnTo>
                    <a:pt x="1313" y="36"/>
                  </a:lnTo>
                  <a:lnTo>
                    <a:pt x="1288" y="47"/>
                  </a:lnTo>
                  <a:lnTo>
                    <a:pt x="1263" y="58"/>
                  </a:lnTo>
                  <a:lnTo>
                    <a:pt x="1226" y="69"/>
                  </a:lnTo>
                  <a:lnTo>
                    <a:pt x="1147" y="87"/>
                  </a:lnTo>
                  <a:lnTo>
                    <a:pt x="1046" y="102"/>
                  </a:lnTo>
                  <a:lnTo>
                    <a:pt x="933" y="112"/>
                  </a:lnTo>
                  <a:lnTo>
                    <a:pt x="807" y="120"/>
                  </a:lnTo>
                  <a:lnTo>
                    <a:pt x="673" y="123"/>
                  </a:lnTo>
                  <a:lnTo>
                    <a:pt x="673" y="123"/>
                  </a:lnTo>
                  <a:lnTo>
                    <a:pt x="536" y="120"/>
                  </a:lnTo>
                  <a:lnTo>
                    <a:pt x="409" y="112"/>
                  </a:lnTo>
                  <a:lnTo>
                    <a:pt x="297" y="102"/>
                  </a:lnTo>
                  <a:lnTo>
                    <a:pt x="196" y="87"/>
                  </a:lnTo>
                  <a:lnTo>
                    <a:pt x="116" y="69"/>
                  </a:lnTo>
                  <a:lnTo>
                    <a:pt x="80" y="58"/>
                  </a:lnTo>
                  <a:lnTo>
                    <a:pt x="54" y="47"/>
                  </a:lnTo>
                  <a:lnTo>
                    <a:pt x="29" y="36"/>
                  </a:lnTo>
                  <a:lnTo>
                    <a:pt x="15" y="22"/>
                  </a:lnTo>
                  <a:lnTo>
                    <a:pt x="4" y="11"/>
                  </a:lnTo>
                  <a:lnTo>
                    <a:pt x="0" y="0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Freeform 177"/>
            <p:cNvSpPr>
              <a:spLocks/>
            </p:cNvSpPr>
            <p:nvPr/>
          </p:nvSpPr>
          <p:spPr bwMode="auto">
            <a:xfrm>
              <a:off x="7159625" y="5715000"/>
              <a:ext cx="2130425" cy="195263"/>
            </a:xfrm>
            <a:custGeom>
              <a:avLst/>
              <a:gdLst>
                <a:gd name="T0" fmla="*/ 1342 w 1342"/>
                <a:gd name="T1" fmla="*/ 0 h 123"/>
                <a:gd name="T2" fmla="*/ 1342 w 1342"/>
                <a:gd name="T3" fmla="*/ 0 h 123"/>
                <a:gd name="T4" fmla="*/ 1339 w 1342"/>
                <a:gd name="T5" fmla="*/ 11 h 123"/>
                <a:gd name="T6" fmla="*/ 1328 w 1342"/>
                <a:gd name="T7" fmla="*/ 22 h 123"/>
                <a:gd name="T8" fmla="*/ 1313 w 1342"/>
                <a:gd name="T9" fmla="*/ 36 h 123"/>
                <a:gd name="T10" fmla="*/ 1288 w 1342"/>
                <a:gd name="T11" fmla="*/ 47 h 123"/>
                <a:gd name="T12" fmla="*/ 1263 w 1342"/>
                <a:gd name="T13" fmla="*/ 58 h 123"/>
                <a:gd name="T14" fmla="*/ 1226 w 1342"/>
                <a:gd name="T15" fmla="*/ 69 h 123"/>
                <a:gd name="T16" fmla="*/ 1147 w 1342"/>
                <a:gd name="T17" fmla="*/ 87 h 123"/>
                <a:gd name="T18" fmla="*/ 1046 w 1342"/>
                <a:gd name="T19" fmla="*/ 102 h 123"/>
                <a:gd name="T20" fmla="*/ 933 w 1342"/>
                <a:gd name="T21" fmla="*/ 112 h 123"/>
                <a:gd name="T22" fmla="*/ 807 w 1342"/>
                <a:gd name="T23" fmla="*/ 120 h 123"/>
                <a:gd name="T24" fmla="*/ 673 w 1342"/>
                <a:gd name="T25" fmla="*/ 123 h 123"/>
                <a:gd name="T26" fmla="*/ 673 w 1342"/>
                <a:gd name="T27" fmla="*/ 123 h 123"/>
                <a:gd name="T28" fmla="*/ 536 w 1342"/>
                <a:gd name="T29" fmla="*/ 120 h 123"/>
                <a:gd name="T30" fmla="*/ 409 w 1342"/>
                <a:gd name="T31" fmla="*/ 112 h 123"/>
                <a:gd name="T32" fmla="*/ 297 w 1342"/>
                <a:gd name="T33" fmla="*/ 102 h 123"/>
                <a:gd name="T34" fmla="*/ 196 w 1342"/>
                <a:gd name="T35" fmla="*/ 87 h 123"/>
                <a:gd name="T36" fmla="*/ 116 w 1342"/>
                <a:gd name="T37" fmla="*/ 69 h 123"/>
                <a:gd name="T38" fmla="*/ 80 w 1342"/>
                <a:gd name="T39" fmla="*/ 58 h 123"/>
                <a:gd name="T40" fmla="*/ 54 w 1342"/>
                <a:gd name="T41" fmla="*/ 47 h 123"/>
                <a:gd name="T42" fmla="*/ 29 w 1342"/>
                <a:gd name="T43" fmla="*/ 36 h 123"/>
                <a:gd name="T44" fmla="*/ 15 w 1342"/>
                <a:gd name="T45" fmla="*/ 22 h 123"/>
                <a:gd name="T46" fmla="*/ 4 w 1342"/>
                <a:gd name="T47" fmla="*/ 11 h 123"/>
                <a:gd name="T48" fmla="*/ 0 w 1342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2" h="123">
                  <a:moveTo>
                    <a:pt x="1342" y="0"/>
                  </a:moveTo>
                  <a:lnTo>
                    <a:pt x="1342" y="0"/>
                  </a:lnTo>
                  <a:lnTo>
                    <a:pt x="1339" y="11"/>
                  </a:lnTo>
                  <a:lnTo>
                    <a:pt x="1328" y="22"/>
                  </a:lnTo>
                  <a:lnTo>
                    <a:pt x="1313" y="36"/>
                  </a:lnTo>
                  <a:lnTo>
                    <a:pt x="1288" y="47"/>
                  </a:lnTo>
                  <a:lnTo>
                    <a:pt x="1263" y="58"/>
                  </a:lnTo>
                  <a:lnTo>
                    <a:pt x="1226" y="69"/>
                  </a:lnTo>
                  <a:lnTo>
                    <a:pt x="1147" y="87"/>
                  </a:lnTo>
                  <a:lnTo>
                    <a:pt x="1046" y="102"/>
                  </a:lnTo>
                  <a:lnTo>
                    <a:pt x="933" y="112"/>
                  </a:lnTo>
                  <a:lnTo>
                    <a:pt x="807" y="120"/>
                  </a:lnTo>
                  <a:lnTo>
                    <a:pt x="673" y="123"/>
                  </a:lnTo>
                  <a:lnTo>
                    <a:pt x="673" y="123"/>
                  </a:lnTo>
                  <a:lnTo>
                    <a:pt x="536" y="120"/>
                  </a:lnTo>
                  <a:lnTo>
                    <a:pt x="409" y="112"/>
                  </a:lnTo>
                  <a:lnTo>
                    <a:pt x="297" y="102"/>
                  </a:lnTo>
                  <a:lnTo>
                    <a:pt x="196" y="87"/>
                  </a:lnTo>
                  <a:lnTo>
                    <a:pt x="116" y="69"/>
                  </a:lnTo>
                  <a:lnTo>
                    <a:pt x="80" y="58"/>
                  </a:lnTo>
                  <a:lnTo>
                    <a:pt x="54" y="47"/>
                  </a:lnTo>
                  <a:lnTo>
                    <a:pt x="29" y="36"/>
                  </a:lnTo>
                  <a:lnTo>
                    <a:pt x="15" y="22"/>
                  </a:lnTo>
                  <a:lnTo>
                    <a:pt x="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9" name="Freeform 178"/>
            <p:cNvSpPr>
              <a:spLocks/>
            </p:cNvSpPr>
            <p:nvPr/>
          </p:nvSpPr>
          <p:spPr bwMode="auto">
            <a:xfrm>
              <a:off x="7159625" y="5715000"/>
              <a:ext cx="2130425" cy="195263"/>
            </a:xfrm>
            <a:custGeom>
              <a:avLst/>
              <a:gdLst>
                <a:gd name="T0" fmla="*/ 1342 w 1342"/>
                <a:gd name="T1" fmla="*/ 0 h 123"/>
                <a:gd name="T2" fmla="*/ 1342 w 1342"/>
                <a:gd name="T3" fmla="*/ 0 h 123"/>
                <a:gd name="T4" fmla="*/ 1339 w 1342"/>
                <a:gd name="T5" fmla="*/ 11 h 123"/>
                <a:gd name="T6" fmla="*/ 1328 w 1342"/>
                <a:gd name="T7" fmla="*/ 22 h 123"/>
                <a:gd name="T8" fmla="*/ 1313 w 1342"/>
                <a:gd name="T9" fmla="*/ 36 h 123"/>
                <a:gd name="T10" fmla="*/ 1288 w 1342"/>
                <a:gd name="T11" fmla="*/ 47 h 123"/>
                <a:gd name="T12" fmla="*/ 1263 w 1342"/>
                <a:gd name="T13" fmla="*/ 58 h 123"/>
                <a:gd name="T14" fmla="*/ 1226 w 1342"/>
                <a:gd name="T15" fmla="*/ 69 h 123"/>
                <a:gd name="T16" fmla="*/ 1147 w 1342"/>
                <a:gd name="T17" fmla="*/ 87 h 123"/>
                <a:gd name="T18" fmla="*/ 1046 w 1342"/>
                <a:gd name="T19" fmla="*/ 102 h 123"/>
                <a:gd name="T20" fmla="*/ 933 w 1342"/>
                <a:gd name="T21" fmla="*/ 112 h 123"/>
                <a:gd name="T22" fmla="*/ 807 w 1342"/>
                <a:gd name="T23" fmla="*/ 120 h 123"/>
                <a:gd name="T24" fmla="*/ 673 w 1342"/>
                <a:gd name="T25" fmla="*/ 123 h 123"/>
                <a:gd name="T26" fmla="*/ 673 w 1342"/>
                <a:gd name="T27" fmla="*/ 123 h 123"/>
                <a:gd name="T28" fmla="*/ 536 w 1342"/>
                <a:gd name="T29" fmla="*/ 120 h 123"/>
                <a:gd name="T30" fmla="*/ 409 w 1342"/>
                <a:gd name="T31" fmla="*/ 112 h 123"/>
                <a:gd name="T32" fmla="*/ 297 w 1342"/>
                <a:gd name="T33" fmla="*/ 102 h 123"/>
                <a:gd name="T34" fmla="*/ 196 w 1342"/>
                <a:gd name="T35" fmla="*/ 87 h 123"/>
                <a:gd name="T36" fmla="*/ 116 w 1342"/>
                <a:gd name="T37" fmla="*/ 69 h 123"/>
                <a:gd name="T38" fmla="*/ 80 w 1342"/>
                <a:gd name="T39" fmla="*/ 58 h 123"/>
                <a:gd name="T40" fmla="*/ 54 w 1342"/>
                <a:gd name="T41" fmla="*/ 47 h 123"/>
                <a:gd name="T42" fmla="*/ 29 w 1342"/>
                <a:gd name="T43" fmla="*/ 36 h 123"/>
                <a:gd name="T44" fmla="*/ 15 w 1342"/>
                <a:gd name="T45" fmla="*/ 22 h 123"/>
                <a:gd name="T46" fmla="*/ 4 w 1342"/>
                <a:gd name="T47" fmla="*/ 11 h 123"/>
                <a:gd name="T48" fmla="*/ 0 w 1342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2" h="123">
                  <a:moveTo>
                    <a:pt x="1342" y="0"/>
                  </a:moveTo>
                  <a:lnTo>
                    <a:pt x="1342" y="0"/>
                  </a:lnTo>
                  <a:lnTo>
                    <a:pt x="1339" y="11"/>
                  </a:lnTo>
                  <a:lnTo>
                    <a:pt x="1328" y="22"/>
                  </a:lnTo>
                  <a:lnTo>
                    <a:pt x="1313" y="36"/>
                  </a:lnTo>
                  <a:lnTo>
                    <a:pt x="1288" y="47"/>
                  </a:lnTo>
                  <a:lnTo>
                    <a:pt x="1263" y="58"/>
                  </a:lnTo>
                  <a:lnTo>
                    <a:pt x="1226" y="69"/>
                  </a:lnTo>
                  <a:lnTo>
                    <a:pt x="1147" y="87"/>
                  </a:lnTo>
                  <a:lnTo>
                    <a:pt x="1046" y="102"/>
                  </a:lnTo>
                  <a:lnTo>
                    <a:pt x="933" y="112"/>
                  </a:lnTo>
                  <a:lnTo>
                    <a:pt x="807" y="120"/>
                  </a:lnTo>
                  <a:lnTo>
                    <a:pt x="673" y="123"/>
                  </a:lnTo>
                  <a:lnTo>
                    <a:pt x="673" y="123"/>
                  </a:lnTo>
                  <a:lnTo>
                    <a:pt x="536" y="120"/>
                  </a:lnTo>
                  <a:lnTo>
                    <a:pt x="409" y="112"/>
                  </a:lnTo>
                  <a:lnTo>
                    <a:pt x="297" y="102"/>
                  </a:lnTo>
                  <a:lnTo>
                    <a:pt x="196" y="87"/>
                  </a:lnTo>
                  <a:lnTo>
                    <a:pt x="116" y="69"/>
                  </a:lnTo>
                  <a:lnTo>
                    <a:pt x="80" y="58"/>
                  </a:lnTo>
                  <a:lnTo>
                    <a:pt x="54" y="47"/>
                  </a:lnTo>
                  <a:lnTo>
                    <a:pt x="29" y="36"/>
                  </a:lnTo>
                  <a:lnTo>
                    <a:pt x="15" y="22"/>
                  </a:lnTo>
                  <a:lnTo>
                    <a:pt x="4" y="11"/>
                  </a:lnTo>
                  <a:lnTo>
                    <a:pt x="0" y="0"/>
                  </a:lnTo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0" name="Freeform 179"/>
            <p:cNvSpPr>
              <a:spLocks/>
            </p:cNvSpPr>
            <p:nvPr/>
          </p:nvSpPr>
          <p:spPr bwMode="auto">
            <a:xfrm>
              <a:off x="7177088" y="3630613"/>
              <a:ext cx="511175" cy="2033588"/>
            </a:xfrm>
            <a:custGeom>
              <a:avLst/>
              <a:gdLst>
                <a:gd name="T0" fmla="*/ 0 w 322"/>
                <a:gd name="T1" fmla="*/ 0 h 1281"/>
                <a:gd name="T2" fmla="*/ 0 w 322"/>
                <a:gd name="T3" fmla="*/ 0 h 1281"/>
                <a:gd name="T4" fmla="*/ 36 w 322"/>
                <a:gd name="T5" fmla="*/ 25 h 1281"/>
                <a:gd name="T6" fmla="*/ 69 w 322"/>
                <a:gd name="T7" fmla="*/ 51 h 1281"/>
                <a:gd name="T8" fmla="*/ 101 w 322"/>
                <a:gd name="T9" fmla="*/ 79 h 1281"/>
                <a:gd name="T10" fmla="*/ 134 w 322"/>
                <a:gd name="T11" fmla="*/ 112 h 1281"/>
                <a:gd name="T12" fmla="*/ 159 w 322"/>
                <a:gd name="T13" fmla="*/ 148 h 1281"/>
                <a:gd name="T14" fmla="*/ 188 w 322"/>
                <a:gd name="T15" fmla="*/ 184 h 1281"/>
                <a:gd name="T16" fmla="*/ 213 w 322"/>
                <a:gd name="T17" fmla="*/ 224 h 1281"/>
                <a:gd name="T18" fmla="*/ 235 w 322"/>
                <a:gd name="T19" fmla="*/ 264 h 1281"/>
                <a:gd name="T20" fmla="*/ 253 w 322"/>
                <a:gd name="T21" fmla="*/ 307 h 1281"/>
                <a:gd name="T22" fmla="*/ 271 w 322"/>
                <a:gd name="T23" fmla="*/ 351 h 1281"/>
                <a:gd name="T24" fmla="*/ 286 w 322"/>
                <a:gd name="T25" fmla="*/ 398 h 1281"/>
                <a:gd name="T26" fmla="*/ 300 w 322"/>
                <a:gd name="T27" fmla="*/ 445 h 1281"/>
                <a:gd name="T28" fmla="*/ 311 w 322"/>
                <a:gd name="T29" fmla="*/ 492 h 1281"/>
                <a:gd name="T30" fmla="*/ 318 w 322"/>
                <a:gd name="T31" fmla="*/ 543 h 1281"/>
                <a:gd name="T32" fmla="*/ 322 w 322"/>
                <a:gd name="T33" fmla="*/ 593 h 1281"/>
                <a:gd name="T34" fmla="*/ 322 w 322"/>
                <a:gd name="T35" fmla="*/ 644 h 1281"/>
                <a:gd name="T36" fmla="*/ 322 w 322"/>
                <a:gd name="T37" fmla="*/ 644 h 1281"/>
                <a:gd name="T38" fmla="*/ 322 w 322"/>
                <a:gd name="T39" fmla="*/ 695 h 1281"/>
                <a:gd name="T40" fmla="*/ 318 w 322"/>
                <a:gd name="T41" fmla="*/ 745 h 1281"/>
                <a:gd name="T42" fmla="*/ 311 w 322"/>
                <a:gd name="T43" fmla="*/ 796 h 1281"/>
                <a:gd name="T44" fmla="*/ 300 w 322"/>
                <a:gd name="T45" fmla="*/ 843 h 1281"/>
                <a:gd name="T46" fmla="*/ 289 w 322"/>
                <a:gd name="T47" fmla="*/ 890 h 1281"/>
                <a:gd name="T48" fmla="*/ 275 w 322"/>
                <a:gd name="T49" fmla="*/ 933 h 1281"/>
                <a:gd name="T50" fmla="*/ 257 w 322"/>
                <a:gd name="T51" fmla="*/ 977 h 1281"/>
                <a:gd name="T52" fmla="*/ 239 w 322"/>
                <a:gd name="T53" fmla="*/ 1020 h 1281"/>
                <a:gd name="T54" fmla="*/ 217 w 322"/>
                <a:gd name="T55" fmla="*/ 1060 h 1281"/>
                <a:gd name="T56" fmla="*/ 192 w 322"/>
                <a:gd name="T57" fmla="*/ 1096 h 1281"/>
                <a:gd name="T58" fmla="*/ 166 w 322"/>
                <a:gd name="T59" fmla="*/ 1132 h 1281"/>
                <a:gd name="T60" fmla="*/ 141 w 322"/>
                <a:gd name="T61" fmla="*/ 1168 h 1281"/>
                <a:gd name="T62" fmla="*/ 109 w 322"/>
                <a:gd name="T63" fmla="*/ 1201 h 1281"/>
                <a:gd name="T64" fmla="*/ 80 w 322"/>
                <a:gd name="T65" fmla="*/ 1230 h 1281"/>
                <a:gd name="T66" fmla="*/ 47 w 322"/>
                <a:gd name="T67" fmla="*/ 1259 h 1281"/>
                <a:gd name="T68" fmla="*/ 15 w 322"/>
                <a:gd name="T6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2" h="1281">
                  <a:moveTo>
                    <a:pt x="0" y="0"/>
                  </a:moveTo>
                  <a:lnTo>
                    <a:pt x="0" y="0"/>
                  </a:lnTo>
                  <a:lnTo>
                    <a:pt x="36" y="25"/>
                  </a:lnTo>
                  <a:lnTo>
                    <a:pt x="69" y="51"/>
                  </a:lnTo>
                  <a:lnTo>
                    <a:pt x="101" y="79"/>
                  </a:lnTo>
                  <a:lnTo>
                    <a:pt x="134" y="112"/>
                  </a:lnTo>
                  <a:lnTo>
                    <a:pt x="159" y="148"/>
                  </a:lnTo>
                  <a:lnTo>
                    <a:pt x="188" y="184"/>
                  </a:lnTo>
                  <a:lnTo>
                    <a:pt x="213" y="224"/>
                  </a:lnTo>
                  <a:lnTo>
                    <a:pt x="235" y="264"/>
                  </a:lnTo>
                  <a:lnTo>
                    <a:pt x="253" y="307"/>
                  </a:lnTo>
                  <a:lnTo>
                    <a:pt x="271" y="351"/>
                  </a:lnTo>
                  <a:lnTo>
                    <a:pt x="286" y="398"/>
                  </a:lnTo>
                  <a:lnTo>
                    <a:pt x="300" y="445"/>
                  </a:lnTo>
                  <a:lnTo>
                    <a:pt x="311" y="492"/>
                  </a:lnTo>
                  <a:lnTo>
                    <a:pt x="318" y="543"/>
                  </a:lnTo>
                  <a:lnTo>
                    <a:pt x="322" y="593"/>
                  </a:lnTo>
                  <a:lnTo>
                    <a:pt x="322" y="644"/>
                  </a:lnTo>
                  <a:lnTo>
                    <a:pt x="322" y="644"/>
                  </a:lnTo>
                  <a:lnTo>
                    <a:pt x="322" y="695"/>
                  </a:lnTo>
                  <a:lnTo>
                    <a:pt x="318" y="745"/>
                  </a:lnTo>
                  <a:lnTo>
                    <a:pt x="311" y="796"/>
                  </a:lnTo>
                  <a:lnTo>
                    <a:pt x="300" y="843"/>
                  </a:lnTo>
                  <a:lnTo>
                    <a:pt x="289" y="890"/>
                  </a:lnTo>
                  <a:lnTo>
                    <a:pt x="275" y="933"/>
                  </a:lnTo>
                  <a:lnTo>
                    <a:pt x="257" y="977"/>
                  </a:lnTo>
                  <a:lnTo>
                    <a:pt x="239" y="1020"/>
                  </a:lnTo>
                  <a:lnTo>
                    <a:pt x="217" y="1060"/>
                  </a:lnTo>
                  <a:lnTo>
                    <a:pt x="192" y="1096"/>
                  </a:lnTo>
                  <a:lnTo>
                    <a:pt x="166" y="1132"/>
                  </a:lnTo>
                  <a:lnTo>
                    <a:pt x="141" y="1168"/>
                  </a:lnTo>
                  <a:lnTo>
                    <a:pt x="109" y="1201"/>
                  </a:lnTo>
                  <a:lnTo>
                    <a:pt x="80" y="1230"/>
                  </a:lnTo>
                  <a:lnTo>
                    <a:pt x="47" y="1259"/>
                  </a:lnTo>
                  <a:lnTo>
                    <a:pt x="15" y="1281"/>
                  </a:lnTo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Freeform 180"/>
            <p:cNvSpPr>
              <a:spLocks/>
            </p:cNvSpPr>
            <p:nvPr/>
          </p:nvSpPr>
          <p:spPr bwMode="auto">
            <a:xfrm>
              <a:off x="8774113" y="3619500"/>
              <a:ext cx="511175" cy="2062163"/>
            </a:xfrm>
            <a:custGeom>
              <a:avLst/>
              <a:gdLst>
                <a:gd name="T0" fmla="*/ 322 w 322"/>
                <a:gd name="T1" fmla="*/ 0 h 1299"/>
                <a:gd name="T2" fmla="*/ 322 w 322"/>
                <a:gd name="T3" fmla="*/ 0 h 1299"/>
                <a:gd name="T4" fmla="*/ 285 w 322"/>
                <a:gd name="T5" fmla="*/ 25 h 1299"/>
                <a:gd name="T6" fmla="*/ 249 w 322"/>
                <a:gd name="T7" fmla="*/ 54 h 1299"/>
                <a:gd name="T8" fmla="*/ 220 w 322"/>
                <a:gd name="T9" fmla="*/ 83 h 1299"/>
                <a:gd name="T10" fmla="*/ 188 w 322"/>
                <a:gd name="T11" fmla="*/ 115 h 1299"/>
                <a:gd name="T12" fmla="*/ 159 w 322"/>
                <a:gd name="T13" fmla="*/ 152 h 1299"/>
                <a:gd name="T14" fmla="*/ 133 w 322"/>
                <a:gd name="T15" fmla="*/ 188 h 1299"/>
                <a:gd name="T16" fmla="*/ 108 w 322"/>
                <a:gd name="T17" fmla="*/ 228 h 1299"/>
                <a:gd name="T18" fmla="*/ 86 w 322"/>
                <a:gd name="T19" fmla="*/ 267 h 1299"/>
                <a:gd name="T20" fmla="*/ 68 w 322"/>
                <a:gd name="T21" fmla="*/ 311 h 1299"/>
                <a:gd name="T22" fmla="*/ 50 w 322"/>
                <a:gd name="T23" fmla="*/ 354 h 1299"/>
                <a:gd name="T24" fmla="*/ 32 w 322"/>
                <a:gd name="T25" fmla="*/ 401 h 1299"/>
                <a:gd name="T26" fmla="*/ 21 w 322"/>
                <a:gd name="T27" fmla="*/ 448 h 1299"/>
                <a:gd name="T28" fmla="*/ 10 w 322"/>
                <a:gd name="T29" fmla="*/ 499 h 1299"/>
                <a:gd name="T30" fmla="*/ 3 w 322"/>
                <a:gd name="T31" fmla="*/ 550 h 1299"/>
                <a:gd name="T32" fmla="*/ 0 w 322"/>
                <a:gd name="T33" fmla="*/ 600 h 1299"/>
                <a:gd name="T34" fmla="*/ 0 w 322"/>
                <a:gd name="T35" fmla="*/ 654 h 1299"/>
                <a:gd name="T36" fmla="*/ 0 w 322"/>
                <a:gd name="T37" fmla="*/ 654 h 1299"/>
                <a:gd name="T38" fmla="*/ 0 w 322"/>
                <a:gd name="T39" fmla="*/ 705 h 1299"/>
                <a:gd name="T40" fmla="*/ 3 w 322"/>
                <a:gd name="T41" fmla="*/ 756 h 1299"/>
                <a:gd name="T42" fmla="*/ 10 w 322"/>
                <a:gd name="T43" fmla="*/ 806 h 1299"/>
                <a:gd name="T44" fmla="*/ 21 w 322"/>
                <a:gd name="T45" fmla="*/ 853 h 1299"/>
                <a:gd name="T46" fmla="*/ 32 w 322"/>
                <a:gd name="T47" fmla="*/ 901 h 1299"/>
                <a:gd name="T48" fmla="*/ 47 w 322"/>
                <a:gd name="T49" fmla="*/ 948 h 1299"/>
                <a:gd name="T50" fmla="*/ 65 w 322"/>
                <a:gd name="T51" fmla="*/ 991 h 1299"/>
                <a:gd name="T52" fmla="*/ 83 w 322"/>
                <a:gd name="T53" fmla="*/ 1031 h 1299"/>
                <a:gd name="T54" fmla="*/ 105 w 322"/>
                <a:gd name="T55" fmla="*/ 1074 h 1299"/>
                <a:gd name="T56" fmla="*/ 130 w 322"/>
                <a:gd name="T57" fmla="*/ 1110 h 1299"/>
                <a:gd name="T58" fmla="*/ 155 w 322"/>
                <a:gd name="T59" fmla="*/ 1150 h 1299"/>
                <a:gd name="T60" fmla="*/ 180 w 322"/>
                <a:gd name="T61" fmla="*/ 1183 h 1299"/>
                <a:gd name="T62" fmla="*/ 209 w 322"/>
                <a:gd name="T63" fmla="*/ 1215 h 1299"/>
                <a:gd name="T64" fmla="*/ 242 w 322"/>
                <a:gd name="T65" fmla="*/ 1248 h 1299"/>
                <a:gd name="T66" fmla="*/ 275 w 322"/>
                <a:gd name="T67" fmla="*/ 1273 h 1299"/>
                <a:gd name="T68" fmla="*/ 307 w 322"/>
                <a:gd name="T69" fmla="*/ 1299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2" h="1299">
                  <a:moveTo>
                    <a:pt x="322" y="0"/>
                  </a:moveTo>
                  <a:lnTo>
                    <a:pt x="322" y="0"/>
                  </a:lnTo>
                  <a:lnTo>
                    <a:pt x="285" y="25"/>
                  </a:lnTo>
                  <a:lnTo>
                    <a:pt x="249" y="54"/>
                  </a:lnTo>
                  <a:lnTo>
                    <a:pt x="220" y="83"/>
                  </a:lnTo>
                  <a:lnTo>
                    <a:pt x="188" y="115"/>
                  </a:lnTo>
                  <a:lnTo>
                    <a:pt x="159" y="152"/>
                  </a:lnTo>
                  <a:lnTo>
                    <a:pt x="133" y="188"/>
                  </a:lnTo>
                  <a:lnTo>
                    <a:pt x="108" y="228"/>
                  </a:lnTo>
                  <a:lnTo>
                    <a:pt x="86" y="267"/>
                  </a:lnTo>
                  <a:lnTo>
                    <a:pt x="68" y="311"/>
                  </a:lnTo>
                  <a:lnTo>
                    <a:pt x="50" y="354"/>
                  </a:lnTo>
                  <a:lnTo>
                    <a:pt x="32" y="401"/>
                  </a:lnTo>
                  <a:lnTo>
                    <a:pt x="21" y="448"/>
                  </a:lnTo>
                  <a:lnTo>
                    <a:pt x="10" y="499"/>
                  </a:lnTo>
                  <a:lnTo>
                    <a:pt x="3" y="550"/>
                  </a:lnTo>
                  <a:lnTo>
                    <a:pt x="0" y="600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705"/>
                  </a:lnTo>
                  <a:lnTo>
                    <a:pt x="3" y="756"/>
                  </a:lnTo>
                  <a:lnTo>
                    <a:pt x="10" y="806"/>
                  </a:lnTo>
                  <a:lnTo>
                    <a:pt x="21" y="853"/>
                  </a:lnTo>
                  <a:lnTo>
                    <a:pt x="32" y="901"/>
                  </a:lnTo>
                  <a:lnTo>
                    <a:pt x="47" y="948"/>
                  </a:lnTo>
                  <a:lnTo>
                    <a:pt x="65" y="991"/>
                  </a:lnTo>
                  <a:lnTo>
                    <a:pt x="83" y="1031"/>
                  </a:lnTo>
                  <a:lnTo>
                    <a:pt x="105" y="1074"/>
                  </a:lnTo>
                  <a:lnTo>
                    <a:pt x="130" y="1110"/>
                  </a:lnTo>
                  <a:lnTo>
                    <a:pt x="155" y="1150"/>
                  </a:lnTo>
                  <a:lnTo>
                    <a:pt x="180" y="1183"/>
                  </a:lnTo>
                  <a:lnTo>
                    <a:pt x="209" y="1215"/>
                  </a:lnTo>
                  <a:lnTo>
                    <a:pt x="242" y="1248"/>
                  </a:lnTo>
                  <a:lnTo>
                    <a:pt x="275" y="1273"/>
                  </a:lnTo>
                  <a:lnTo>
                    <a:pt x="307" y="1299"/>
                  </a:lnTo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2" name="Freeform 181"/>
            <p:cNvSpPr>
              <a:spLocks/>
            </p:cNvSpPr>
            <p:nvPr/>
          </p:nvSpPr>
          <p:spPr bwMode="auto">
            <a:xfrm>
              <a:off x="8228013" y="3062288"/>
              <a:ext cx="0" cy="711200"/>
            </a:xfrm>
            <a:custGeom>
              <a:avLst/>
              <a:gdLst>
                <a:gd name="T0" fmla="*/ 448 h 448"/>
                <a:gd name="T1" fmla="*/ 0 h 448"/>
                <a:gd name="T2" fmla="*/ 448 h 4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48">
                  <a:moveTo>
                    <a:pt x="0" y="448"/>
                  </a:move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3" name="Line 182"/>
            <p:cNvSpPr>
              <a:spLocks noChangeShapeType="1"/>
            </p:cNvSpPr>
            <p:nvPr/>
          </p:nvSpPr>
          <p:spPr bwMode="auto">
            <a:xfrm flipV="1">
              <a:off x="8228013" y="3062288"/>
              <a:ext cx="0" cy="7112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Line 183"/>
            <p:cNvSpPr>
              <a:spLocks noChangeShapeType="1"/>
            </p:cNvSpPr>
            <p:nvPr/>
          </p:nvSpPr>
          <p:spPr bwMode="auto">
            <a:xfrm flipV="1">
              <a:off x="8228013" y="3062287"/>
              <a:ext cx="0" cy="30003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Freeform 185"/>
            <p:cNvSpPr>
              <a:spLocks/>
            </p:cNvSpPr>
            <p:nvPr/>
          </p:nvSpPr>
          <p:spPr bwMode="auto">
            <a:xfrm>
              <a:off x="8228013" y="3773488"/>
              <a:ext cx="0" cy="2136775"/>
            </a:xfrm>
            <a:custGeom>
              <a:avLst/>
              <a:gdLst>
                <a:gd name="T0" fmla="*/ 1346 h 1346"/>
                <a:gd name="T1" fmla="*/ 0 h 1346"/>
                <a:gd name="T2" fmla="*/ 1346 h 134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46">
                  <a:moveTo>
                    <a:pt x="0" y="1346"/>
                  </a:moveTo>
                  <a:lnTo>
                    <a:pt x="0" y="0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228013" y="3773488"/>
              <a:ext cx="0" cy="1930400"/>
              <a:chOff x="8228013" y="3773488"/>
              <a:chExt cx="0" cy="1930400"/>
            </a:xfrm>
          </p:grpSpPr>
          <p:sp>
            <p:nvSpPr>
              <p:cNvPr id="67" name="Line 188"/>
              <p:cNvSpPr>
                <a:spLocks noChangeShapeType="1"/>
              </p:cNvSpPr>
              <p:nvPr/>
            </p:nvSpPr>
            <p:spPr bwMode="auto">
              <a:xfrm flipV="1">
                <a:off x="8228013" y="5565775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Line 189"/>
              <p:cNvSpPr>
                <a:spLocks noChangeShapeType="1"/>
              </p:cNvSpPr>
              <p:nvPr/>
            </p:nvSpPr>
            <p:spPr bwMode="auto">
              <a:xfrm flipV="1">
                <a:off x="8228013" y="5359400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9" name="Line 190"/>
              <p:cNvSpPr>
                <a:spLocks noChangeShapeType="1"/>
              </p:cNvSpPr>
              <p:nvPr/>
            </p:nvSpPr>
            <p:spPr bwMode="auto">
              <a:xfrm flipV="1">
                <a:off x="8228013" y="5153025"/>
                <a:ext cx="0" cy="1365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0" name="Line 191"/>
              <p:cNvSpPr>
                <a:spLocks noChangeShapeType="1"/>
              </p:cNvSpPr>
              <p:nvPr/>
            </p:nvSpPr>
            <p:spPr bwMode="auto">
              <a:xfrm flipV="1">
                <a:off x="8228013" y="4945063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1" name="Line 192"/>
              <p:cNvSpPr>
                <a:spLocks noChangeShapeType="1"/>
              </p:cNvSpPr>
              <p:nvPr/>
            </p:nvSpPr>
            <p:spPr bwMode="auto">
              <a:xfrm flipV="1">
                <a:off x="8228013" y="4738688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2" name="Line 193"/>
              <p:cNvSpPr>
                <a:spLocks noChangeShapeType="1"/>
              </p:cNvSpPr>
              <p:nvPr/>
            </p:nvSpPr>
            <p:spPr bwMode="auto">
              <a:xfrm flipV="1">
                <a:off x="8228013" y="4532313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3" name="Line 194"/>
              <p:cNvSpPr>
                <a:spLocks noChangeShapeType="1"/>
              </p:cNvSpPr>
              <p:nvPr/>
            </p:nvSpPr>
            <p:spPr bwMode="auto">
              <a:xfrm flipV="1">
                <a:off x="8228013" y="4325938"/>
                <a:ext cx="0" cy="1365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4" name="Line 195"/>
              <p:cNvSpPr>
                <a:spLocks noChangeShapeType="1"/>
              </p:cNvSpPr>
              <p:nvPr/>
            </p:nvSpPr>
            <p:spPr bwMode="auto">
              <a:xfrm flipV="1">
                <a:off x="8228013" y="4117975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5" name="Line 196"/>
              <p:cNvSpPr>
                <a:spLocks noChangeShapeType="1"/>
              </p:cNvSpPr>
              <p:nvPr/>
            </p:nvSpPr>
            <p:spPr bwMode="auto">
              <a:xfrm flipV="1">
                <a:off x="8228013" y="3911600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6" name="Line 197"/>
              <p:cNvSpPr>
                <a:spLocks noChangeShapeType="1"/>
              </p:cNvSpPr>
              <p:nvPr/>
            </p:nvSpPr>
            <p:spPr bwMode="auto">
              <a:xfrm flipV="1">
                <a:off x="8228013" y="3773488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77" name="Freeform 198"/>
            <p:cNvSpPr>
              <a:spLocks/>
            </p:cNvSpPr>
            <p:nvPr/>
          </p:nvSpPr>
          <p:spPr bwMode="auto">
            <a:xfrm>
              <a:off x="8228013" y="5910263"/>
              <a:ext cx="0" cy="304800"/>
            </a:xfrm>
            <a:custGeom>
              <a:avLst/>
              <a:gdLst>
                <a:gd name="T0" fmla="*/ 192 h 192"/>
                <a:gd name="T1" fmla="*/ 0 h 192"/>
                <a:gd name="T2" fmla="*/ 192 h 19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2">
                  <a:moveTo>
                    <a:pt x="0" y="192"/>
                  </a:move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Line 201"/>
            <p:cNvSpPr>
              <a:spLocks noChangeShapeType="1"/>
            </p:cNvSpPr>
            <p:nvPr/>
          </p:nvSpPr>
          <p:spPr bwMode="auto">
            <a:xfrm>
              <a:off x="7481889" y="4618038"/>
              <a:ext cx="22225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Line 210"/>
            <p:cNvSpPr>
              <a:spLocks noChangeShapeType="1"/>
            </p:cNvSpPr>
            <p:nvPr/>
          </p:nvSpPr>
          <p:spPr bwMode="auto">
            <a:xfrm flipH="1">
              <a:off x="7267632" y="4640263"/>
              <a:ext cx="955964" cy="664369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Line 215"/>
            <p:cNvSpPr>
              <a:spLocks noChangeShapeType="1"/>
            </p:cNvSpPr>
            <p:nvPr/>
          </p:nvSpPr>
          <p:spPr bwMode="auto">
            <a:xfrm flipV="1">
              <a:off x="7599708" y="4647407"/>
              <a:ext cx="592138" cy="406400"/>
            </a:xfrm>
            <a:prstGeom prst="line">
              <a:avLst/>
            </a:prstGeom>
            <a:noFill/>
            <a:ln w="19050">
              <a:solidFill>
                <a:srgbClr val="FF95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5" name="Line 216"/>
            <p:cNvSpPr>
              <a:spLocks noChangeShapeType="1"/>
            </p:cNvSpPr>
            <p:nvPr/>
          </p:nvSpPr>
          <p:spPr bwMode="auto">
            <a:xfrm flipV="1">
              <a:off x="8824913" y="4176713"/>
              <a:ext cx="28575" cy="158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6" name="Rectangle 217"/>
            <p:cNvSpPr>
              <a:spLocks noChangeArrowheads="1"/>
            </p:cNvSpPr>
            <p:nvPr/>
          </p:nvSpPr>
          <p:spPr bwMode="auto">
            <a:xfrm>
              <a:off x="8331200" y="2965450"/>
              <a:ext cx="1730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6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87" name="Rectangle 218"/>
            <p:cNvSpPr>
              <a:spLocks noChangeArrowheads="1"/>
            </p:cNvSpPr>
            <p:nvPr/>
          </p:nvSpPr>
          <p:spPr bwMode="auto">
            <a:xfrm>
              <a:off x="7340600" y="4800240"/>
              <a:ext cx="913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6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88" name="Rectangle 219"/>
            <p:cNvSpPr>
              <a:spLocks noChangeArrowheads="1"/>
            </p:cNvSpPr>
            <p:nvPr/>
          </p:nvSpPr>
          <p:spPr bwMode="auto">
            <a:xfrm>
              <a:off x="9612313" y="4619625"/>
              <a:ext cx="913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6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89" name="Rectangle 220"/>
            <p:cNvSpPr>
              <a:spLocks noChangeArrowheads="1"/>
            </p:cNvSpPr>
            <p:nvPr/>
          </p:nvSpPr>
          <p:spPr bwMode="auto">
            <a:xfrm>
              <a:off x="8820150" y="4560888"/>
              <a:ext cx="1952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90" name="Rectangle 221"/>
            <p:cNvSpPr>
              <a:spLocks noChangeArrowheads="1"/>
            </p:cNvSpPr>
            <p:nvPr/>
          </p:nvSpPr>
          <p:spPr bwMode="auto">
            <a:xfrm>
              <a:off x="8004175" y="4619625"/>
              <a:ext cx="2413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6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7694613" y="4618038"/>
              <a:ext cx="1033462" cy="0"/>
              <a:chOff x="7694613" y="4618038"/>
              <a:chExt cx="1033462" cy="0"/>
            </a:xfrm>
          </p:grpSpPr>
          <p:sp>
            <p:nvSpPr>
              <p:cNvPr id="92" name="Line 203"/>
              <p:cNvSpPr>
                <a:spLocks noChangeShapeType="1"/>
              </p:cNvSpPr>
              <p:nvPr/>
            </p:nvSpPr>
            <p:spPr bwMode="auto">
              <a:xfrm>
                <a:off x="7694613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3" name="Line 204"/>
              <p:cNvSpPr>
                <a:spLocks noChangeShapeType="1"/>
              </p:cNvSpPr>
              <p:nvPr/>
            </p:nvSpPr>
            <p:spPr bwMode="auto">
              <a:xfrm>
                <a:off x="7877175" y="4618038"/>
                <a:ext cx="115887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4" name="Line 205"/>
              <p:cNvSpPr>
                <a:spLocks noChangeShapeType="1"/>
              </p:cNvSpPr>
              <p:nvPr/>
            </p:nvSpPr>
            <p:spPr bwMode="auto">
              <a:xfrm>
                <a:off x="8061325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Line 206"/>
              <p:cNvSpPr>
                <a:spLocks noChangeShapeType="1"/>
              </p:cNvSpPr>
              <p:nvPr/>
            </p:nvSpPr>
            <p:spPr bwMode="auto">
              <a:xfrm>
                <a:off x="8245475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6" name="Line 207"/>
              <p:cNvSpPr>
                <a:spLocks noChangeShapeType="1"/>
              </p:cNvSpPr>
              <p:nvPr/>
            </p:nvSpPr>
            <p:spPr bwMode="auto">
              <a:xfrm>
                <a:off x="8429625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7" name="Line 208"/>
              <p:cNvSpPr>
                <a:spLocks noChangeShapeType="1"/>
              </p:cNvSpPr>
              <p:nvPr/>
            </p:nvSpPr>
            <p:spPr bwMode="auto">
              <a:xfrm>
                <a:off x="8612188" y="4618038"/>
                <a:ext cx="115887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1937059" y="3813127"/>
            <a:ext cx="3879241" cy="2485149"/>
            <a:chOff x="1946275" y="2967037"/>
            <a:chExt cx="4094164" cy="3184526"/>
          </a:xfrm>
        </p:grpSpPr>
        <p:sp>
          <p:nvSpPr>
            <p:cNvPr id="99" name="Freeform 115"/>
            <p:cNvSpPr>
              <a:spLocks/>
            </p:cNvSpPr>
            <p:nvPr/>
          </p:nvSpPr>
          <p:spPr bwMode="auto">
            <a:xfrm>
              <a:off x="4000500" y="3162300"/>
              <a:ext cx="0" cy="2776538"/>
            </a:xfrm>
            <a:custGeom>
              <a:avLst/>
              <a:gdLst>
                <a:gd name="T0" fmla="*/ 1749 h 1749"/>
                <a:gd name="T1" fmla="*/ 0 h 1749"/>
                <a:gd name="T2" fmla="*/ 1749 h 174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49">
                  <a:moveTo>
                    <a:pt x="0" y="1749"/>
                  </a:moveTo>
                  <a:lnTo>
                    <a:pt x="0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Line 116"/>
            <p:cNvSpPr>
              <a:spLocks noChangeShapeType="1"/>
            </p:cNvSpPr>
            <p:nvPr/>
          </p:nvSpPr>
          <p:spPr bwMode="auto">
            <a:xfrm flipV="1">
              <a:off x="4000500" y="3162300"/>
              <a:ext cx="0" cy="27765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Line 117"/>
            <p:cNvSpPr>
              <a:spLocks noChangeShapeType="1"/>
            </p:cNvSpPr>
            <p:nvPr/>
          </p:nvSpPr>
          <p:spPr bwMode="auto">
            <a:xfrm flipV="1">
              <a:off x="4000500" y="3162300"/>
              <a:ext cx="0" cy="277653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Rectangle 119"/>
            <p:cNvSpPr>
              <a:spLocks noChangeArrowheads="1"/>
            </p:cNvSpPr>
            <p:nvPr/>
          </p:nvSpPr>
          <p:spPr bwMode="auto">
            <a:xfrm>
              <a:off x="5897563" y="4773613"/>
              <a:ext cx="126887" cy="41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3" name="Rectangle 120"/>
            <p:cNvSpPr>
              <a:spLocks noChangeArrowheads="1"/>
            </p:cNvSpPr>
            <p:nvPr/>
          </p:nvSpPr>
          <p:spPr bwMode="auto">
            <a:xfrm>
              <a:off x="2533100" y="5369457"/>
              <a:ext cx="126887" cy="41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4" name="Rectangle 121"/>
            <p:cNvSpPr>
              <a:spLocks noChangeArrowheads="1"/>
            </p:cNvSpPr>
            <p:nvPr/>
          </p:nvSpPr>
          <p:spPr bwMode="auto">
            <a:xfrm>
              <a:off x="4143375" y="2967037"/>
              <a:ext cx="217488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5" name="Rectangle 122"/>
            <p:cNvSpPr>
              <a:spLocks noChangeArrowheads="1"/>
            </p:cNvSpPr>
            <p:nvPr/>
          </p:nvSpPr>
          <p:spPr bwMode="auto">
            <a:xfrm>
              <a:off x="3714750" y="4751388"/>
              <a:ext cx="315913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6" name="Freeform 124"/>
            <p:cNvSpPr>
              <a:spLocks/>
            </p:cNvSpPr>
            <p:nvPr/>
          </p:nvSpPr>
          <p:spPr bwMode="auto">
            <a:xfrm>
              <a:off x="4366419" y="3455988"/>
              <a:ext cx="669925" cy="2695575"/>
            </a:xfrm>
            <a:custGeom>
              <a:avLst/>
              <a:gdLst>
                <a:gd name="T0" fmla="*/ 422 w 422"/>
                <a:gd name="T1" fmla="*/ 0 h 1698"/>
                <a:gd name="T2" fmla="*/ 422 w 422"/>
                <a:gd name="T3" fmla="*/ 0 h 1698"/>
                <a:gd name="T4" fmla="*/ 375 w 422"/>
                <a:gd name="T5" fmla="*/ 28 h 1698"/>
                <a:gd name="T6" fmla="*/ 332 w 422"/>
                <a:gd name="T7" fmla="*/ 66 h 1698"/>
                <a:gd name="T8" fmla="*/ 289 w 422"/>
                <a:gd name="T9" fmla="*/ 104 h 1698"/>
                <a:gd name="T10" fmla="*/ 251 w 422"/>
                <a:gd name="T11" fmla="*/ 147 h 1698"/>
                <a:gd name="T12" fmla="*/ 213 w 422"/>
                <a:gd name="T13" fmla="*/ 194 h 1698"/>
                <a:gd name="T14" fmla="*/ 180 w 422"/>
                <a:gd name="T15" fmla="*/ 242 h 1698"/>
                <a:gd name="T16" fmla="*/ 147 w 422"/>
                <a:gd name="T17" fmla="*/ 294 h 1698"/>
                <a:gd name="T18" fmla="*/ 119 w 422"/>
                <a:gd name="T19" fmla="*/ 346 h 1698"/>
                <a:gd name="T20" fmla="*/ 90 w 422"/>
                <a:gd name="T21" fmla="*/ 403 h 1698"/>
                <a:gd name="T22" fmla="*/ 66 w 422"/>
                <a:gd name="T23" fmla="*/ 465 h 1698"/>
                <a:gd name="T24" fmla="*/ 48 w 422"/>
                <a:gd name="T25" fmla="*/ 526 h 1698"/>
                <a:gd name="T26" fmla="*/ 29 w 422"/>
                <a:gd name="T27" fmla="*/ 588 h 1698"/>
                <a:gd name="T28" fmla="*/ 19 w 422"/>
                <a:gd name="T29" fmla="*/ 650 h 1698"/>
                <a:gd name="T30" fmla="*/ 10 w 422"/>
                <a:gd name="T31" fmla="*/ 716 h 1698"/>
                <a:gd name="T32" fmla="*/ 0 w 422"/>
                <a:gd name="T33" fmla="*/ 787 h 1698"/>
                <a:gd name="T34" fmla="*/ 0 w 422"/>
                <a:gd name="T35" fmla="*/ 853 h 1698"/>
                <a:gd name="T36" fmla="*/ 0 w 422"/>
                <a:gd name="T37" fmla="*/ 853 h 1698"/>
                <a:gd name="T38" fmla="*/ 0 w 422"/>
                <a:gd name="T39" fmla="*/ 920 h 1698"/>
                <a:gd name="T40" fmla="*/ 10 w 422"/>
                <a:gd name="T41" fmla="*/ 986 h 1698"/>
                <a:gd name="T42" fmla="*/ 19 w 422"/>
                <a:gd name="T43" fmla="*/ 1053 h 1698"/>
                <a:gd name="T44" fmla="*/ 29 w 422"/>
                <a:gd name="T45" fmla="*/ 1114 h 1698"/>
                <a:gd name="T46" fmla="*/ 48 w 422"/>
                <a:gd name="T47" fmla="*/ 1176 h 1698"/>
                <a:gd name="T48" fmla="*/ 66 w 422"/>
                <a:gd name="T49" fmla="*/ 1238 h 1698"/>
                <a:gd name="T50" fmla="*/ 85 w 422"/>
                <a:gd name="T51" fmla="*/ 1294 h 1698"/>
                <a:gd name="T52" fmla="*/ 114 w 422"/>
                <a:gd name="T53" fmla="*/ 1351 h 1698"/>
                <a:gd name="T54" fmla="*/ 142 w 422"/>
                <a:gd name="T55" fmla="*/ 1404 h 1698"/>
                <a:gd name="T56" fmla="*/ 171 w 422"/>
                <a:gd name="T57" fmla="*/ 1456 h 1698"/>
                <a:gd name="T58" fmla="*/ 204 w 422"/>
                <a:gd name="T59" fmla="*/ 1503 h 1698"/>
                <a:gd name="T60" fmla="*/ 242 w 422"/>
                <a:gd name="T61" fmla="*/ 1551 h 1698"/>
                <a:gd name="T62" fmla="*/ 280 w 422"/>
                <a:gd name="T63" fmla="*/ 1588 h 1698"/>
                <a:gd name="T64" fmla="*/ 318 w 422"/>
                <a:gd name="T65" fmla="*/ 1631 h 1698"/>
                <a:gd name="T66" fmla="*/ 360 w 422"/>
                <a:gd name="T67" fmla="*/ 1664 h 1698"/>
                <a:gd name="T68" fmla="*/ 408 w 422"/>
                <a:gd name="T69" fmla="*/ 1698 h 1698"/>
                <a:gd name="T70" fmla="*/ 422 w 422"/>
                <a:gd name="T71" fmla="*/ 0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2" h="1698">
                  <a:moveTo>
                    <a:pt x="422" y="0"/>
                  </a:moveTo>
                  <a:lnTo>
                    <a:pt x="422" y="0"/>
                  </a:lnTo>
                  <a:lnTo>
                    <a:pt x="375" y="28"/>
                  </a:lnTo>
                  <a:lnTo>
                    <a:pt x="332" y="66"/>
                  </a:lnTo>
                  <a:lnTo>
                    <a:pt x="289" y="104"/>
                  </a:lnTo>
                  <a:lnTo>
                    <a:pt x="251" y="147"/>
                  </a:lnTo>
                  <a:lnTo>
                    <a:pt x="213" y="194"/>
                  </a:lnTo>
                  <a:lnTo>
                    <a:pt x="180" y="242"/>
                  </a:lnTo>
                  <a:lnTo>
                    <a:pt x="147" y="294"/>
                  </a:lnTo>
                  <a:lnTo>
                    <a:pt x="119" y="346"/>
                  </a:lnTo>
                  <a:lnTo>
                    <a:pt x="90" y="403"/>
                  </a:lnTo>
                  <a:lnTo>
                    <a:pt x="66" y="465"/>
                  </a:lnTo>
                  <a:lnTo>
                    <a:pt x="48" y="526"/>
                  </a:lnTo>
                  <a:lnTo>
                    <a:pt x="29" y="588"/>
                  </a:lnTo>
                  <a:lnTo>
                    <a:pt x="19" y="650"/>
                  </a:lnTo>
                  <a:lnTo>
                    <a:pt x="10" y="716"/>
                  </a:lnTo>
                  <a:lnTo>
                    <a:pt x="0" y="787"/>
                  </a:lnTo>
                  <a:lnTo>
                    <a:pt x="0" y="853"/>
                  </a:lnTo>
                  <a:lnTo>
                    <a:pt x="0" y="853"/>
                  </a:lnTo>
                  <a:lnTo>
                    <a:pt x="0" y="920"/>
                  </a:lnTo>
                  <a:lnTo>
                    <a:pt x="10" y="986"/>
                  </a:lnTo>
                  <a:lnTo>
                    <a:pt x="19" y="1053"/>
                  </a:lnTo>
                  <a:lnTo>
                    <a:pt x="29" y="1114"/>
                  </a:lnTo>
                  <a:lnTo>
                    <a:pt x="48" y="1176"/>
                  </a:lnTo>
                  <a:lnTo>
                    <a:pt x="66" y="1238"/>
                  </a:lnTo>
                  <a:lnTo>
                    <a:pt x="85" y="1294"/>
                  </a:lnTo>
                  <a:lnTo>
                    <a:pt x="114" y="1351"/>
                  </a:lnTo>
                  <a:lnTo>
                    <a:pt x="142" y="1404"/>
                  </a:lnTo>
                  <a:lnTo>
                    <a:pt x="171" y="1456"/>
                  </a:lnTo>
                  <a:lnTo>
                    <a:pt x="204" y="1503"/>
                  </a:lnTo>
                  <a:lnTo>
                    <a:pt x="242" y="1551"/>
                  </a:lnTo>
                  <a:lnTo>
                    <a:pt x="280" y="1588"/>
                  </a:lnTo>
                  <a:lnTo>
                    <a:pt x="318" y="1631"/>
                  </a:lnTo>
                  <a:lnTo>
                    <a:pt x="360" y="1664"/>
                  </a:lnTo>
                  <a:lnTo>
                    <a:pt x="408" y="169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7" name="Freeform 126"/>
            <p:cNvSpPr>
              <a:spLocks/>
            </p:cNvSpPr>
            <p:nvPr/>
          </p:nvSpPr>
          <p:spPr bwMode="auto">
            <a:xfrm>
              <a:off x="4813300" y="3455988"/>
              <a:ext cx="400050" cy="2687638"/>
            </a:xfrm>
            <a:custGeom>
              <a:avLst/>
              <a:gdLst>
                <a:gd name="T0" fmla="*/ 252 w 252"/>
                <a:gd name="T1" fmla="*/ 844 h 1693"/>
                <a:gd name="T2" fmla="*/ 252 w 252"/>
                <a:gd name="T3" fmla="*/ 844 h 1693"/>
                <a:gd name="T4" fmla="*/ 247 w 252"/>
                <a:gd name="T5" fmla="*/ 1014 h 1693"/>
                <a:gd name="T6" fmla="*/ 242 w 252"/>
                <a:gd name="T7" fmla="*/ 1176 h 1693"/>
                <a:gd name="T8" fmla="*/ 228 w 252"/>
                <a:gd name="T9" fmla="*/ 1318 h 1693"/>
                <a:gd name="T10" fmla="*/ 214 w 252"/>
                <a:gd name="T11" fmla="*/ 1441 h 1693"/>
                <a:gd name="T12" fmla="*/ 195 w 252"/>
                <a:gd name="T13" fmla="*/ 1546 h 1693"/>
                <a:gd name="T14" fmla="*/ 176 w 252"/>
                <a:gd name="T15" fmla="*/ 1626 h 1693"/>
                <a:gd name="T16" fmla="*/ 162 w 252"/>
                <a:gd name="T17" fmla="*/ 1655 h 1693"/>
                <a:gd name="T18" fmla="*/ 152 w 252"/>
                <a:gd name="T19" fmla="*/ 1674 h 1693"/>
                <a:gd name="T20" fmla="*/ 138 w 252"/>
                <a:gd name="T21" fmla="*/ 1688 h 1693"/>
                <a:gd name="T22" fmla="*/ 124 w 252"/>
                <a:gd name="T23" fmla="*/ 1693 h 1693"/>
                <a:gd name="T24" fmla="*/ 124 w 252"/>
                <a:gd name="T25" fmla="*/ 1693 h 1693"/>
                <a:gd name="T26" fmla="*/ 114 w 252"/>
                <a:gd name="T27" fmla="*/ 1688 h 1693"/>
                <a:gd name="T28" fmla="*/ 100 w 252"/>
                <a:gd name="T29" fmla="*/ 1674 h 1693"/>
                <a:gd name="T30" fmla="*/ 86 w 252"/>
                <a:gd name="T31" fmla="*/ 1655 h 1693"/>
                <a:gd name="T32" fmla="*/ 76 w 252"/>
                <a:gd name="T33" fmla="*/ 1626 h 1693"/>
                <a:gd name="T34" fmla="*/ 52 w 252"/>
                <a:gd name="T35" fmla="*/ 1546 h 1693"/>
                <a:gd name="T36" fmla="*/ 38 w 252"/>
                <a:gd name="T37" fmla="*/ 1441 h 1693"/>
                <a:gd name="T38" fmla="*/ 19 w 252"/>
                <a:gd name="T39" fmla="*/ 1318 h 1693"/>
                <a:gd name="T40" fmla="*/ 10 w 252"/>
                <a:gd name="T41" fmla="*/ 1176 h 1693"/>
                <a:gd name="T42" fmla="*/ 0 w 252"/>
                <a:gd name="T43" fmla="*/ 1014 h 1693"/>
                <a:gd name="T44" fmla="*/ 0 w 252"/>
                <a:gd name="T45" fmla="*/ 844 h 1693"/>
                <a:gd name="T46" fmla="*/ 0 w 252"/>
                <a:gd name="T47" fmla="*/ 844 h 1693"/>
                <a:gd name="T48" fmla="*/ 0 w 252"/>
                <a:gd name="T49" fmla="*/ 673 h 1693"/>
                <a:gd name="T50" fmla="*/ 10 w 252"/>
                <a:gd name="T51" fmla="*/ 517 h 1693"/>
                <a:gd name="T52" fmla="*/ 19 w 252"/>
                <a:gd name="T53" fmla="*/ 370 h 1693"/>
                <a:gd name="T54" fmla="*/ 38 w 252"/>
                <a:gd name="T55" fmla="*/ 246 h 1693"/>
                <a:gd name="T56" fmla="*/ 52 w 252"/>
                <a:gd name="T57" fmla="*/ 142 h 1693"/>
                <a:gd name="T58" fmla="*/ 76 w 252"/>
                <a:gd name="T59" fmla="*/ 66 h 1693"/>
                <a:gd name="T60" fmla="*/ 86 w 252"/>
                <a:gd name="T61" fmla="*/ 38 h 1693"/>
                <a:gd name="T62" fmla="*/ 100 w 252"/>
                <a:gd name="T63" fmla="*/ 14 h 1693"/>
                <a:gd name="T64" fmla="*/ 114 w 252"/>
                <a:gd name="T65" fmla="*/ 4 h 1693"/>
                <a:gd name="T66" fmla="*/ 124 w 252"/>
                <a:gd name="T67" fmla="*/ 0 h 1693"/>
                <a:gd name="T68" fmla="*/ 124 w 252"/>
                <a:gd name="T69" fmla="*/ 0 h 1693"/>
                <a:gd name="T70" fmla="*/ 138 w 252"/>
                <a:gd name="T71" fmla="*/ 4 h 1693"/>
                <a:gd name="T72" fmla="*/ 152 w 252"/>
                <a:gd name="T73" fmla="*/ 14 h 1693"/>
                <a:gd name="T74" fmla="*/ 162 w 252"/>
                <a:gd name="T75" fmla="*/ 38 h 1693"/>
                <a:gd name="T76" fmla="*/ 176 w 252"/>
                <a:gd name="T77" fmla="*/ 66 h 1693"/>
                <a:gd name="T78" fmla="*/ 195 w 252"/>
                <a:gd name="T79" fmla="*/ 142 h 1693"/>
                <a:gd name="T80" fmla="*/ 214 w 252"/>
                <a:gd name="T81" fmla="*/ 246 h 1693"/>
                <a:gd name="T82" fmla="*/ 228 w 252"/>
                <a:gd name="T83" fmla="*/ 370 h 1693"/>
                <a:gd name="T84" fmla="*/ 242 w 252"/>
                <a:gd name="T85" fmla="*/ 517 h 1693"/>
                <a:gd name="T86" fmla="*/ 247 w 252"/>
                <a:gd name="T87" fmla="*/ 673 h 1693"/>
                <a:gd name="T88" fmla="*/ 252 w 252"/>
                <a:gd name="T89" fmla="*/ 844 h 1693"/>
                <a:gd name="T90" fmla="*/ 252 w 252"/>
                <a:gd name="T91" fmla="*/ 844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2" h="1693">
                  <a:moveTo>
                    <a:pt x="252" y="844"/>
                  </a:moveTo>
                  <a:lnTo>
                    <a:pt x="252" y="844"/>
                  </a:lnTo>
                  <a:lnTo>
                    <a:pt x="247" y="1014"/>
                  </a:lnTo>
                  <a:lnTo>
                    <a:pt x="242" y="1176"/>
                  </a:lnTo>
                  <a:lnTo>
                    <a:pt x="228" y="1318"/>
                  </a:lnTo>
                  <a:lnTo>
                    <a:pt x="214" y="1441"/>
                  </a:lnTo>
                  <a:lnTo>
                    <a:pt x="195" y="1546"/>
                  </a:lnTo>
                  <a:lnTo>
                    <a:pt x="176" y="1626"/>
                  </a:lnTo>
                  <a:lnTo>
                    <a:pt x="162" y="1655"/>
                  </a:lnTo>
                  <a:lnTo>
                    <a:pt x="152" y="1674"/>
                  </a:lnTo>
                  <a:lnTo>
                    <a:pt x="138" y="1688"/>
                  </a:lnTo>
                  <a:lnTo>
                    <a:pt x="124" y="1693"/>
                  </a:lnTo>
                  <a:lnTo>
                    <a:pt x="124" y="1693"/>
                  </a:lnTo>
                  <a:lnTo>
                    <a:pt x="114" y="1688"/>
                  </a:lnTo>
                  <a:lnTo>
                    <a:pt x="100" y="1674"/>
                  </a:lnTo>
                  <a:lnTo>
                    <a:pt x="86" y="1655"/>
                  </a:lnTo>
                  <a:lnTo>
                    <a:pt x="76" y="1626"/>
                  </a:lnTo>
                  <a:lnTo>
                    <a:pt x="52" y="1546"/>
                  </a:lnTo>
                  <a:lnTo>
                    <a:pt x="38" y="1441"/>
                  </a:lnTo>
                  <a:lnTo>
                    <a:pt x="19" y="1318"/>
                  </a:lnTo>
                  <a:lnTo>
                    <a:pt x="10" y="1176"/>
                  </a:lnTo>
                  <a:lnTo>
                    <a:pt x="0" y="1014"/>
                  </a:lnTo>
                  <a:lnTo>
                    <a:pt x="0" y="844"/>
                  </a:lnTo>
                  <a:lnTo>
                    <a:pt x="0" y="844"/>
                  </a:lnTo>
                  <a:lnTo>
                    <a:pt x="0" y="673"/>
                  </a:lnTo>
                  <a:lnTo>
                    <a:pt x="10" y="517"/>
                  </a:lnTo>
                  <a:lnTo>
                    <a:pt x="19" y="370"/>
                  </a:lnTo>
                  <a:lnTo>
                    <a:pt x="38" y="246"/>
                  </a:lnTo>
                  <a:lnTo>
                    <a:pt x="52" y="142"/>
                  </a:lnTo>
                  <a:lnTo>
                    <a:pt x="76" y="66"/>
                  </a:lnTo>
                  <a:lnTo>
                    <a:pt x="86" y="38"/>
                  </a:lnTo>
                  <a:lnTo>
                    <a:pt x="100" y="14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8" y="4"/>
                  </a:lnTo>
                  <a:lnTo>
                    <a:pt x="152" y="14"/>
                  </a:lnTo>
                  <a:lnTo>
                    <a:pt x="162" y="38"/>
                  </a:lnTo>
                  <a:lnTo>
                    <a:pt x="176" y="66"/>
                  </a:lnTo>
                  <a:lnTo>
                    <a:pt x="195" y="142"/>
                  </a:lnTo>
                  <a:lnTo>
                    <a:pt x="214" y="246"/>
                  </a:lnTo>
                  <a:lnTo>
                    <a:pt x="228" y="370"/>
                  </a:lnTo>
                  <a:lnTo>
                    <a:pt x="242" y="517"/>
                  </a:lnTo>
                  <a:lnTo>
                    <a:pt x="247" y="673"/>
                  </a:lnTo>
                  <a:lnTo>
                    <a:pt x="252" y="844"/>
                  </a:lnTo>
                  <a:lnTo>
                    <a:pt x="252" y="844"/>
                  </a:lnTo>
                  <a:close/>
                </a:path>
              </a:pathLst>
            </a:custGeom>
            <a:solidFill>
              <a:srgbClr val="FFFFFF"/>
            </a:solidFill>
            <a:ln w="14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8" name="Freeform 127"/>
            <p:cNvSpPr>
              <a:spLocks/>
            </p:cNvSpPr>
            <p:nvPr/>
          </p:nvSpPr>
          <p:spPr bwMode="auto">
            <a:xfrm>
              <a:off x="2940050" y="3448050"/>
              <a:ext cx="669925" cy="2695575"/>
            </a:xfrm>
            <a:custGeom>
              <a:avLst/>
              <a:gdLst>
                <a:gd name="T0" fmla="*/ 0 w 422"/>
                <a:gd name="T1" fmla="*/ 1698 h 1698"/>
                <a:gd name="T2" fmla="*/ 0 w 422"/>
                <a:gd name="T3" fmla="*/ 1698 h 1698"/>
                <a:gd name="T4" fmla="*/ 42 w 422"/>
                <a:gd name="T5" fmla="*/ 1669 h 1698"/>
                <a:gd name="T6" fmla="*/ 90 w 422"/>
                <a:gd name="T7" fmla="*/ 1631 h 1698"/>
                <a:gd name="T8" fmla="*/ 128 w 422"/>
                <a:gd name="T9" fmla="*/ 1593 h 1698"/>
                <a:gd name="T10" fmla="*/ 170 w 422"/>
                <a:gd name="T11" fmla="*/ 1551 h 1698"/>
                <a:gd name="T12" fmla="*/ 208 w 422"/>
                <a:gd name="T13" fmla="*/ 1503 h 1698"/>
                <a:gd name="T14" fmla="*/ 242 w 422"/>
                <a:gd name="T15" fmla="*/ 1456 h 1698"/>
                <a:gd name="T16" fmla="*/ 275 w 422"/>
                <a:gd name="T17" fmla="*/ 1404 h 1698"/>
                <a:gd name="T18" fmla="*/ 303 w 422"/>
                <a:gd name="T19" fmla="*/ 1351 h 1698"/>
                <a:gd name="T20" fmla="*/ 327 w 422"/>
                <a:gd name="T21" fmla="*/ 1294 h 1698"/>
                <a:gd name="T22" fmla="*/ 351 w 422"/>
                <a:gd name="T23" fmla="*/ 1233 h 1698"/>
                <a:gd name="T24" fmla="*/ 374 w 422"/>
                <a:gd name="T25" fmla="*/ 1171 h 1698"/>
                <a:gd name="T26" fmla="*/ 389 w 422"/>
                <a:gd name="T27" fmla="*/ 1110 h 1698"/>
                <a:gd name="T28" fmla="*/ 403 w 422"/>
                <a:gd name="T29" fmla="*/ 1048 h 1698"/>
                <a:gd name="T30" fmla="*/ 412 w 422"/>
                <a:gd name="T31" fmla="*/ 982 h 1698"/>
                <a:gd name="T32" fmla="*/ 417 w 422"/>
                <a:gd name="T33" fmla="*/ 910 h 1698"/>
                <a:gd name="T34" fmla="*/ 422 w 422"/>
                <a:gd name="T35" fmla="*/ 844 h 1698"/>
                <a:gd name="T36" fmla="*/ 422 w 422"/>
                <a:gd name="T37" fmla="*/ 844 h 1698"/>
                <a:gd name="T38" fmla="*/ 417 w 422"/>
                <a:gd name="T39" fmla="*/ 778 h 1698"/>
                <a:gd name="T40" fmla="*/ 412 w 422"/>
                <a:gd name="T41" fmla="*/ 711 h 1698"/>
                <a:gd name="T42" fmla="*/ 403 w 422"/>
                <a:gd name="T43" fmla="*/ 645 h 1698"/>
                <a:gd name="T44" fmla="*/ 389 w 422"/>
                <a:gd name="T45" fmla="*/ 583 h 1698"/>
                <a:gd name="T46" fmla="*/ 374 w 422"/>
                <a:gd name="T47" fmla="*/ 522 h 1698"/>
                <a:gd name="T48" fmla="*/ 355 w 422"/>
                <a:gd name="T49" fmla="*/ 460 h 1698"/>
                <a:gd name="T50" fmla="*/ 332 w 422"/>
                <a:gd name="T51" fmla="*/ 403 h 1698"/>
                <a:gd name="T52" fmla="*/ 308 w 422"/>
                <a:gd name="T53" fmla="*/ 346 h 1698"/>
                <a:gd name="T54" fmla="*/ 280 w 422"/>
                <a:gd name="T55" fmla="*/ 294 h 1698"/>
                <a:gd name="T56" fmla="*/ 246 w 422"/>
                <a:gd name="T57" fmla="*/ 242 h 1698"/>
                <a:gd name="T58" fmla="*/ 213 w 422"/>
                <a:gd name="T59" fmla="*/ 194 h 1698"/>
                <a:gd name="T60" fmla="*/ 180 w 422"/>
                <a:gd name="T61" fmla="*/ 147 h 1698"/>
                <a:gd name="T62" fmla="*/ 142 w 422"/>
                <a:gd name="T63" fmla="*/ 109 h 1698"/>
                <a:gd name="T64" fmla="*/ 99 w 422"/>
                <a:gd name="T65" fmla="*/ 66 h 1698"/>
                <a:gd name="T66" fmla="*/ 57 w 422"/>
                <a:gd name="T67" fmla="*/ 33 h 1698"/>
                <a:gd name="T68" fmla="*/ 14 w 422"/>
                <a:gd name="T69" fmla="*/ 0 h 1698"/>
                <a:gd name="T70" fmla="*/ 0 w 422"/>
                <a:gd name="T71" fmla="*/ 1698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2" h="1698">
                  <a:moveTo>
                    <a:pt x="0" y="1698"/>
                  </a:moveTo>
                  <a:lnTo>
                    <a:pt x="0" y="1698"/>
                  </a:lnTo>
                  <a:lnTo>
                    <a:pt x="42" y="1669"/>
                  </a:lnTo>
                  <a:lnTo>
                    <a:pt x="90" y="1631"/>
                  </a:lnTo>
                  <a:lnTo>
                    <a:pt x="128" y="1593"/>
                  </a:lnTo>
                  <a:lnTo>
                    <a:pt x="170" y="1551"/>
                  </a:lnTo>
                  <a:lnTo>
                    <a:pt x="208" y="1503"/>
                  </a:lnTo>
                  <a:lnTo>
                    <a:pt x="242" y="1456"/>
                  </a:lnTo>
                  <a:lnTo>
                    <a:pt x="275" y="1404"/>
                  </a:lnTo>
                  <a:lnTo>
                    <a:pt x="303" y="1351"/>
                  </a:lnTo>
                  <a:lnTo>
                    <a:pt x="327" y="1294"/>
                  </a:lnTo>
                  <a:lnTo>
                    <a:pt x="351" y="1233"/>
                  </a:lnTo>
                  <a:lnTo>
                    <a:pt x="374" y="1171"/>
                  </a:lnTo>
                  <a:lnTo>
                    <a:pt x="389" y="1110"/>
                  </a:lnTo>
                  <a:lnTo>
                    <a:pt x="403" y="1048"/>
                  </a:lnTo>
                  <a:lnTo>
                    <a:pt x="412" y="982"/>
                  </a:lnTo>
                  <a:lnTo>
                    <a:pt x="417" y="910"/>
                  </a:lnTo>
                  <a:lnTo>
                    <a:pt x="422" y="844"/>
                  </a:lnTo>
                  <a:lnTo>
                    <a:pt x="422" y="844"/>
                  </a:lnTo>
                  <a:lnTo>
                    <a:pt x="417" y="778"/>
                  </a:lnTo>
                  <a:lnTo>
                    <a:pt x="412" y="711"/>
                  </a:lnTo>
                  <a:lnTo>
                    <a:pt x="403" y="645"/>
                  </a:lnTo>
                  <a:lnTo>
                    <a:pt x="389" y="583"/>
                  </a:lnTo>
                  <a:lnTo>
                    <a:pt x="374" y="522"/>
                  </a:lnTo>
                  <a:lnTo>
                    <a:pt x="355" y="460"/>
                  </a:lnTo>
                  <a:lnTo>
                    <a:pt x="332" y="403"/>
                  </a:lnTo>
                  <a:lnTo>
                    <a:pt x="308" y="346"/>
                  </a:lnTo>
                  <a:lnTo>
                    <a:pt x="280" y="294"/>
                  </a:lnTo>
                  <a:lnTo>
                    <a:pt x="246" y="242"/>
                  </a:lnTo>
                  <a:lnTo>
                    <a:pt x="213" y="194"/>
                  </a:lnTo>
                  <a:lnTo>
                    <a:pt x="180" y="147"/>
                  </a:lnTo>
                  <a:lnTo>
                    <a:pt x="142" y="109"/>
                  </a:lnTo>
                  <a:lnTo>
                    <a:pt x="99" y="66"/>
                  </a:lnTo>
                  <a:lnTo>
                    <a:pt x="57" y="33"/>
                  </a:lnTo>
                  <a:lnTo>
                    <a:pt x="14" y="0"/>
                  </a:lnTo>
                  <a:lnTo>
                    <a:pt x="0" y="169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9" name="Freeform 129"/>
            <p:cNvSpPr>
              <a:spLocks/>
            </p:cNvSpPr>
            <p:nvPr/>
          </p:nvSpPr>
          <p:spPr bwMode="auto">
            <a:xfrm>
              <a:off x="2751138" y="3448050"/>
              <a:ext cx="400050" cy="2687638"/>
            </a:xfrm>
            <a:custGeom>
              <a:avLst/>
              <a:gdLst>
                <a:gd name="T0" fmla="*/ 0 w 252"/>
                <a:gd name="T1" fmla="*/ 849 h 1693"/>
                <a:gd name="T2" fmla="*/ 0 w 252"/>
                <a:gd name="T3" fmla="*/ 849 h 1693"/>
                <a:gd name="T4" fmla="*/ 0 w 252"/>
                <a:gd name="T5" fmla="*/ 678 h 1693"/>
                <a:gd name="T6" fmla="*/ 10 w 252"/>
                <a:gd name="T7" fmla="*/ 517 h 1693"/>
                <a:gd name="T8" fmla="*/ 19 w 252"/>
                <a:gd name="T9" fmla="*/ 375 h 1693"/>
                <a:gd name="T10" fmla="*/ 33 w 252"/>
                <a:gd name="T11" fmla="*/ 251 h 1693"/>
                <a:gd name="T12" fmla="*/ 52 w 252"/>
                <a:gd name="T13" fmla="*/ 147 h 1693"/>
                <a:gd name="T14" fmla="*/ 76 w 252"/>
                <a:gd name="T15" fmla="*/ 66 h 1693"/>
                <a:gd name="T16" fmla="*/ 86 w 252"/>
                <a:gd name="T17" fmla="*/ 38 h 1693"/>
                <a:gd name="T18" fmla="*/ 100 w 252"/>
                <a:gd name="T19" fmla="*/ 19 h 1693"/>
                <a:gd name="T20" fmla="*/ 109 w 252"/>
                <a:gd name="T21" fmla="*/ 5 h 1693"/>
                <a:gd name="T22" fmla="*/ 124 w 252"/>
                <a:gd name="T23" fmla="*/ 0 h 1693"/>
                <a:gd name="T24" fmla="*/ 124 w 252"/>
                <a:gd name="T25" fmla="*/ 0 h 1693"/>
                <a:gd name="T26" fmla="*/ 138 w 252"/>
                <a:gd name="T27" fmla="*/ 5 h 1693"/>
                <a:gd name="T28" fmla="*/ 152 w 252"/>
                <a:gd name="T29" fmla="*/ 19 h 1693"/>
                <a:gd name="T30" fmla="*/ 161 w 252"/>
                <a:gd name="T31" fmla="*/ 38 h 1693"/>
                <a:gd name="T32" fmla="*/ 176 w 252"/>
                <a:gd name="T33" fmla="*/ 66 h 1693"/>
                <a:gd name="T34" fmla="*/ 195 w 252"/>
                <a:gd name="T35" fmla="*/ 147 h 1693"/>
                <a:gd name="T36" fmla="*/ 214 w 252"/>
                <a:gd name="T37" fmla="*/ 251 h 1693"/>
                <a:gd name="T38" fmla="*/ 228 w 252"/>
                <a:gd name="T39" fmla="*/ 375 h 1693"/>
                <a:gd name="T40" fmla="*/ 242 w 252"/>
                <a:gd name="T41" fmla="*/ 517 h 1693"/>
                <a:gd name="T42" fmla="*/ 247 w 252"/>
                <a:gd name="T43" fmla="*/ 678 h 1693"/>
                <a:gd name="T44" fmla="*/ 252 w 252"/>
                <a:gd name="T45" fmla="*/ 849 h 1693"/>
                <a:gd name="T46" fmla="*/ 252 w 252"/>
                <a:gd name="T47" fmla="*/ 849 h 1693"/>
                <a:gd name="T48" fmla="*/ 247 w 252"/>
                <a:gd name="T49" fmla="*/ 1019 h 1693"/>
                <a:gd name="T50" fmla="*/ 242 w 252"/>
                <a:gd name="T51" fmla="*/ 1176 h 1693"/>
                <a:gd name="T52" fmla="*/ 228 w 252"/>
                <a:gd name="T53" fmla="*/ 1323 h 1693"/>
                <a:gd name="T54" fmla="*/ 214 w 252"/>
                <a:gd name="T55" fmla="*/ 1446 h 1693"/>
                <a:gd name="T56" fmla="*/ 195 w 252"/>
                <a:gd name="T57" fmla="*/ 1551 h 1693"/>
                <a:gd name="T58" fmla="*/ 176 w 252"/>
                <a:gd name="T59" fmla="*/ 1626 h 1693"/>
                <a:gd name="T60" fmla="*/ 161 w 252"/>
                <a:gd name="T61" fmla="*/ 1655 h 1693"/>
                <a:gd name="T62" fmla="*/ 152 w 252"/>
                <a:gd name="T63" fmla="*/ 1679 h 1693"/>
                <a:gd name="T64" fmla="*/ 138 w 252"/>
                <a:gd name="T65" fmla="*/ 1688 h 1693"/>
                <a:gd name="T66" fmla="*/ 124 w 252"/>
                <a:gd name="T67" fmla="*/ 1693 h 1693"/>
                <a:gd name="T68" fmla="*/ 124 w 252"/>
                <a:gd name="T69" fmla="*/ 1693 h 1693"/>
                <a:gd name="T70" fmla="*/ 109 w 252"/>
                <a:gd name="T71" fmla="*/ 1688 h 1693"/>
                <a:gd name="T72" fmla="*/ 100 w 252"/>
                <a:gd name="T73" fmla="*/ 1679 h 1693"/>
                <a:gd name="T74" fmla="*/ 86 w 252"/>
                <a:gd name="T75" fmla="*/ 1655 h 1693"/>
                <a:gd name="T76" fmla="*/ 76 w 252"/>
                <a:gd name="T77" fmla="*/ 1626 h 1693"/>
                <a:gd name="T78" fmla="*/ 52 w 252"/>
                <a:gd name="T79" fmla="*/ 1551 h 1693"/>
                <a:gd name="T80" fmla="*/ 33 w 252"/>
                <a:gd name="T81" fmla="*/ 1446 h 1693"/>
                <a:gd name="T82" fmla="*/ 19 w 252"/>
                <a:gd name="T83" fmla="*/ 1323 h 1693"/>
                <a:gd name="T84" fmla="*/ 10 w 252"/>
                <a:gd name="T85" fmla="*/ 1176 h 1693"/>
                <a:gd name="T86" fmla="*/ 0 w 252"/>
                <a:gd name="T87" fmla="*/ 1019 h 1693"/>
                <a:gd name="T88" fmla="*/ 0 w 252"/>
                <a:gd name="T89" fmla="*/ 849 h 1693"/>
                <a:gd name="T90" fmla="*/ 0 w 252"/>
                <a:gd name="T91" fmla="*/ 849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2" h="1693">
                  <a:moveTo>
                    <a:pt x="0" y="849"/>
                  </a:moveTo>
                  <a:lnTo>
                    <a:pt x="0" y="849"/>
                  </a:lnTo>
                  <a:lnTo>
                    <a:pt x="0" y="678"/>
                  </a:lnTo>
                  <a:lnTo>
                    <a:pt x="10" y="517"/>
                  </a:lnTo>
                  <a:lnTo>
                    <a:pt x="19" y="375"/>
                  </a:lnTo>
                  <a:lnTo>
                    <a:pt x="33" y="251"/>
                  </a:lnTo>
                  <a:lnTo>
                    <a:pt x="52" y="147"/>
                  </a:lnTo>
                  <a:lnTo>
                    <a:pt x="76" y="66"/>
                  </a:lnTo>
                  <a:lnTo>
                    <a:pt x="86" y="38"/>
                  </a:lnTo>
                  <a:lnTo>
                    <a:pt x="100" y="19"/>
                  </a:lnTo>
                  <a:lnTo>
                    <a:pt x="109" y="5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8" y="5"/>
                  </a:lnTo>
                  <a:lnTo>
                    <a:pt x="152" y="19"/>
                  </a:lnTo>
                  <a:lnTo>
                    <a:pt x="161" y="38"/>
                  </a:lnTo>
                  <a:lnTo>
                    <a:pt x="176" y="66"/>
                  </a:lnTo>
                  <a:lnTo>
                    <a:pt x="195" y="147"/>
                  </a:lnTo>
                  <a:lnTo>
                    <a:pt x="214" y="251"/>
                  </a:lnTo>
                  <a:lnTo>
                    <a:pt x="228" y="375"/>
                  </a:lnTo>
                  <a:lnTo>
                    <a:pt x="242" y="517"/>
                  </a:lnTo>
                  <a:lnTo>
                    <a:pt x="247" y="678"/>
                  </a:lnTo>
                  <a:lnTo>
                    <a:pt x="252" y="849"/>
                  </a:lnTo>
                  <a:lnTo>
                    <a:pt x="252" y="849"/>
                  </a:lnTo>
                  <a:lnTo>
                    <a:pt x="247" y="1019"/>
                  </a:lnTo>
                  <a:lnTo>
                    <a:pt x="242" y="1176"/>
                  </a:lnTo>
                  <a:lnTo>
                    <a:pt x="228" y="1323"/>
                  </a:lnTo>
                  <a:lnTo>
                    <a:pt x="214" y="1446"/>
                  </a:lnTo>
                  <a:lnTo>
                    <a:pt x="195" y="1551"/>
                  </a:lnTo>
                  <a:lnTo>
                    <a:pt x="176" y="1626"/>
                  </a:lnTo>
                  <a:lnTo>
                    <a:pt x="161" y="1655"/>
                  </a:lnTo>
                  <a:lnTo>
                    <a:pt x="152" y="1679"/>
                  </a:lnTo>
                  <a:lnTo>
                    <a:pt x="138" y="1688"/>
                  </a:lnTo>
                  <a:lnTo>
                    <a:pt x="124" y="1693"/>
                  </a:lnTo>
                  <a:lnTo>
                    <a:pt x="124" y="1693"/>
                  </a:lnTo>
                  <a:lnTo>
                    <a:pt x="109" y="1688"/>
                  </a:lnTo>
                  <a:lnTo>
                    <a:pt x="100" y="1679"/>
                  </a:lnTo>
                  <a:lnTo>
                    <a:pt x="86" y="1655"/>
                  </a:lnTo>
                  <a:lnTo>
                    <a:pt x="76" y="1626"/>
                  </a:lnTo>
                  <a:lnTo>
                    <a:pt x="52" y="1551"/>
                  </a:lnTo>
                  <a:lnTo>
                    <a:pt x="33" y="1446"/>
                  </a:lnTo>
                  <a:lnTo>
                    <a:pt x="19" y="1323"/>
                  </a:lnTo>
                  <a:lnTo>
                    <a:pt x="10" y="1176"/>
                  </a:lnTo>
                  <a:lnTo>
                    <a:pt x="0" y="1019"/>
                  </a:lnTo>
                  <a:lnTo>
                    <a:pt x="0" y="849"/>
                  </a:lnTo>
                  <a:lnTo>
                    <a:pt x="0" y="849"/>
                  </a:lnTo>
                  <a:close/>
                </a:path>
              </a:pathLst>
            </a:custGeom>
            <a:solidFill>
              <a:srgbClr val="FFFFFF"/>
            </a:solidFill>
            <a:ln w="14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0" name="Freeform 130"/>
            <p:cNvSpPr>
              <a:spLocks/>
            </p:cNvSpPr>
            <p:nvPr/>
          </p:nvSpPr>
          <p:spPr bwMode="auto">
            <a:xfrm>
              <a:off x="1946275" y="4757738"/>
              <a:ext cx="4094163" cy="0"/>
            </a:xfrm>
            <a:custGeom>
              <a:avLst/>
              <a:gdLst>
                <a:gd name="T0" fmla="*/ 2579 w 2579"/>
                <a:gd name="T1" fmla="*/ 0 w 2579"/>
                <a:gd name="T2" fmla="*/ 2579 w 257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579">
                  <a:moveTo>
                    <a:pt x="2579" y="0"/>
                  </a:moveTo>
                  <a:lnTo>
                    <a:pt x="0" y="0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1" name="Line 131"/>
            <p:cNvSpPr>
              <a:spLocks noChangeShapeType="1"/>
            </p:cNvSpPr>
            <p:nvPr/>
          </p:nvSpPr>
          <p:spPr bwMode="auto">
            <a:xfrm flipH="1">
              <a:off x="1946275" y="4757738"/>
              <a:ext cx="4094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2" name="Line 140"/>
            <p:cNvSpPr>
              <a:spLocks noChangeShapeType="1"/>
            </p:cNvSpPr>
            <p:nvPr/>
          </p:nvSpPr>
          <p:spPr bwMode="auto">
            <a:xfrm flipH="1">
              <a:off x="4979988" y="4757738"/>
              <a:ext cx="60325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3" name="Line 146"/>
            <p:cNvSpPr>
              <a:spLocks noChangeShapeType="1"/>
            </p:cNvSpPr>
            <p:nvPr/>
          </p:nvSpPr>
          <p:spPr bwMode="auto">
            <a:xfrm>
              <a:off x="2006601" y="4757738"/>
              <a:ext cx="4033838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4" name="Line 147"/>
            <p:cNvSpPr>
              <a:spLocks noChangeShapeType="1"/>
            </p:cNvSpPr>
            <p:nvPr/>
          </p:nvSpPr>
          <p:spPr bwMode="auto">
            <a:xfrm flipH="1">
              <a:off x="2593875" y="4757737"/>
              <a:ext cx="1399484" cy="1273967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4362450" y="3448050"/>
              <a:ext cx="628650" cy="2697163"/>
              <a:chOff x="4362450" y="3448050"/>
              <a:chExt cx="628650" cy="2697163"/>
            </a:xfrm>
          </p:grpSpPr>
          <p:sp>
            <p:nvSpPr>
              <p:cNvPr id="116" name="任意多边形 115"/>
              <p:cNvSpPr/>
              <p:nvPr/>
            </p:nvSpPr>
            <p:spPr>
              <a:xfrm>
                <a:off x="4362450" y="3448050"/>
                <a:ext cx="628650" cy="130175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8650" h="1301750">
                    <a:moveTo>
                      <a:pt x="0" y="1301750"/>
                    </a:moveTo>
                    <a:cubicBezTo>
                      <a:pt x="0" y="791633"/>
                      <a:pt x="292100" y="306917"/>
                      <a:pt x="628650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 flipV="1">
                <a:off x="4362500" y="4748213"/>
                <a:ext cx="612216" cy="139700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  <a:gd name="connsiteX0" fmla="*/ 2279 w 611879"/>
                  <a:gd name="connsiteY0" fmla="*/ 1397000 h 1397000"/>
                  <a:gd name="connsiteX1" fmla="*/ 611879 w 611879"/>
                  <a:gd name="connsiteY1" fmla="*/ 0 h 1397000"/>
                  <a:gd name="connsiteX0" fmla="*/ 2616 w 612216"/>
                  <a:gd name="connsiteY0" fmla="*/ 1397000 h 1397000"/>
                  <a:gd name="connsiteX1" fmla="*/ 612216 w 612216"/>
                  <a:gd name="connsiteY1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2216" h="1397000">
                    <a:moveTo>
                      <a:pt x="2616" y="1397000"/>
                    </a:moveTo>
                    <a:cubicBezTo>
                      <a:pt x="-29134" y="874183"/>
                      <a:pt x="231216" y="294217"/>
                      <a:pt x="612216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2979168" y="3455988"/>
              <a:ext cx="630807" cy="2670968"/>
              <a:chOff x="2979168" y="3455988"/>
              <a:chExt cx="630807" cy="2670968"/>
            </a:xfrm>
          </p:grpSpPr>
          <p:sp>
            <p:nvSpPr>
              <p:cNvPr id="119" name="任意多边形 118"/>
              <p:cNvSpPr/>
              <p:nvPr/>
            </p:nvSpPr>
            <p:spPr>
              <a:xfrm flipH="1">
                <a:off x="2979168" y="3455988"/>
                <a:ext cx="630807" cy="130175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807" h="1301750">
                    <a:moveTo>
                      <a:pt x="2157" y="1301750"/>
                    </a:moveTo>
                    <a:cubicBezTo>
                      <a:pt x="-29593" y="778933"/>
                      <a:pt x="294257" y="306917"/>
                      <a:pt x="630807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 flipH="1" flipV="1">
                <a:off x="2994305" y="4729956"/>
                <a:ext cx="612216" cy="139700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  <a:gd name="connsiteX0" fmla="*/ 2279 w 611879"/>
                  <a:gd name="connsiteY0" fmla="*/ 1397000 h 1397000"/>
                  <a:gd name="connsiteX1" fmla="*/ 611879 w 611879"/>
                  <a:gd name="connsiteY1" fmla="*/ 0 h 1397000"/>
                  <a:gd name="connsiteX0" fmla="*/ 2616 w 612216"/>
                  <a:gd name="connsiteY0" fmla="*/ 1397000 h 1397000"/>
                  <a:gd name="connsiteX1" fmla="*/ 612216 w 612216"/>
                  <a:gd name="connsiteY1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2216" h="1397000">
                    <a:moveTo>
                      <a:pt x="2616" y="1397000"/>
                    </a:moveTo>
                    <a:cubicBezTo>
                      <a:pt x="-29134" y="874183"/>
                      <a:pt x="231216" y="294217"/>
                      <a:pt x="612216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2940050" y="4757738"/>
              <a:ext cx="661988" cy="0"/>
              <a:chOff x="2940050" y="4757738"/>
              <a:chExt cx="661988" cy="0"/>
            </a:xfrm>
          </p:grpSpPr>
          <p:sp>
            <p:nvSpPr>
              <p:cNvPr id="122" name="Line 133"/>
              <p:cNvSpPr>
                <a:spLocks noChangeShapeType="1"/>
              </p:cNvSpPr>
              <p:nvPr/>
            </p:nvSpPr>
            <p:spPr bwMode="auto">
              <a:xfrm flipH="1">
                <a:off x="3541713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3" name="Line 134"/>
              <p:cNvSpPr>
                <a:spLocks noChangeShapeType="1"/>
              </p:cNvSpPr>
              <p:nvPr/>
            </p:nvSpPr>
            <p:spPr bwMode="auto">
              <a:xfrm flipH="1">
                <a:off x="3421063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4" name="Line 135"/>
              <p:cNvSpPr>
                <a:spLocks noChangeShapeType="1"/>
              </p:cNvSpPr>
              <p:nvPr/>
            </p:nvSpPr>
            <p:spPr bwMode="auto">
              <a:xfrm flipH="1">
                <a:off x="3300413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5" name="Line 136"/>
              <p:cNvSpPr>
                <a:spLocks noChangeShapeType="1"/>
              </p:cNvSpPr>
              <p:nvPr/>
            </p:nvSpPr>
            <p:spPr bwMode="auto">
              <a:xfrm flipH="1">
                <a:off x="3181350" y="4757738"/>
                <a:ext cx="587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6" name="Line 137"/>
              <p:cNvSpPr>
                <a:spLocks noChangeShapeType="1"/>
              </p:cNvSpPr>
              <p:nvPr/>
            </p:nvSpPr>
            <p:spPr bwMode="auto">
              <a:xfrm flipH="1">
                <a:off x="3060700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7" name="Line 138"/>
              <p:cNvSpPr>
                <a:spLocks noChangeShapeType="1"/>
              </p:cNvSpPr>
              <p:nvPr/>
            </p:nvSpPr>
            <p:spPr bwMode="auto">
              <a:xfrm flipH="1">
                <a:off x="2940050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4376738" y="4757738"/>
              <a:ext cx="542925" cy="0"/>
              <a:chOff x="4376738" y="4757738"/>
              <a:chExt cx="542925" cy="0"/>
            </a:xfrm>
          </p:grpSpPr>
          <p:sp>
            <p:nvSpPr>
              <p:cNvPr id="129" name="Line 141"/>
              <p:cNvSpPr>
                <a:spLocks noChangeShapeType="1"/>
              </p:cNvSpPr>
              <p:nvPr/>
            </p:nvSpPr>
            <p:spPr bwMode="auto">
              <a:xfrm flipH="1">
                <a:off x="485933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0" name="Line 142"/>
              <p:cNvSpPr>
                <a:spLocks noChangeShapeType="1"/>
              </p:cNvSpPr>
              <p:nvPr/>
            </p:nvSpPr>
            <p:spPr bwMode="auto">
              <a:xfrm flipH="1">
                <a:off x="473868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1" name="Line 143"/>
              <p:cNvSpPr>
                <a:spLocks noChangeShapeType="1"/>
              </p:cNvSpPr>
              <p:nvPr/>
            </p:nvSpPr>
            <p:spPr bwMode="auto">
              <a:xfrm flipH="1">
                <a:off x="461803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2" name="Line 144"/>
              <p:cNvSpPr>
                <a:spLocks noChangeShapeType="1"/>
              </p:cNvSpPr>
              <p:nvPr/>
            </p:nvSpPr>
            <p:spPr bwMode="auto">
              <a:xfrm flipH="1">
                <a:off x="449738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3" name="Line 145"/>
              <p:cNvSpPr>
                <a:spLocks noChangeShapeType="1"/>
              </p:cNvSpPr>
              <p:nvPr/>
            </p:nvSpPr>
            <p:spPr bwMode="auto">
              <a:xfrm flipH="1">
                <a:off x="437673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57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/>
      <p:bldP spid="7" grpId="0"/>
      <p:bldP spid="8" grpId="0" autoUpdateAnimBg="0"/>
      <p:bldP spid="9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0070C0"/>
                </a:solidFill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、柱面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97796" y="897737"/>
                <a:ext cx="957755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平行于定直线并沿定曲线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/>
                  <a:t>移动的直线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形成的轨迹叫做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柱面</a:t>
                </a:r>
                <a:r>
                  <a:rPr lang="zh-CN" altLang="en-US" sz="2400" dirty="0" smtClean="0"/>
                  <a:t>。</a:t>
                </a:r>
                <a:r>
                  <a:rPr lang="zh-CN" altLang="en-US" sz="2400" dirty="0"/>
                  <a:t>其中定曲线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/>
                  <a:t>称为柱面的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准线</a:t>
                </a:r>
                <a:r>
                  <a:rPr lang="zh-CN" altLang="en-US" sz="2400" dirty="0"/>
                  <a:t>，动直线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称为柱面的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母线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796" y="897737"/>
                <a:ext cx="9577553" cy="830997"/>
              </a:xfrm>
              <a:prstGeom prst="rect">
                <a:avLst/>
              </a:prstGeom>
              <a:blipFill>
                <a:blip r:embed="rId3"/>
                <a:stretch>
                  <a:fillRect l="-1018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9338311" y="1506082"/>
            <a:ext cx="1606359" cy="2144712"/>
            <a:chOff x="8697376" y="1454807"/>
            <a:chExt cx="1606359" cy="2144712"/>
          </a:xfrm>
        </p:grpSpPr>
        <p:sp>
          <p:nvSpPr>
            <p:cNvPr id="7" name="Line 45"/>
            <p:cNvSpPr>
              <a:spLocks noChangeShapeType="1"/>
            </p:cNvSpPr>
            <p:nvPr/>
          </p:nvSpPr>
          <p:spPr bwMode="auto">
            <a:xfrm>
              <a:off x="9029700" y="1697038"/>
              <a:ext cx="0" cy="143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" name="Group 47"/>
            <p:cNvGrpSpPr>
              <a:grpSpLocks/>
            </p:cNvGrpSpPr>
            <p:nvPr/>
          </p:nvGrpSpPr>
          <p:grpSpPr bwMode="auto">
            <a:xfrm>
              <a:off x="9244145" y="1454807"/>
              <a:ext cx="808381" cy="2144712"/>
              <a:chOff x="3408" y="804"/>
              <a:chExt cx="1056" cy="2412"/>
            </a:xfrm>
          </p:grpSpPr>
          <p:sp>
            <p:nvSpPr>
              <p:cNvPr id="11" name="Freeform 48" descr="深色竖线"/>
              <p:cNvSpPr>
                <a:spLocks/>
              </p:cNvSpPr>
              <p:nvPr/>
            </p:nvSpPr>
            <p:spPr bwMode="auto">
              <a:xfrm>
                <a:off x="3408" y="816"/>
                <a:ext cx="1056" cy="2400"/>
              </a:xfrm>
              <a:custGeom>
                <a:avLst/>
                <a:gdLst>
                  <a:gd name="T0" fmla="*/ 0 w 1056"/>
                  <a:gd name="T1" fmla="*/ 720 h 2400"/>
                  <a:gd name="T2" fmla="*/ 0 w 1056"/>
                  <a:gd name="T3" fmla="*/ 2400 h 2400"/>
                  <a:gd name="T4" fmla="*/ 1056 w 1056"/>
                  <a:gd name="T5" fmla="*/ 1680 h 2400"/>
                  <a:gd name="T6" fmla="*/ 1056 w 1056"/>
                  <a:gd name="T7" fmla="*/ 0 h 2400"/>
                  <a:gd name="T8" fmla="*/ 48 w 1056"/>
                  <a:gd name="T9" fmla="*/ 672 h 2400"/>
                  <a:gd name="T10" fmla="*/ 0 w 1056"/>
                  <a:gd name="T11" fmla="*/ 720 h 2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6" h="2400">
                    <a:moveTo>
                      <a:pt x="0" y="720"/>
                    </a:moveTo>
                    <a:lnTo>
                      <a:pt x="0" y="2400"/>
                    </a:lnTo>
                    <a:lnTo>
                      <a:pt x="1056" y="1680"/>
                    </a:lnTo>
                    <a:lnTo>
                      <a:pt x="1056" y="0"/>
                    </a:lnTo>
                    <a:lnTo>
                      <a:pt x="48" y="672"/>
                    </a:lnTo>
                    <a:lnTo>
                      <a:pt x="0" y="720"/>
                    </a:lnTo>
                    <a:close/>
                  </a:path>
                </a:pathLst>
              </a:custGeom>
              <a:pattFill prst="dkVert">
                <a:fgClr>
                  <a:srgbClr val="008000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Freeform 49"/>
              <p:cNvSpPr>
                <a:spLocks/>
              </p:cNvSpPr>
              <p:nvPr/>
            </p:nvSpPr>
            <p:spPr bwMode="auto">
              <a:xfrm>
                <a:off x="3408" y="804"/>
                <a:ext cx="1056" cy="720"/>
              </a:xfrm>
              <a:custGeom>
                <a:avLst/>
                <a:gdLst>
                  <a:gd name="T0" fmla="*/ 0 w 1056"/>
                  <a:gd name="T1" fmla="*/ 720 h 720"/>
                  <a:gd name="T2" fmla="*/ 816 w 1056"/>
                  <a:gd name="T3" fmla="*/ 576 h 720"/>
                  <a:gd name="T4" fmla="*/ 1056 w 1056"/>
                  <a:gd name="T5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56" h="720">
                    <a:moveTo>
                      <a:pt x="0" y="720"/>
                    </a:moveTo>
                    <a:cubicBezTo>
                      <a:pt x="320" y="708"/>
                      <a:pt x="640" y="696"/>
                      <a:pt x="816" y="576"/>
                    </a:cubicBezTo>
                    <a:cubicBezTo>
                      <a:pt x="992" y="456"/>
                      <a:pt x="1016" y="96"/>
                      <a:pt x="1056" y="0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Freeform 50" descr="深色竖线"/>
              <p:cNvSpPr>
                <a:spLocks/>
              </p:cNvSpPr>
              <p:nvPr/>
            </p:nvSpPr>
            <p:spPr bwMode="auto">
              <a:xfrm>
                <a:off x="3408" y="2496"/>
                <a:ext cx="1056" cy="720"/>
              </a:xfrm>
              <a:custGeom>
                <a:avLst/>
                <a:gdLst>
                  <a:gd name="T0" fmla="*/ 0 w 1056"/>
                  <a:gd name="T1" fmla="*/ 720 h 720"/>
                  <a:gd name="T2" fmla="*/ 816 w 1056"/>
                  <a:gd name="T3" fmla="*/ 576 h 720"/>
                  <a:gd name="T4" fmla="*/ 1056 w 1056"/>
                  <a:gd name="T5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56" h="720">
                    <a:moveTo>
                      <a:pt x="0" y="720"/>
                    </a:moveTo>
                    <a:cubicBezTo>
                      <a:pt x="320" y="708"/>
                      <a:pt x="640" y="696"/>
                      <a:pt x="816" y="576"/>
                    </a:cubicBezTo>
                    <a:cubicBezTo>
                      <a:pt x="992" y="456"/>
                      <a:pt x="1016" y="96"/>
                      <a:pt x="1056" y="0"/>
                    </a:cubicBezTo>
                  </a:path>
                </a:pathLst>
              </a:custGeom>
              <a:pattFill prst="dkVert">
                <a:fgClr>
                  <a:srgbClr val="0080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" name="Freeform 52"/>
            <p:cNvSpPr>
              <a:spLocks/>
            </p:cNvSpPr>
            <p:nvPr/>
          </p:nvSpPr>
          <p:spPr bwMode="auto">
            <a:xfrm>
              <a:off x="9244014" y="2238376"/>
              <a:ext cx="808037" cy="639763"/>
            </a:xfrm>
            <a:custGeom>
              <a:avLst/>
              <a:gdLst>
                <a:gd name="T0" fmla="*/ 0 w 1056"/>
                <a:gd name="T1" fmla="*/ 720 h 720"/>
                <a:gd name="T2" fmla="*/ 816 w 1056"/>
                <a:gd name="T3" fmla="*/ 576 h 720"/>
                <a:gd name="T4" fmla="*/ 1056 w 1056"/>
                <a:gd name="T5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6" h="720">
                  <a:moveTo>
                    <a:pt x="0" y="720"/>
                  </a:moveTo>
                  <a:cubicBezTo>
                    <a:pt x="320" y="708"/>
                    <a:pt x="640" y="696"/>
                    <a:pt x="816" y="576"/>
                  </a:cubicBezTo>
                  <a:cubicBezTo>
                    <a:pt x="992" y="456"/>
                    <a:pt x="1016" y="96"/>
                    <a:pt x="1056" y="0"/>
                  </a:cubicBezTo>
                </a:path>
              </a:pathLst>
            </a:custGeom>
            <a:noFill/>
            <a:ln w="127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Object 5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8427275"/>
                    </p:ext>
                  </p:extLst>
                </p:nvPr>
              </p:nvGraphicFramePr>
              <p:xfrm>
                <a:off x="10014810" y="2401094"/>
                <a:ext cx="288925" cy="3143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3318" name="Equation" r:id="rId4" imgW="291960" imgH="317160" progId="Equation.3">
                        <p:embed/>
                      </p:oleObj>
                    </mc:Choice>
                    <mc:Fallback>
                      <p:oleObj name="Equation" r:id="rId4" imgW="291960" imgH="317160" progId="Equation.3">
                        <p:embed/>
                        <p:pic>
                          <p:nvPicPr>
                            <p:cNvPr id="280629" name="Object 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14810" y="2401094"/>
                              <a:ext cx="288925" cy="3143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Object 5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8427275"/>
                    </p:ext>
                  </p:extLst>
                </p:nvPr>
              </p:nvGraphicFramePr>
              <p:xfrm>
                <a:off x="10014810" y="2401094"/>
                <a:ext cx="288925" cy="3143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3299" name="Equation" r:id="rId6" imgW="291960" imgH="317160" progId="Equation.3">
                        <p:embed/>
                      </p:oleObj>
                    </mc:Choice>
                    <mc:Fallback>
                      <p:oleObj name="Equation" r:id="rId6" imgW="291960" imgH="317160" progId="Equation.3">
                        <p:embed/>
                        <p:pic>
                          <p:nvPicPr>
                            <p:cNvPr id="280629" name="Object 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14810" y="2401094"/>
                              <a:ext cx="288925" cy="3143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8697376" y="2878139"/>
                  <a:ext cx="4394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376" y="2878139"/>
                  <a:ext cx="43941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600872" y="1750545"/>
                <a:ext cx="2017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872" y="1750545"/>
                <a:ext cx="2017027" cy="461665"/>
              </a:xfrm>
              <a:prstGeom prst="rect">
                <a:avLst/>
              </a:prstGeom>
              <a:blipFill>
                <a:blip r:embed="rId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497796" y="176644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圆柱面：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497796" y="230502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抛物柱面：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221345" y="2258435"/>
                <a:ext cx="1513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45" y="2258435"/>
                <a:ext cx="1513171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221345" y="2832988"/>
                <a:ext cx="1722651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45" y="2832988"/>
                <a:ext cx="1722651" cy="6683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352312" y="2817168"/>
                <a:ext cx="1722651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12" y="2817168"/>
                <a:ext cx="1722651" cy="6683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79741" y="3514686"/>
                <a:ext cx="17581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41" y="3514686"/>
                <a:ext cx="1758174" cy="461665"/>
              </a:xfrm>
              <a:prstGeom prst="rect">
                <a:avLst/>
              </a:prstGeom>
              <a:blipFill>
                <a:blip r:embed="rId13"/>
                <a:stretch>
                  <a:fillRect l="-1042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1367846" y="395865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坐标面上的一般柱面：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479741" y="4017812"/>
                <a:ext cx="17581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41" y="4017812"/>
                <a:ext cx="1758174" cy="461665"/>
              </a:xfrm>
              <a:prstGeom prst="rect">
                <a:avLst/>
              </a:prstGeom>
              <a:blipFill>
                <a:blip r:embed="rId14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479741" y="4581486"/>
                <a:ext cx="17581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41" y="4581486"/>
                <a:ext cx="1758174" cy="461665"/>
              </a:xfrm>
              <a:prstGeom prst="rect">
                <a:avLst/>
              </a:prstGeom>
              <a:blipFill>
                <a:blip r:embed="rId15"/>
                <a:stretch>
                  <a:fillRect l="-1042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6286572" y="39254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97796" y="5226474"/>
            <a:ext cx="5194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柱面是图形在坐标面投影的基本工具</a:t>
            </a:r>
            <a:r>
              <a:rPr lang="en-US" altLang="zh-CN" sz="2400" dirty="0" smtClean="0">
                <a:solidFill>
                  <a:prstClr val="black"/>
                </a:solidFill>
              </a:rPr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63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四、二次曲面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68828" y="939030"/>
            <a:ext cx="10310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与平面解析几何中出现的二次曲线相类似，我们将三元二次方程所表示的曲面就叫做</a:t>
            </a:r>
            <a:r>
              <a:rPr lang="zh-CN" altLang="en-US" sz="2400" dirty="0">
                <a:solidFill>
                  <a:srgbClr val="0000FF"/>
                </a:solidFill>
              </a:rPr>
              <a:t>二次曲面</a:t>
            </a:r>
            <a:r>
              <a:rPr lang="zh-CN" altLang="en-US" sz="2400" dirty="0"/>
              <a:t>，相应地，三元一次方程所表示的曲面就叫做一次</a:t>
            </a:r>
            <a:r>
              <a:rPr lang="zh-CN" altLang="en-US" sz="2400" dirty="0" smtClean="0"/>
              <a:t>曲面。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68828" y="1775172"/>
                <a:ext cx="97162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28" y="1775172"/>
                <a:ext cx="9716250" cy="461665"/>
              </a:xfrm>
              <a:prstGeom prst="rect">
                <a:avLst/>
              </a:prstGeom>
              <a:blipFill>
                <a:blip r:embed="rId2"/>
                <a:stretch>
                  <a:fillRect l="-188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368828" y="2348262"/>
            <a:ext cx="1013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通过适当</a:t>
            </a:r>
            <a:r>
              <a:rPr lang="zh-CN" altLang="en-US" sz="2400" dirty="0"/>
              <a:t>的选取空间直角坐标系，就可得到它们的标准</a:t>
            </a:r>
            <a:r>
              <a:rPr lang="zh-CN" altLang="en-US" sz="2400" dirty="0" smtClean="0"/>
              <a:t>方程</a:t>
            </a:r>
            <a:r>
              <a:rPr lang="zh-CN" altLang="en-US" sz="2400" dirty="0"/>
              <a:t>。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368828" y="2926497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/>
            <a:r>
              <a:rPr lang="zh-CN" altLang="en-US" sz="2400" dirty="0" smtClean="0"/>
              <a:t>基本类型：椭球面</a:t>
            </a:r>
            <a:r>
              <a:rPr lang="zh-CN" altLang="en-US" sz="2400" dirty="0"/>
              <a:t>、抛物面、双曲面、</a:t>
            </a:r>
            <a:r>
              <a:rPr lang="zh-CN" altLang="en-US" sz="2400" dirty="0" smtClean="0"/>
              <a:t>锥面。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368828" y="3504732"/>
            <a:ext cx="7518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/>
            <a:r>
              <a:rPr lang="zh-CN" altLang="en-US" sz="2400" dirty="0"/>
              <a:t>研究二次曲面特性的基本方法</a:t>
            </a:r>
            <a:r>
              <a:rPr lang="en-US" altLang="zh-CN" sz="2400" dirty="0"/>
              <a:t>: </a:t>
            </a:r>
            <a:r>
              <a:rPr lang="zh-CN" altLang="en-US" sz="2400" dirty="0"/>
              <a:t>截痕</a:t>
            </a:r>
            <a:r>
              <a:rPr lang="zh-CN" altLang="en-US" sz="2400" dirty="0" smtClean="0"/>
              <a:t>法和伸缩变形法。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64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9843" y="360795"/>
            <a:ext cx="266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accent2"/>
                </a:solidFill>
                <a:ea typeface="黑体" panose="02010609060101010101" pitchFamily="49" charset="-122"/>
              </a:rPr>
              <a:t>1.  </a:t>
            </a:r>
            <a:r>
              <a:rPr lang="zh-CN" altLang="en-US" sz="2800" b="1" dirty="0">
                <a:solidFill>
                  <a:schemeClr val="accent2"/>
                </a:solidFill>
                <a:ea typeface="黑体" panose="02010609060101010101" pitchFamily="49" charset="-122"/>
              </a:rPr>
              <a:t>椭圆锥面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65444" y="967257"/>
                <a:ext cx="1994585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4" y="967257"/>
                <a:ext cx="1994585" cy="833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585406" y="205494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截痕</a:t>
            </a:r>
            <a:r>
              <a:rPr lang="zh-CN" altLang="en-US" sz="2400" dirty="0" smtClean="0">
                <a:solidFill>
                  <a:prstClr val="black"/>
                </a:solidFill>
              </a:rPr>
              <a:t>法</a:t>
            </a:r>
            <a:r>
              <a:rPr lang="zh-CN" altLang="en-US" sz="2400" dirty="0">
                <a:solidFill>
                  <a:prstClr val="black"/>
                </a:solidFill>
              </a:rPr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01178" y="2054946"/>
                <a:ext cx="6100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为常数，方程为平面上的椭圆方程。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78" y="2054946"/>
                <a:ext cx="6100709" cy="461665"/>
              </a:xfrm>
              <a:prstGeom prst="rect">
                <a:avLst/>
              </a:prstGeom>
              <a:blipFill>
                <a:blip r:embed="rId3"/>
                <a:stretch>
                  <a:fillRect l="-1499" t="-14474" r="-59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/>
          <p:cNvGrpSpPr/>
          <p:nvPr/>
        </p:nvGrpSpPr>
        <p:grpSpPr>
          <a:xfrm>
            <a:off x="9428130" y="2298410"/>
            <a:ext cx="2643188" cy="3257549"/>
            <a:chOff x="8732838" y="2000251"/>
            <a:chExt cx="2643188" cy="3257549"/>
          </a:xfrm>
        </p:grpSpPr>
        <p:sp>
          <p:nvSpPr>
            <p:cNvPr id="7" name="Freeform 179"/>
            <p:cNvSpPr>
              <a:spLocks/>
            </p:cNvSpPr>
            <p:nvPr/>
          </p:nvSpPr>
          <p:spPr bwMode="auto">
            <a:xfrm>
              <a:off x="8747125" y="2601912"/>
              <a:ext cx="1889125" cy="1093787"/>
            </a:xfrm>
            <a:custGeom>
              <a:avLst/>
              <a:gdLst>
                <a:gd name="T0" fmla="*/ 0 w 1190"/>
                <a:gd name="T1" fmla="*/ 0 h 689"/>
                <a:gd name="T2" fmla="*/ 608 w 1190"/>
                <a:gd name="T3" fmla="*/ 689 h 689"/>
                <a:gd name="T4" fmla="*/ 1190 w 1190"/>
                <a:gd name="T5" fmla="*/ 9 h 689"/>
                <a:gd name="T6" fmla="*/ 0 w 1190"/>
                <a:gd name="T7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0" h="689">
                  <a:moveTo>
                    <a:pt x="0" y="0"/>
                  </a:moveTo>
                  <a:lnTo>
                    <a:pt x="608" y="689"/>
                  </a:lnTo>
                  <a:lnTo>
                    <a:pt x="119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180"/>
            <p:cNvSpPr>
              <a:spLocks/>
            </p:cNvSpPr>
            <p:nvPr/>
          </p:nvSpPr>
          <p:spPr bwMode="auto">
            <a:xfrm>
              <a:off x="8747125" y="2601912"/>
              <a:ext cx="1889125" cy="1093787"/>
            </a:xfrm>
            <a:custGeom>
              <a:avLst/>
              <a:gdLst>
                <a:gd name="T0" fmla="*/ 0 w 1190"/>
                <a:gd name="T1" fmla="*/ 0 h 689"/>
                <a:gd name="T2" fmla="*/ 608 w 1190"/>
                <a:gd name="T3" fmla="*/ 689 h 689"/>
                <a:gd name="T4" fmla="*/ 1190 w 1190"/>
                <a:gd name="T5" fmla="*/ 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0" h="689">
                  <a:moveTo>
                    <a:pt x="0" y="0"/>
                  </a:moveTo>
                  <a:lnTo>
                    <a:pt x="608" y="689"/>
                  </a:lnTo>
                  <a:lnTo>
                    <a:pt x="119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182"/>
            <p:cNvSpPr>
              <a:spLocks/>
            </p:cNvSpPr>
            <p:nvPr/>
          </p:nvSpPr>
          <p:spPr bwMode="auto">
            <a:xfrm>
              <a:off x="8796338" y="3702050"/>
              <a:ext cx="1882775" cy="1093787"/>
            </a:xfrm>
            <a:custGeom>
              <a:avLst/>
              <a:gdLst>
                <a:gd name="T0" fmla="*/ 1186 w 1186"/>
                <a:gd name="T1" fmla="*/ 689 h 689"/>
                <a:gd name="T2" fmla="*/ 577 w 1186"/>
                <a:gd name="T3" fmla="*/ 0 h 689"/>
                <a:gd name="T4" fmla="*/ 0 w 1186"/>
                <a:gd name="T5" fmla="*/ 680 h 689"/>
                <a:gd name="T6" fmla="*/ 1186 w 1186"/>
                <a:gd name="T7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6" h="689">
                  <a:moveTo>
                    <a:pt x="1186" y="689"/>
                  </a:moveTo>
                  <a:lnTo>
                    <a:pt x="577" y="0"/>
                  </a:lnTo>
                  <a:lnTo>
                    <a:pt x="0" y="680"/>
                  </a:lnTo>
                  <a:lnTo>
                    <a:pt x="1186" y="689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183"/>
            <p:cNvSpPr>
              <a:spLocks/>
            </p:cNvSpPr>
            <p:nvPr/>
          </p:nvSpPr>
          <p:spPr bwMode="auto">
            <a:xfrm>
              <a:off x="8796338" y="3702050"/>
              <a:ext cx="1882775" cy="1093787"/>
            </a:xfrm>
            <a:custGeom>
              <a:avLst/>
              <a:gdLst>
                <a:gd name="T0" fmla="*/ 1186 w 1186"/>
                <a:gd name="T1" fmla="*/ 689 h 689"/>
                <a:gd name="T2" fmla="*/ 577 w 1186"/>
                <a:gd name="T3" fmla="*/ 0 h 689"/>
                <a:gd name="T4" fmla="*/ 0 w 1186"/>
                <a:gd name="T5" fmla="*/ 68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6" h="689">
                  <a:moveTo>
                    <a:pt x="1186" y="689"/>
                  </a:moveTo>
                  <a:lnTo>
                    <a:pt x="577" y="0"/>
                  </a:lnTo>
                  <a:lnTo>
                    <a:pt x="0" y="6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185"/>
            <p:cNvSpPr>
              <a:spLocks/>
            </p:cNvSpPr>
            <p:nvPr/>
          </p:nvSpPr>
          <p:spPr bwMode="auto">
            <a:xfrm>
              <a:off x="8866188" y="3698875"/>
              <a:ext cx="2398713" cy="642937"/>
            </a:xfrm>
            <a:custGeom>
              <a:avLst/>
              <a:gdLst>
                <a:gd name="T0" fmla="*/ 1511 w 1511"/>
                <a:gd name="T1" fmla="*/ 0 h 405"/>
                <a:gd name="T2" fmla="*/ 533 w 1511"/>
                <a:gd name="T3" fmla="*/ 0 h 405"/>
                <a:gd name="T4" fmla="*/ 0 w 1511"/>
                <a:gd name="T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" h="405">
                  <a:moveTo>
                    <a:pt x="1511" y="0"/>
                  </a:moveTo>
                  <a:lnTo>
                    <a:pt x="533" y="0"/>
                  </a:lnTo>
                  <a:lnTo>
                    <a:pt x="0" y="405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Freeform 186"/>
            <p:cNvSpPr>
              <a:spLocks/>
            </p:cNvSpPr>
            <p:nvPr/>
          </p:nvSpPr>
          <p:spPr bwMode="auto">
            <a:xfrm>
              <a:off x="11164889" y="3663156"/>
              <a:ext cx="184150" cy="66576"/>
            </a:xfrm>
            <a:custGeom>
              <a:avLst/>
              <a:gdLst>
                <a:gd name="T0" fmla="*/ 0 w 67"/>
                <a:gd name="T1" fmla="*/ 0 h 35"/>
                <a:gd name="T2" fmla="*/ 67 w 67"/>
                <a:gd name="T3" fmla="*/ 17 h 35"/>
                <a:gd name="T4" fmla="*/ 0 w 67"/>
                <a:gd name="T5" fmla="*/ 35 h 35"/>
                <a:gd name="T6" fmla="*/ 0 w 67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35">
                  <a:moveTo>
                    <a:pt x="0" y="0"/>
                  </a:moveTo>
                  <a:lnTo>
                    <a:pt x="67" y="17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Freeform 187"/>
            <p:cNvSpPr>
              <a:spLocks/>
            </p:cNvSpPr>
            <p:nvPr/>
          </p:nvSpPr>
          <p:spPr bwMode="auto">
            <a:xfrm>
              <a:off x="8796338" y="4274344"/>
              <a:ext cx="147638" cy="116682"/>
            </a:xfrm>
            <a:custGeom>
              <a:avLst/>
              <a:gdLst>
                <a:gd name="T0" fmla="*/ 44 w 67"/>
                <a:gd name="T1" fmla="*/ 0 h 54"/>
                <a:gd name="T2" fmla="*/ 0 w 67"/>
                <a:gd name="T3" fmla="*/ 54 h 54"/>
                <a:gd name="T4" fmla="*/ 67 w 67"/>
                <a:gd name="T5" fmla="*/ 27 h 54"/>
                <a:gd name="T6" fmla="*/ 44 w 67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4">
                  <a:moveTo>
                    <a:pt x="44" y="0"/>
                  </a:moveTo>
                  <a:lnTo>
                    <a:pt x="0" y="54"/>
                  </a:lnTo>
                  <a:lnTo>
                    <a:pt x="67" y="2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188"/>
            <p:cNvSpPr>
              <a:spLocks/>
            </p:cNvSpPr>
            <p:nvPr/>
          </p:nvSpPr>
          <p:spPr bwMode="auto">
            <a:xfrm>
              <a:off x="8732838" y="2376487"/>
              <a:ext cx="1931988" cy="395287"/>
            </a:xfrm>
            <a:custGeom>
              <a:avLst/>
              <a:gdLst>
                <a:gd name="T0" fmla="*/ 1217 w 1217"/>
                <a:gd name="T1" fmla="*/ 124 h 249"/>
                <a:gd name="T2" fmla="*/ 1217 w 1217"/>
                <a:gd name="T3" fmla="*/ 124 h 249"/>
                <a:gd name="T4" fmla="*/ 1213 w 1217"/>
                <a:gd name="T5" fmla="*/ 133 h 249"/>
                <a:gd name="T6" fmla="*/ 1204 w 1217"/>
                <a:gd name="T7" fmla="*/ 147 h 249"/>
                <a:gd name="T8" fmla="*/ 1186 w 1217"/>
                <a:gd name="T9" fmla="*/ 160 h 249"/>
                <a:gd name="T10" fmla="*/ 1168 w 1217"/>
                <a:gd name="T11" fmla="*/ 169 h 249"/>
                <a:gd name="T12" fmla="*/ 1110 w 1217"/>
                <a:gd name="T13" fmla="*/ 191 h 249"/>
                <a:gd name="T14" fmla="*/ 1039 w 1217"/>
                <a:gd name="T15" fmla="*/ 209 h 249"/>
                <a:gd name="T16" fmla="*/ 946 w 1217"/>
                <a:gd name="T17" fmla="*/ 227 h 249"/>
                <a:gd name="T18" fmla="*/ 844 w 1217"/>
                <a:gd name="T19" fmla="*/ 235 h 249"/>
                <a:gd name="T20" fmla="*/ 728 w 1217"/>
                <a:gd name="T21" fmla="*/ 244 h 249"/>
                <a:gd name="T22" fmla="*/ 608 w 1217"/>
                <a:gd name="T23" fmla="*/ 249 h 249"/>
                <a:gd name="T24" fmla="*/ 608 w 1217"/>
                <a:gd name="T25" fmla="*/ 249 h 249"/>
                <a:gd name="T26" fmla="*/ 484 w 1217"/>
                <a:gd name="T27" fmla="*/ 244 h 249"/>
                <a:gd name="T28" fmla="*/ 369 w 1217"/>
                <a:gd name="T29" fmla="*/ 235 h 249"/>
                <a:gd name="T30" fmla="*/ 266 w 1217"/>
                <a:gd name="T31" fmla="*/ 227 h 249"/>
                <a:gd name="T32" fmla="*/ 178 w 1217"/>
                <a:gd name="T33" fmla="*/ 209 h 249"/>
                <a:gd name="T34" fmla="*/ 102 w 1217"/>
                <a:gd name="T35" fmla="*/ 191 h 249"/>
                <a:gd name="T36" fmla="*/ 49 w 1217"/>
                <a:gd name="T37" fmla="*/ 169 h 249"/>
                <a:gd name="T38" fmla="*/ 27 w 1217"/>
                <a:gd name="T39" fmla="*/ 160 h 249"/>
                <a:gd name="T40" fmla="*/ 13 w 1217"/>
                <a:gd name="T41" fmla="*/ 147 h 249"/>
                <a:gd name="T42" fmla="*/ 4 w 1217"/>
                <a:gd name="T43" fmla="*/ 133 h 249"/>
                <a:gd name="T44" fmla="*/ 0 w 1217"/>
                <a:gd name="T45" fmla="*/ 124 h 249"/>
                <a:gd name="T46" fmla="*/ 0 w 1217"/>
                <a:gd name="T47" fmla="*/ 124 h 249"/>
                <a:gd name="T48" fmla="*/ 4 w 1217"/>
                <a:gd name="T49" fmla="*/ 111 h 249"/>
                <a:gd name="T50" fmla="*/ 13 w 1217"/>
                <a:gd name="T51" fmla="*/ 98 h 249"/>
                <a:gd name="T52" fmla="*/ 27 w 1217"/>
                <a:gd name="T53" fmla="*/ 84 h 249"/>
                <a:gd name="T54" fmla="*/ 49 w 1217"/>
                <a:gd name="T55" fmla="*/ 76 h 249"/>
                <a:gd name="T56" fmla="*/ 102 w 1217"/>
                <a:gd name="T57" fmla="*/ 53 h 249"/>
                <a:gd name="T58" fmla="*/ 178 w 1217"/>
                <a:gd name="T59" fmla="*/ 36 h 249"/>
                <a:gd name="T60" fmla="*/ 266 w 1217"/>
                <a:gd name="T61" fmla="*/ 18 h 249"/>
                <a:gd name="T62" fmla="*/ 369 w 1217"/>
                <a:gd name="T63" fmla="*/ 9 h 249"/>
                <a:gd name="T64" fmla="*/ 484 w 1217"/>
                <a:gd name="T65" fmla="*/ 0 h 249"/>
                <a:gd name="T66" fmla="*/ 608 w 1217"/>
                <a:gd name="T67" fmla="*/ 0 h 249"/>
                <a:gd name="T68" fmla="*/ 608 w 1217"/>
                <a:gd name="T69" fmla="*/ 0 h 249"/>
                <a:gd name="T70" fmla="*/ 728 w 1217"/>
                <a:gd name="T71" fmla="*/ 0 h 249"/>
                <a:gd name="T72" fmla="*/ 844 w 1217"/>
                <a:gd name="T73" fmla="*/ 9 h 249"/>
                <a:gd name="T74" fmla="*/ 946 w 1217"/>
                <a:gd name="T75" fmla="*/ 18 h 249"/>
                <a:gd name="T76" fmla="*/ 1039 w 1217"/>
                <a:gd name="T77" fmla="*/ 36 h 249"/>
                <a:gd name="T78" fmla="*/ 1110 w 1217"/>
                <a:gd name="T79" fmla="*/ 53 h 249"/>
                <a:gd name="T80" fmla="*/ 1168 w 1217"/>
                <a:gd name="T81" fmla="*/ 76 h 249"/>
                <a:gd name="T82" fmla="*/ 1186 w 1217"/>
                <a:gd name="T83" fmla="*/ 84 h 249"/>
                <a:gd name="T84" fmla="*/ 1204 w 1217"/>
                <a:gd name="T85" fmla="*/ 98 h 249"/>
                <a:gd name="T86" fmla="*/ 1213 w 1217"/>
                <a:gd name="T87" fmla="*/ 111 h 249"/>
                <a:gd name="T88" fmla="*/ 1217 w 1217"/>
                <a:gd name="T89" fmla="*/ 1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249">
                  <a:moveTo>
                    <a:pt x="1217" y="124"/>
                  </a:moveTo>
                  <a:lnTo>
                    <a:pt x="1217" y="124"/>
                  </a:lnTo>
                  <a:lnTo>
                    <a:pt x="1213" y="133"/>
                  </a:lnTo>
                  <a:lnTo>
                    <a:pt x="1204" y="147"/>
                  </a:lnTo>
                  <a:lnTo>
                    <a:pt x="1186" y="160"/>
                  </a:lnTo>
                  <a:lnTo>
                    <a:pt x="1168" y="169"/>
                  </a:lnTo>
                  <a:lnTo>
                    <a:pt x="1110" y="191"/>
                  </a:lnTo>
                  <a:lnTo>
                    <a:pt x="1039" y="209"/>
                  </a:lnTo>
                  <a:lnTo>
                    <a:pt x="946" y="227"/>
                  </a:lnTo>
                  <a:lnTo>
                    <a:pt x="844" y="235"/>
                  </a:lnTo>
                  <a:lnTo>
                    <a:pt x="728" y="244"/>
                  </a:lnTo>
                  <a:lnTo>
                    <a:pt x="608" y="249"/>
                  </a:lnTo>
                  <a:lnTo>
                    <a:pt x="608" y="249"/>
                  </a:lnTo>
                  <a:lnTo>
                    <a:pt x="484" y="244"/>
                  </a:lnTo>
                  <a:lnTo>
                    <a:pt x="369" y="235"/>
                  </a:lnTo>
                  <a:lnTo>
                    <a:pt x="266" y="227"/>
                  </a:lnTo>
                  <a:lnTo>
                    <a:pt x="178" y="209"/>
                  </a:lnTo>
                  <a:lnTo>
                    <a:pt x="102" y="191"/>
                  </a:lnTo>
                  <a:lnTo>
                    <a:pt x="49" y="169"/>
                  </a:lnTo>
                  <a:lnTo>
                    <a:pt x="27" y="160"/>
                  </a:lnTo>
                  <a:lnTo>
                    <a:pt x="13" y="147"/>
                  </a:lnTo>
                  <a:lnTo>
                    <a:pt x="4" y="133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4" y="111"/>
                  </a:lnTo>
                  <a:lnTo>
                    <a:pt x="13" y="98"/>
                  </a:lnTo>
                  <a:lnTo>
                    <a:pt x="27" y="84"/>
                  </a:lnTo>
                  <a:lnTo>
                    <a:pt x="49" y="76"/>
                  </a:lnTo>
                  <a:lnTo>
                    <a:pt x="102" y="53"/>
                  </a:lnTo>
                  <a:lnTo>
                    <a:pt x="178" y="36"/>
                  </a:lnTo>
                  <a:lnTo>
                    <a:pt x="266" y="18"/>
                  </a:lnTo>
                  <a:lnTo>
                    <a:pt x="369" y="9"/>
                  </a:lnTo>
                  <a:lnTo>
                    <a:pt x="484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728" y="0"/>
                  </a:lnTo>
                  <a:lnTo>
                    <a:pt x="844" y="9"/>
                  </a:lnTo>
                  <a:lnTo>
                    <a:pt x="946" y="18"/>
                  </a:lnTo>
                  <a:lnTo>
                    <a:pt x="1039" y="36"/>
                  </a:lnTo>
                  <a:lnTo>
                    <a:pt x="1110" y="53"/>
                  </a:lnTo>
                  <a:lnTo>
                    <a:pt x="1168" y="76"/>
                  </a:lnTo>
                  <a:lnTo>
                    <a:pt x="1186" y="84"/>
                  </a:lnTo>
                  <a:lnTo>
                    <a:pt x="1204" y="98"/>
                  </a:lnTo>
                  <a:lnTo>
                    <a:pt x="1213" y="111"/>
                  </a:lnTo>
                  <a:lnTo>
                    <a:pt x="1217" y="12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89"/>
            <p:cNvSpPr>
              <a:spLocks/>
            </p:cNvSpPr>
            <p:nvPr/>
          </p:nvSpPr>
          <p:spPr bwMode="auto">
            <a:xfrm>
              <a:off x="8732838" y="2376487"/>
              <a:ext cx="1931988" cy="395287"/>
            </a:xfrm>
            <a:custGeom>
              <a:avLst/>
              <a:gdLst>
                <a:gd name="T0" fmla="*/ 1217 w 1217"/>
                <a:gd name="T1" fmla="*/ 124 h 249"/>
                <a:gd name="T2" fmla="*/ 1217 w 1217"/>
                <a:gd name="T3" fmla="*/ 124 h 249"/>
                <a:gd name="T4" fmla="*/ 1213 w 1217"/>
                <a:gd name="T5" fmla="*/ 133 h 249"/>
                <a:gd name="T6" fmla="*/ 1204 w 1217"/>
                <a:gd name="T7" fmla="*/ 147 h 249"/>
                <a:gd name="T8" fmla="*/ 1186 w 1217"/>
                <a:gd name="T9" fmla="*/ 160 h 249"/>
                <a:gd name="T10" fmla="*/ 1168 w 1217"/>
                <a:gd name="T11" fmla="*/ 169 h 249"/>
                <a:gd name="T12" fmla="*/ 1110 w 1217"/>
                <a:gd name="T13" fmla="*/ 191 h 249"/>
                <a:gd name="T14" fmla="*/ 1039 w 1217"/>
                <a:gd name="T15" fmla="*/ 209 h 249"/>
                <a:gd name="T16" fmla="*/ 946 w 1217"/>
                <a:gd name="T17" fmla="*/ 227 h 249"/>
                <a:gd name="T18" fmla="*/ 844 w 1217"/>
                <a:gd name="T19" fmla="*/ 235 h 249"/>
                <a:gd name="T20" fmla="*/ 728 w 1217"/>
                <a:gd name="T21" fmla="*/ 244 h 249"/>
                <a:gd name="T22" fmla="*/ 608 w 1217"/>
                <a:gd name="T23" fmla="*/ 249 h 249"/>
                <a:gd name="T24" fmla="*/ 608 w 1217"/>
                <a:gd name="T25" fmla="*/ 249 h 249"/>
                <a:gd name="T26" fmla="*/ 484 w 1217"/>
                <a:gd name="T27" fmla="*/ 244 h 249"/>
                <a:gd name="T28" fmla="*/ 369 w 1217"/>
                <a:gd name="T29" fmla="*/ 235 h 249"/>
                <a:gd name="T30" fmla="*/ 266 w 1217"/>
                <a:gd name="T31" fmla="*/ 227 h 249"/>
                <a:gd name="T32" fmla="*/ 178 w 1217"/>
                <a:gd name="T33" fmla="*/ 209 h 249"/>
                <a:gd name="T34" fmla="*/ 102 w 1217"/>
                <a:gd name="T35" fmla="*/ 191 h 249"/>
                <a:gd name="T36" fmla="*/ 49 w 1217"/>
                <a:gd name="T37" fmla="*/ 169 h 249"/>
                <a:gd name="T38" fmla="*/ 27 w 1217"/>
                <a:gd name="T39" fmla="*/ 160 h 249"/>
                <a:gd name="T40" fmla="*/ 13 w 1217"/>
                <a:gd name="T41" fmla="*/ 147 h 249"/>
                <a:gd name="T42" fmla="*/ 4 w 1217"/>
                <a:gd name="T43" fmla="*/ 133 h 249"/>
                <a:gd name="T44" fmla="*/ 0 w 1217"/>
                <a:gd name="T45" fmla="*/ 124 h 249"/>
                <a:gd name="T46" fmla="*/ 0 w 1217"/>
                <a:gd name="T47" fmla="*/ 124 h 249"/>
                <a:gd name="T48" fmla="*/ 4 w 1217"/>
                <a:gd name="T49" fmla="*/ 111 h 249"/>
                <a:gd name="T50" fmla="*/ 13 w 1217"/>
                <a:gd name="T51" fmla="*/ 98 h 249"/>
                <a:gd name="T52" fmla="*/ 27 w 1217"/>
                <a:gd name="T53" fmla="*/ 84 h 249"/>
                <a:gd name="T54" fmla="*/ 49 w 1217"/>
                <a:gd name="T55" fmla="*/ 76 h 249"/>
                <a:gd name="T56" fmla="*/ 102 w 1217"/>
                <a:gd name="T57" fmla="*/ 53 h 249"/>
                <a:gd name="T58" fmla="*/ 178 w 1217"/>
                <a:gd name="T59" fmla="*/ 36 h 249"/>
                <a:gd name="T60" fmla="*/ 266 w 1217"/>
                <a:gd name="T61" fmla="*/ 18 h 249"/>
                <a:gd name="T62" fmla="*/ 369 w 1217"/>
                <a:gd name="T63" fmla="*/ 9 h 249"/>
                <a:gd name="T64" fmla="*/ 484 w 1217"/>
                <a:gd name="T65" fmla="*/ 0 h 249"/>
                <a:gd name="T66" fmla="*/ 608 w 1217"/>
                <a:gd name="T67" fmla="*/ 0 h 249"/>
                <a:gd name="T68" fmla="*/ 608 w 1217"/>
                <a:gd name="T69" fmla="*/ 0 h 249"/>
                <a:gd name="T70" fmla="*/ 728 w 1217"/>
                <a:gd name="T71" fmla="*/ 0 h 249"/>
                <a:gd name="T72" fmla="*/ 844 w 1217"/>
                <a:gd name="T73" fmla="*/ 9 h 249"/>
                <a:gd name="T74" fmla="*/ 946 w 1217"/>
                <a:gd name="T75" fmla="*/ 18 h 249"/>
                <a:gd name="T76" fmla="*/ 1039 w 1217"/>
                <a:gd name="T77" fmla="*/ 36 h 249"/>
                <a:gd name="T78" fmla="*/ 1110 w 1217"/>
                <a:gd name="T79" fmla="*/ 53 h 249"/>
                <a:gd name="T80" fmla="*/ 1168 w 1217"/>
                <a:gd name="T81" fmla="*/ 76 h 249"/>
                <a:gd name="T82" fmla="*/ 1186 w 1217"/>
                <a:gd name="T83" fmla="*/ 84 h 249"/>
                <a:gd name="T84" fmla="*/ 1204 w 1217"/>
                <a:gd name="T85" fmla="*/ 98 h 249"/>
                <a:gd name="T86" fmla="*/ 1213 w 1217"/>
                <a:gd name="T87" fmla="*/ 111 h 249"/>
                <a:gd name="T88" fmla="*/ 1217 w 1217"/>
                <a:gd name="T89" fmla="*/ 1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249">
                  <a:moveTo>
                    <a:pt x="1217" y="124"/>
                  </a:moveTo>
                  <a:lnTo>
                    <a:pt x="1217" y="124"/>
                  </a:lnTo>
                  <a:lnTo>
                    <a:pt x="1213" y="133"/>
                  </a:lnTo>
                  <a:lnTo>
                    <a:pt x="1204" y="147"/>
                  </a:lnTo>
                  <a:lnTo>
                    <a:pt x="1186" y="160"/>
                  </a:lnTo>
                  <a:lnTo>
                    <a:pt x="1168" y="169"/>
                  </a:lnTo>
                  <a:lnTo>
                    <a:pt x="1110" y="191"/>
                  </a:lnTo>
                  <a:lnTo>
                    <a:pt x="1039" y="209"/>
                  </a:lnTo>
                  <a:lnTo>
                    <a:pt x="946" y="227"/>
                  </a:lnTo>
                  <a:lnTo>
                    <a:pt x="844" y="235"/>
                  </a:lnTo>
                  <a:lnTo>
                    <a:pt x="728" y="244"/>
                  </a:lnTo>
                  <a:lnTo>
                    <a:pt x="608" y="249"/>
                  </a:lnTo>
                  <a:lnTo>
                    <a:pt x="608" y="249"/>
                  </a:lnTo>
                  <a:lnTo>
                    <a:pt x="484" y="244"/>
                  </a:lnTo>
                  <a:lnTo>
                    <a:pt x="369" y="235"/>
                  </a:lnTo>
                  <a:lnTo>
                    <a:pt x="266" y="227"/>
                  </a:lnTo>
                  <a:lnTo>
                    <a:pt x="178" y="209"/>
                  </a:lnTo>
                  <a:lnTo>
                    <a:pt x="102" y="191"/>
                  </a:lnTo>
                  <a:lnTo>
                    <a:pt x="49" y="169"/>
                  </a:lnTo>
                  <a:lnTo>
                    <a:pt x="27" y="160"/>
                  </a:lnTo>
                  <a:lnTo>
                    <a:pt x="13" y="147"/>
                  </a:lnTo>
                  <a:lnTo>
                    <a:pt x="4" y="133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4" y="111"/>
                  </a:lnTo>
                  <a:lnTo>
                    <a:pt x="13" y="98"/>
                  </a:lnTo>
                  <a:lnTo>
                    <a:pt x="27" y="84"/>
                  </a:lnTo>
                  <a:lnTo>
                    <a:pt x="49" y="76"/>
                  </a:lnTo>
                  <a:lnTo>
                    <a:pt x="102" y="53"/>
                  </a:lnTo>
                  <a:lnTo>
                    <a:pt x="178" y="36"/>
                  </a:lnTo>
                  <a:lnTo>
                    <a:pt x="266" y="18"/>
                  </a:lnTo>
                  <a:lnTo>
                    <a:pt x="369" y="9"/>
                  </a:lnTo>
                  <a:lnTo>
                    <a:pt x="484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728" y="0"/>
                  </a:lnTo>
                  <a:lnTo>
                    <a:pt x="844" y="9"/>
                  </a:lnTo>
                  <a:lnTo>
                    <a:pt x="946" y="18"/>
                  </a:lnTo>
                  <a:lnTo>
                    <a:pt x="1039" y="36"/>
                  </a:lnTo>
                  <a:lnTo>
                    <a:pt x="1110" y="53"/>
                  </a:lnTo>
                  <a:lnTo>
                    <a:pt x="1168" y="76"/>
                  </a:lnTo>
                  <a:lnTo>
                    <a:pt x="1186" y="84"/>
                  </a:lnTo>
                  <a:lnTo>
                    <a:pt x="1204" y="98"/>
                  </a:lnTo>
                  <a:lnTo>
                    <a:pt x="1213" y="111"/>
                  </a:lnTo>
                  <a:lnTo>
                    <a:pt x="1217" y="1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Freeform 190"/>
            <p:cNvSpPr>
              <a:spLocks/>
            </p:cNvSpPr>
            <p:nvPr/>
          </p:nvSpPr>
          <p:spPr bwMode="auto">
            <a:xfrm>
              <a:off x="8732838" y="2376487"/>
              <a:ext cx="1931988" cy="395287"/>
            </a:xfrm>
            <a:custGeom>
              <a:avLst/>
              <a:gdLst>
                <a:gd name="T0" fmla="*/ 1217 w 1217"/>
                <a:gd name="T1" fmla="*/ 124 h 249"/>
                <a:gd name="T2" fmla="*/ 1217 w 1217"/>
                <a:gd name="T3" fmla="*/ 124 h 249"/>
                <a:gd name="T4" fmla="*/ 1213 w 1217"/>
                <a:gd name="T5" fmla="*/ 133 h 249"/>
                <a:gd name="T6" fmla="*/ 1204 w 1217"/>
                <a:gd name="T7" fmla="*/ 147 h 249"/>
                <a:gd name="T8" fmla="*/ 1186 w 1217"/>
                <a:gd name="T9" fmla="*/ 160 h 249"/>
                <a:gd name="T10" fmla="*/ 1168 w 1217"/>
                <a:gd name="T11" fmla="*/ 169 h 249"/>
                <a:gd name="T12" fmla="*/ 1110 w 1217"/>
                <a:gd name="T13" fmla="*/ 191 h 249"/>
                <a:gd name="T14" fmla="*/ 1039 w 1217"/>
                <a:gd name="T15" fmla="*/ 209 h 249"/>
                <a:gd name="T16" fmla="*/ 946 w 1217"/>
                <a:gd name="T17" fmla="*/ 227 h 249"/>
                <a:gd name="T18" fmla="*/ 844 w 1217"/>
                <a:gd name="T19" fmla="*/ 235 h 249"/>
                <a:gd name="T20" fmla="*/ 728 w 1217"/>
                <a:gd name="T21" fmla="*/ 244 h 249"/>
                <a:gd name="T22" fmla="*/ 608 w 1217"/>
                <a:gd name="T23" fmla="*/ 249 h 249"/>
                <a:gd name="T24" fmla="*/ 608 w 1217"/>
                <a:gd name="T25" fmla="*/ 249 h 249"/>
                <a:gd name="T26" fmla="*/ 484 w 1217"/>
                <a:gd name="T27" fmla="*/ 244 h 249"/>
                <a:gd name="T28" fmla="*/ 369 w 1217"/>
                <a:gd name="T29" fmla="*/ 235 h 249"/>
                <a:gd name="T30" fmla="*/ 266 w 1217"/>
                <a:gd name="T31" fmla="*/ 227 h 249"/>
                <a:gd name="T32" fmla="*/ 178 w 1217"/>
                <a:gd name="T33" fmla="*/ 209 h 249"/>
                <a:gd name="T34" fmla="*/ 102 w 1217"/>
                <a:gd name="T35" fmla="*/ 191 h 249"/>
                <a:gd name="T36" fmla="*/ 49 w 1217"/>
                <a:gd name="T37" fmla="*/ 169 h 249"/>
                <a:gd name="T38" fmla="*/ 27 w 1217"/>
                <a:gd name="T39" fmla="*/ 160 h 249"/>
                <a:gd name="T40" fmla="*/ 13 w 1217"/>
                <a:gd name="T41" fmla="*/ 147 h 249"/>
                <a:gd name="T42" fmla="*/ 4 w 1217"/>
                <a:gd name="T43" fmla="*/ 133 h 249"/>
                <a:gd name="T44" fmla="*/ 0 w 1217"/>
                <a:gd name="T45" fmla="*/ 124 h 249"/>
                <a:gd name="T46" fmla="*/ 0 w 1217"/>
                <a:gd name="T47" fmla="*/ 124 h 249"/>
                <a:gd name="T48" fmla="*/ 4 w 1217"/>
                <a:gd name="T49" fmla="*/ 111 h 249"/>
                <a:gd name="T50" fmla="*/ 13 w 1217"/>
                <a:gd name="T51" fmla="*/ 98 h 249"/>
                <a:gd name="T52" fmla="*/ 27 w 1217"/>
                <a:gd name="T53" fmla="*/ 84 h 249"/>
                <a:gd name="T54" fmla="*/ 49 w 1217"/>
                <a:gd name="T55" fmla="*/ 76 h 249"/>
                <a:gd name="T56" fmla="*/ 102 w 1217"/>
                <a:gd name="T57" fmla="*/ 53 h 249"/>
                <a:gd name="T58" fmla="*/ 178 w 1217"/>
                <a:gd name="T59" fmla="*/ 36 h 249"/>
                <a:gd name="T60" fmla="*/ 266 w 1217"/>
                <a:gd name="T61" fmla="*/ 18 h 249"/>
                <a:gd name="T62" fmla="*/ 369 w 1217"/>
                <a:gd name="T63" fmla="*/ 9 h 249"/>
                <a:gd name="T64" fmla="*/ 484 w 1217"/>
                <a:gd name="T65" fmla="*/ 0 h 249"/>
                <a:gd name="T66" fmla="*/ 608 w 1217"/>
                <a:gd name="T67" fmla="*/ 0 h 249"/>
                <a:gd name="T68" fmla="*/ 608 w 1217"/>
                <a:gd name="T69" fmla="*/ 0 h 249"/>
                <a:gd name="T70" fmla="*/ 728 w 1217"/>
                <a:gd name="T71" fmla="*/ 0 h 249"/>
                <a:gd name="T72" fmla="*/ 844 w 1217"/>
                <a:gd name="T73" fmla="*/ 9 h 249"/>
                <a:gd name="T74" fmla="*/ 946 w 1217"/>
                <a:gd name="T75" fmla="*/ 18 h 249"/>
                <a:gd name="T76" fmla="*/ 1039 w 1217"/>
                <a:gd name="T77" fmla="*/ 36 h 249"/>
                <a:gd name="T78" fmla="*/ 1110 w 1217"/>
                <a:gd name="T79" fmla="*/ 53 h 249"/>
                <a:gd name="T80" fmla="*/ 1168 w 1217"/>
                <a:gd name="T81" fmla="*/ 76 h 249"/>
                <a:gd name="T82" fmla="*/ 1186 w 1217"/>
                <a:gd name="T83" fmla="*/ 84 h 249"/>
                <a:gd name="T84" fmla="*/ 1204 w 1217"/>
                <a:gd name="T85" fmla="*/ 98 h 249"/>
                <a:gd name="T86" fmla="*/ 1213 w 1217"/>
                <a:gd name="T87" fmla="*/ 111 h 249"/>
                <a:gd name="T88" fmla="*/ 1217 w 1217"/>
                <a:gd name="T89" fmla="*/ 124 h 249"/>
                <a:gd name="T90" fmla="*/ 1217 w 1217"/>
                <a:gd name="T91" fmla="*/ 12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17" h="249">
                  <a:moveTo>
                    <a:pt x="1217" y="124"/>
                  </a:moveTo>
                  <a:lnTo>
                    <a:pt x="1217" y="124"/>
                  </a:lnTo>
                  <a:lnTo>
                    <a:pt x="1213" y="133"/>
                  </a:lnTo>
                  <a:lnTo>
                    <a:pt x="1204" y="147"/>
                  </a:lnTo>
                  <a:lnTo>
                    <a:pt x="1186" y="160"/>
                  </a:lnTo>
                  <a:lnTo>
                    <a:pt x="1168" y="169"/>
                  </a:lnTo>
                  <a:lnTo>
                    <a:pt x="1110" y="191"/>
                  </a:lnTo>
                  <a:lnTo>
                    <a:pt x="1039" y="209"/>
                  </a:lnTo>
                  <a:lnTo>
                    <a:pt x="946" y="227"/>
                  </a:lnTo>
                  <a:lnTo>
                    <a:pt x="844" y="235"/>
                  </a:lnTo>
                  <a:lnTo>
                    <a:pt x="728" y="244"/>
                  </a:lnTo>
                  <a:lnTo>
                    <a:pt x="608" y="249"/>
                  </a:lnTo>
                  <a:lnTo>
                    <a:pt x="608" y="249"/>
                  </a:lnTo>
                  <a:lnTo>
                    <a:pt x="484" y="244"/>
                  </a:lnTo>
                  <a:lnTo>
                    <a:pt x="369" y="235"/>
                  </a:lnTo>
                  <a:lnTo>
                    <a:pt x="266" y="227"/>
                  </a:lnTo>
                  <a:lnTo>
                    <a:pt x="178" y="209"/>
                  </a:lnTo>
                  <a:lnTo>
                    <a:pt x="102" y="191"/>
                  </a:lnTo>
                  <a:lnTo>
                    <a:pt x="49" y="169"/>
                  </a:lnTo>
                  <a:lnTo>
                    <a:pt x="27" y="160"/>
                  </a:lnTo>
                  <a:lnTo>
                    <a:pt x="13" y="147"/>
                  </a:lnTo>
                  <a:lnTo>
                    <a:pt x="4" y="133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4" y="111"/>
                  </a:lnTo>
                  <a:lnTo>
                    <a:pt x="13" y="98"/>
                  </a:lnTo>
                  <a:lnTo>
                    <a:pt x="27" y="84"/>
                  </a:lnTo>
                  <a:lnTo>
                    <a:pt x="49" y="76"/>
                  </a:lnTo>
                  <a:lnTo>
                    <a:pt x="102" y="53"/>
                  </a:lnTo>
                  <a:lnTo>
                    <a:pt x="178" y="36"/>
                  </a:lnTo>
                  <a:lnTo>
                    <a:pt x="266" y="18"/>
                  </a:lnTo>
                  <a:lnTo>
                    <a:pt x="369" y="9"/>
                  </a:lnTo>
                  <a:lnTo>
                    <a:pt x="484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728" y="0"/>
                  </a:lnTo>
                  <a:lnTo>
                    <a:pt x="844" y="9"/>
                  </a:lnTo>
                  <a:lnTo>
                    <a:pt x="946" y="18"/>
                  </a:lnTo>
                  <a:lnTo>
                    <a:pt x="1039" y="36"/>
                  </a:lnTo>
                  <a:lnTo>
                    <a:pt x="1110" y="53"/>
                  </a:lnTo>
                  <a:lnTo>
                    <a:pt x="1168" y="76"/>
                  </a:lnTo>
                  <a:lnTo>
                    <a:pt x="1186" y="84"/>
                  </a:lnTo>
                  <a:lnTo>
                    <a:pt x="1204" y="98"/>
                  </a:lnTo>
                  <a:lnTo>
                    <a:pt x="1213" y="111"/>
                  </a:lnTo>
                  <a:lnTo>
                    <a:pt x="1217" y="124"/>
                  </a:lnTo>
                  <a:lnTo>
                    <a:pt x="1217" y="124"/>
                  </a:lnTo>
                  <a:close/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191"/>
            <p:cNvSpPr>
              <a:spLocks/>
            </p:cNvSpPr>
            <p:nvPr/>
          </p:nvSpPr>
          <p:spPr bwMode="auto">
            <a:xfrm>
              <a:off x="8767763" y="4632325"/>
              <a:ext cx="1925638" cy="395287"/>
            </a:xfrm>
            <a:custGeom>
              <a:avLst/>
              <a:gdLst>
                <a:gd name="T0" fmla="*/ 0 w 1213"/>
                <a:gd name="T1" fmla="*/ 125 h 249"/>
                <a:gd name="T2" fmla="*/ 0 w 1213"/>
                <a:gd name="T3" fmla="*/ 125 h 249"/>
                <a:gd name="T4" fmla="*/ 0 w 1213"/>
                <a:gd name="T5" fmla="*/ 112 h 249"/>
                <a:gd name="T6" fmla="*/ 9 w 1213"/>
                <a:gd name="T7" fmla="*/ 98 h 249"/>
                <a:gd name="T8" fmla="*/ 27 w 1213"/>
                <a:gd name="T9" fmla="*/ 89 h 249"/>
                <a:gd name="T10" fmla="*/ 45 w 1213"/>
                <a:gd name="T11" fmla="*/ 76 h 249"/>
                <a:gd name="T12" fmla="*/ 102 w 1213"/>
                <a:gd name="T13" fmla="*/ 54 h 249"/>
                <a:gd name="T14" fmla="*/ 178 w 1213"/>
                <a:gd name="T15" fmla="*/ 36 h 249"/>
                <a:gd name="T16" fmla="*/ 267 w 1213"/>
                <a:gd name="T17" fmla="*/ 23 h 249"/>
                <a:gd name="T18" fmla="*/ 369 w 1213"/>
                <a:gd name="T19" fmla="*/ 9 h 249"/>
                <a:gd name="T20" fmla="*/ 484 w 1213"/>
                <a:gd name="T21" fmla="*/ 0 h 249"/>
                <a:gd name="T22" fmla="*/ 604 w 1213"/>
                <a:gd name="T23" fmla="*/ 0 h 249"/>
                <a:gd name="T24" fmla="*/ 604 w 1213"/>
                <a:gd name="T25" fmla="*/ 0 h 249"/>
                <a:gd name="T26" fmla="*/ 729 w 1213"/>
                <a:gd name="T27" fmla="*/ 0 h 249"/>
                <a:gd name="T28" fmla="*/ 844 w 1213"/>
                <a:gd name="T29" fmla="*/ 9 h 249"/>
                <a:gd name="T30" fmla="*/ 946 w 1213"/>
                <a:gd name="T31" fmla="*/ 23 h 249"/>
                <a:gd name="T32" fmla="*/ 1035 w 1213"/>
                <a:gd name="T33" fmla="*/ 36 h 249"/>
                <a:gd name="T34" fmla="*/ 1111 w 1213"/>
                <a:gd name="T35" fmla="*/ 54 h 249"/>
                <a:gd name="T36" fmla="*/ 1168 w 1213"/>
                <a:gd name="T37" fmla="*/ 76 h 249"/>
                <a:gd name="T38" fmla="*/ 1186 w 1213"/>
                <a:gd name="T39" fmla="*/ 89 h 249"/>
                <a:gd name="T40" fmla="*/ 1204 w 1213"/>
                <a:gd name="T41" fmla="*/ 98 h 249"/>
                <a:gd name="T42" fmla="*/ 1213 w 1213"/>
                <a:gd name="T43" fmla="*/ 112 h 249"/>
                <a:gd name="T44" fmla="*/ 1213 w 1213"/>
                <a:gd name="T45" fmla="*/ 125 h 249"/>
                <a:gd name="T46" fmla="*/ 1213 w 1213"/>
                <a:gd name="T47" fmla="*/ 125 h 249"/>
                <a:gd name="T48" fmla="*/ 1213 w 1213"/>
                <a:gd name="T49" fmla="*/ 138 h 249"/>
                <a:gd name="T50" fmla="*/ 1204 w 1213"/>
                <a:gd name="T51" fmla="*/ 151 h 249"/>
                <a:gd name="T52" fmla="*/ 1186 w 1213"/>
                <a:gd name="T53" fmla="*/ 160 h 249"/>
                <a:gd name="T54" fmla="*/ 1168 w 1213"/>
                <a:gd name="T55" fmla="*/ 174 h 249"/>
                <a:gd name="T56" fmla="*/ 1111 w 1213"/>
                <a:gd name="T57" fmla="*/ 196 h 249"/>
                <a:gd name="T58" fmla="*/ 1035 w 1213"/>
                <a:gd name="T59" fmla="*/ 214 h 249"/>
                <a:gd name="T60" fmla="*/ 946 w 1213"/>
                <a:gd name="T61" fmla="*/ 227 h 249"/>
                <a:gd name="T62" fmla="*/ 844 w 1213"/>
                <a:gd name="T63" fmla="*/ 240 h 249"/>
                <a:gd name="T64" fmla="*/ 729 w 1213"/>
                <a:gd name="T65" fmla="*/ 245 h 249"/>
                <a:gd name="T66" fmla="*/ 604 w 1213"/>
                <a:gd name="T67" fmla="*/ 249 h 249"/>
                <a:gd name="T68" fmla="*/ 604 w 1213"/>
                <a:gd name="T69" fmla="*/ 249 h 249"/>
                <a:gd name="T70" fmla="*/ 484 w 1213"/>
                <a:gd name="T71" fmla="*/ 245 h 249"/>
                <a:gd name="T72" fmla="*/ 369 w 1213"/>
                <a:gd name="T73" fmla="*/ 240 h 249"/>
                <a:gd name="T74" fmla="*/ 267 w 1213"/>
                <a:gd name="T75" fmla="*/ 227 h 249"/>
                <a:gd name="T76" fmla="*/ 178 w 1213"/>
                <a:gd name="T77" fmla="*/ 214 h 249"/>
                <a:gd name="T78" fmla="*/ 102 w 1213"/>
                <a:gd name="T79" fmla="*/ 196 h 249"/>
                <a:gd name="T80" fmla="*/ 45 w 1213"/>
                <a:gd name="T81" fmla="*/ 174 h 249"/>
                <a:gd name="T82" fmla="*/ 27 w 1213"/>
                <a:gd name="T83" fmla="*/ 160 h 249"/>
                <a:gd name="T84" fmla="*/ 9 w 1213"/>
                <a:gd name="T85" fmla="*/ 151 h 249"/>
                <a:gd name="T86" fmla="*/ 0 w 1213"/>
                <a:gd name="T87" fmla="*/ 138 h 249"/>
                <a:gd name="T88" fmla="*/ 0 w 1213"/>
                <a:gd name="T8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3" h="249">
                  <a:moveTo>
                    <a:pt x="0" y="125"/>
                  </a:moveTo>
                  <a:lnTo>
                    <a:pt x="0" y="125"/>
                  </a:lnTo>
                  <a:lnTo>
                    <a:pt x="0" y="112"/>
                  </a:lnTo>
                  <a:lnTo>
                    <a:pt x="9" y="98"/>
                  </a:lnTo>
                  <a:lnTo>
                    <a:pt x="27" y="89"/>
                  </a:lnTo>
                  <a:lnTo>
                    <a:pt x="45" y="76"/>
                  </a:lnTo>
                  <a:lnTo>
                    <a:pt x="102" y="54"/>
                  </a:lnTo>
                  <a:lnTo>
                    <a:pt x="178" y="36"/>
                  </a:lnTo>
                  <a:lnTo>
                    <a:pt x="267" y="23"/>
                  </a:lnTo>
                  <a:lnTo>
                    <a:pt x="369" y="9"/>
                  </a:lnTo>
                  <a:lnTo>
                    <a:pt x="484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729" y="0"/>
                  </a:lnTo>
                  <a:lnTo>
                    <a:pt x="844" y="9"/>
                  </a:lnTo>
                  <a:lnTo>
                    <a:pt x="946" y="23"/>
                  </a:lnTo>
                  <a:lnTo>
                    <a:pt x="1035" y="36"/>
                  </a:lnTo>
                  <a:lnTo>
                    <a:pt x="1111" y="54"/>
                  </a:lnTo>
                  <a:lnTo>
                    <a:pt x="1168" y="76"/>
                  </a:lnTo>
                  <a:lnTo>
                    <a:pt x="1186" y="89"/>
                  </a:lnTo>
                  <a:lnTo>
                    <a:pt x="1204" y="98"/>
                  </a:lnTo>
                  <a:lnTo>
                    <a:pt x="1213" y="112"/>
                  </a:lnTo>
                  <a:lnTo>
                    <a:pt x="1213" y="125"/>
                  </a:lnTo>
                  <a:lnTo>
                    <a:pt x="1213" y="125"/>
                  </a:lnTo>
                  <a:lnTo>
                    <a:pt x="1213" y="138"/>
                  </a:lnTo>
                  <a:lnTo>
                    <a:pt x="1204" y="151"/>
                  </a:lnTo>
                  <a:lnTo>
                    <a:pt x="1186" y="160"/>
                  </a:lnTo>
                  <a:lnTo>
                    <a:pt x="1168" y="174"/>
                  </a:lnTo>
                  <a:lnTo>
                    <a:pt x="1111" y="196"/>
                  </a:lnTo>
                  <a:lnTo>
                    <a:pt x="1035" y="214"/>
                  </a:lnTo>
                  <a:lnTo>
                    <a:pt x="946" y="227"/>
                  </a:lnTo>
                  <a:lnTo>
                    <a:pt x="844" y="240"/>
                  </a:lnTo>
                  <a:lnTo>
                    <a:pt x="729" y="245"/>
                  </a:lnTo>
                  <a:lnTo>
                    <a:pt x="604" y="249"/>
                  </a:lnTo>
                  <a:lnTo>
                    <a:pt x="604" y="249"/>
                  </a:lnTo>
                  <a:lnTo>
                    <a:pt x="484" y="245"/>
                  </a:lnTo>
                  <a:lnTo>
                    <a:pt x="369" y="240"/>
                  </a:lnTo>
                  <a:lnTo>
                    <a:pt x="267" y="227"/>
                  </a:lnTo>
                  <a:lnTo>
                    <a:pt x="178" y="214"/>
                  </a:lnTo>
                  <a:lnTo>
                    <a:pt x="102" y="196"/>
                  </a:lnTo>
                  <a:lnTo>
                    <a:pt x="45" y="174"/>
                  </a:lnTo>
                  <a:lnTo>
                    <a:pt x="27" y="160"/>
                  </a:lnTo>
                  <a:lnTo>
                    <a:pt x="9" y="151"/>
                  </a:lnTo>
                  <a:lnTo>
                    <a:pt x="0" y="138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192"/>
            <p:cNvSpPr>
              <a:spLocks/>
            </p:cNvSpPr>
            <p:nvPr/>
          </p:nvSpPr>
          <p:spPr bwMode="auto">
            <a:xfrm>
              <a:off x="8767763" y="4632325"/>
              <a:ext cx="1925638" cy="395287"/>
            </a:xfrm>
            <a:custGeom>
              <a:avLst/>
              <a:gdLst>
                <a:gd name="T0" fmla="*/ 0 w 1213"/>
                <a:gd name="T1" fmla="*/ 125 h 249"/>
                <a:gd name="T2" fmla="*/ 0 w 1213"/>
                <a:gd name="T3" fmla="*/ 125 h 249"/>
                <a:gd name="T4" fmla="*/ 0 w 1213"/>
                <a:gd name="T5" fmla="*/ 112 h 249"/>
                <a:gd name="T6" fmla="*/ 9 w 1213"/>
                <a:gd name="T7" fmla="*/ 98 h 249"/>
                <a:gd name="T8" fmla="*/ 27 w 1213"/>
                <a:gd name="T9" fmla="*/ 89 h 249"/>
                <a:gd name="T10" fmla="*/ 45 w 1213"/>
                <a:gd name="T11" fmla="*/ 76 h 249"/>
                <a:gd name="T12" fmla="*/ 102 w 1213"/>
                <a:gd name="T13" fmla="*/ 54 h 249"/>
                <a:gd name="T14" fmla="*/ 178 w 1213"/>
                <a:gd name="T15" fmla="*/ 36 h 249"/>
                <a:gd name="T16" fmla="*/ 267 w 1213"/>
                <a:gd name="T17" fmla="*/ 23 h 249"/>
                <a:gd name="T18" fmla="*/ 369 w 1213"/>
                <a:gd name="T19" fmla="*/ 9 h 249"/>
                <a:gd name="T20" fmla="*/ 484 w 1213"/>
                <a:gd name="T21" fmla="*/ 0 h 249"/>
                <a:gd name="T22" fmla="*/ 604 w 1213"/>
                <a:gd name="T23" fmla="*/ 0 h 249"/>
                <a:gd name="T24" fmla="*/ 604 w 1213"/>
                <a:gd name="T25" fmla="*/ 0 h 249"/>
                <a:gd name="T26" fmla="*/ 729 w 1213"/>
                <a:gd name="T27" fmla="*/ 0 h 249"/>
                <a:gd name="T28" fmla="*/ 844 w 1213"/>
                <a:gd name="T29" fmla="*/ 9 h 249"/>
                <a:gd name="T30" fmla="*/ 946 w 1213"/>
                <a:gd name="T31" fmla="*/ 23 h 249"/>
                <a:gd name="T32" fmla="*/ 1035 w 1213"/>
                <a:gd name="T33" fmla="*/ 36 h 249"/>
                <a:gd name="T34" fmla="*/ 1111 w 1213"/>
                <a:gd name="T35" fmla="*/ 54 h 249"/>
                <a:gd name="T36" fmla="*/ 1168 w 1213"/>
                <a:gd name="T37" fmla="*/ 76 h 249"/>
                <a:gd name="T38" fmla="*/ 1186 w 1213"/>
                <a:gd name="T39" fmla="*/ 89 h 249"/>
                <a:gd name="T40" fmla="*/ 1204 w 1213"/>
                <a:gd name="T41" fmla="*/ 98 h 249"/>
                <a:gd name="T42" fmla="*/ 1213 w 1213"/>
                <a:gd name="T43" fmla="*/ 112 h 249"/>
                <a:gd name="T44" fmla="*/ 1213 w 1213"/>
                <a:gd name="T45" fmla="*/ 125 h 249"/>
                <a:gd name="T46" fmla="*/ 1213 w 1213"/>
                <a:gd name="T47" fmla="*/ 125 h 249"/>
                <a:gd name="T48" fmla="*/ 1213 w 1213"/>
                <a:gd name="T49" fmla="*/ 138 h 249"/>
                <a:gd name="T50" fmla="*/ 1204 w 1213"/>
                <a:gd name="T51" fmla="*/ 151 h 249"/>
                <a:gd name="T52" fmla="*/ 1186 w 1213"/>
                <a:gd name="T53" fmla="*/ 160 h 249"/>
                <a:gd name="T54" fmla="*/ 1168 w 1213"/>
                <a:gd name="T55" fmla="*/ 174 h 249"/>
                <a:gd name="T56" fmla="*/ 1111 w 1213"/>
                <a:gd name="T57" fmla="*/ 196 h 249"/>
                <a:gd name="T58" fmla="*/ 1035 w 1213"/>
                <a:gd name="T59" fmla="*/ 214 h 249"/>
                <a:gd name="T60" fmla="*/ 946 w 1213"/>
                <a:gd name="T61" fmla="*/ 227 h 249"/>
                <a:gd name="T62" fmla="*/ 844 w 1213"/>
                <a:gd name="T63" fmla="*/ 240 h 249"/>
                <a:gd name="T64" fmla="*/ 729 w 1213"/>
                <a:gd name="T65" fmla="*/ 245 h 249"/>
                <a:gd name="T66" fmla="*/ 604 w 1213"/>
                <a:gd name="T67" fmla="*/ 249 h 249"/>
                <a:gd name="T68" fmla="*/ 604 w 1213"/>
                <a:gd name="T69" fmla="*/ 249 h 249"/>
                <a:gd name="T70" fmla="*/ 484 w 1213"/>
                <a:gd name="T71" fmla="*/ 245 h 249"/>
                <a:gd name="T72" fmla="*/ 369 w 1213"/>
                <a:gd name="T73" fmla="*/ 240 h 249"/>
                <a:gd name="T74" fmla="*/ 267 w 1213"/>
                <a:gd name="T75" fmla="*/ 227 h 249"/>
                <a:gd name="T76" fmla="*/ 178 w 1213"/>
                <a:gd name="T77" fmla="*/ 214 h 249"/>
                <a:gd name="T78" fmla="*/ 102 w 1213"/>
                <a:gd name="T79" fmla="*/ 196 h 249"/>
                <a:gd name="T80" fmla="*/ 45 w 1213"/>
                <a:gd name="T81" fmla="*/ 174 h 249"/>
                <a:gd name="T82" fmla="*/ 27 w 1213"/>
                <a:gd name="T83" fmla="*/ 160 h 249"/>
                <a:gd name="T84" fmla="*/ 9 w 1213"/>
                <a:gd name="T85" fmla="*/ 151 h 249"/>
                <a:gd name="T86" fmla="*/ 0 w 1213"/>
                <a:gd name="T87" fmla="*/ 138 h 249"/>
                <a:gd name="T88" fmla="*/ 0 w 1213"/>
                <a:gd name="T8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3" h="249">
                  <a:moveTo>
                    <a:pt x="0" y="125"/>
                  </a:moveTo>
                  <a:lnTo>
                    <a:pt x="0" y="125"/>
                  </a:lnTo>
                  <a:lnTo>
                    <a:pt x="0" y="112"/>
                  </a:lnTo>
                  <a:lnTo>
                    <a:pt x="9" y="98"/>
                  </a:lnTo>
                  <a:lnTo>
                    <a:pt x="27" y="89"/>
                  </a:lnTo>
                  <a:lnTo>
                    <a:pt x="45" y="76"/>
                  </a:lnTo>
                  <a:lnTo>
                    <a:pt x="102" y="54"/>
                  </a:lnTo>
                  <a:lnTo>
                    <a:pt x="178" y="36"/>
                  </a:lnTo>
                  <a:lnTo>
                    <a:pt x="267" y="23"/>
                  </a:lnTo>
                  <a:lnTo>
                    <a:pt x="369" y="9"/>
                  </a:lnTo>
                  <a:lnTo>
                    <a:pt x="484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729" y="0"/>
                  </a:lnTo>
                  <a:lnTo>
                    <a:pt x="844" y="9"/>
                  </a:lnTo>
                  <a:lnTo>
                    <a:pt x="946" y="23"/>
                  </a:lnTo>
                  <a:lnTo>
                    <a:pt x="1035" y="36"/>
                  </a:lnTo>
                  <a:lnTo>
                    <a:pt x="1111" y="54"/>
                  </a:lnTo>
                  <a:lnTo>
                    <a:pt x="1168" y="76"/>
                  </a:lnTo>
                  <a:lnTo>
                    <a:pt x="1186" y="89"/>
                  </a:lnTo>
                  <a:lnTo>
                    <a:pt x="1204" y="98"/>
                  </a:lnTo>
                  <a:lnTo>
                    <a:pt x="1213" y="112"/>
                  </a:lnTo>
                  <a:lnTo>
                    <a:pt x="1213" y="125"/>
                  </a:lnTo>
                  <a:lnTo>
                    <a:pt x="1213" y="125"/>
                  </a:lnTo>
                  <a:lnTo>
                    <a:pt x="1213" y="138"/>
                  </a:lnTo>
                  <a:lnTo>
                    <a:pt x="1204" y="151"/>
                  </a:lnTo>
                  <a:lnTo>
                    <a:pt x="1186" y="160"/>
                  </a:lnTo>
                  <a:lnTo>
                    <a:pt x="1168" y="174"/>
                  </a:lnTo>
                  <a:lnTo>
                    <a:pt x="1111" y="196"/>
                  </a:lnTo>
                  <a:lnTo>
                    <a:pt x="1035" y="214"/>
                  </a:lnTo>
                  <a:lnTo>
                    <a:pt x="946" y="227"/>
                  </a:lnTo>
                  <a:lnTo>
                    <a:pt x="844" y="240"/>
                  </a:lnTo>
                  <a:lnTo>
                    <a:pt x="729" y="245"/>
                  </a:lnTo>
                  <a:lnTo>
                    <a:pt x="604" y="249"/>
                  </a:lnTo>
                  <a:lnTo>
                    <a:pt x="604" y="249"/>
                  </a:lnTo>
                  <a:lnTo>
                    <a:pt x="484" y="245"/>
                  </a:lnTo>
                  <a:lnTo>
                    <a:pt x="369" y="240"/>
                  </a:lnTo>
                  <a:lnTo>
                    <a:pt x="267" y="227"/>
                  </a:lnTo>
                  <a:lnTo>
                    <a:pt x="178" y="214"/>
                  </a:lnTo>
                  <a:lnTo>
                    <a:pt x="102" y="196"/>
                  </a:lnTo>
                  <a:lnTo>
                    <a:pt x="45" y="174"/>
                  </a:lnTo>
                  <a:lnTo>
                    <a:pt x="27" y="160"/>
                  </a:lnTo>
                  <a:lnTo>
                    <a:pt x="9" y="151"/>
                  </a:lnTo>
                  <a:lnTo>
                    <a:pt x="0" y="138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193"/>
            <p:cNvSpPr>
              <a:spLocks/>
            </p:cNvSpPr>
            <p:nvPr/>
          </p:nvSpPr>
          <p:spPr bwMode="auto">
            <a:xfrm>
              <a:off x="8767763" y="4830763"/>
              <a:ext cx="1925638" cy="196850"/>
            </a:xfrm>
            <a:custGeom>
              <a:avLst/>
              <a:gdLst>
                <a:gd name="T0" fmla="*/ 1213 w 1213"/>
                <a:gd name="T1" fmla="*/ 0 h 124"/>
                <a:gd name="T2" fmla="*/ 1213 w 1213"/>
                <a:gd name="T3" fmla="*/ 0 h 124"/>
                <a:gd name="T4" fmla="*/ 1213 w 1213"/>
                <a:gd name="T5" fmla="*/ 0 h 124"/>
                <a:gd name="T6" fmla="*/ 1213 w 1213"/>
                <a:gd name="T7" fmla="*/ 0 h 124"/>
                <a:gd name="T8" fmla="*/ 1213 w 1213"/>
                <a:gd name="T9" fmla="*/ 13 h 124"/>
                <a:gd name="T10" fmla="*/ 1204 w 1213"/>
                <a:gd name="T11" fmla="*/ 26 h 124"/>
                <a:gd name="T12" fmla="*/ 1186 w 1213"/>
                <a:gd name="T13" fmla="*/ 35 h 124"/>
                <a:gd name="T14" fmla="*/ 1168 w 1213"/>
                <a:gd name="T15" fmla="*/ 49 h 124"/>
                <a:gd name="T16" fmla="*/ 1111 w 1213"/>
                <a:gd name="T17" fmla="*/ 71 h 124"/>
                <a:gd name="T18" fmla="*/ 1035 w 1213"/>
                <a:gd name="T19" fmla="*/ 89 h 124"/>
                <a:gd name="T20" fmla="*/ 946 w 1213"/>
                <a:gd name="T21" fmla="*/ 102 h 124"/>
                <a:gd name="T22" fmla="*/ 844 w 1213"/>
                <a:gd name="T23" fmla="*/ 115 h 124"/>
                <a:gd name="T24" fmla="*/ 729 w 1213"/>
                <a:gd name="T25" fmla="*/ 120 h 124"/>
                <a:gd name="T26" fmla="*/ 604 w 1213"/>
                <a:gd name="T27" fmla="*/ 124 h 124"/>
                <a:gd name="T28" fmla="*/ 604 w 1213"/>
                <a:gd name="T29" fmla="*/ 124 h 124"/>
                <a:gd name="T30" fmla="*/ 484 w 1213"/>
                <a:gd name="T31" fmla="*/ 120 h 124"/>
                <a:gd name="T32" fmla="*/ 369 w 1213"/>
                <a:gd name="T33" fmla="*/ 115 h 124"/>
                <a:gd name="T34" fmla="*/ 267 w 1213"/>
                <a:gd name="T35" fmla="*/ 102 h 124"/>
                <a:gd name="T36" fmla="*/ 178 w 1213"/>
                <a:gd name="T37" fmla="*/ 89 h 124"/>
                <a:gd name="T38" fmla="*/ 102 w 1213"/>
                <a:gd name="T39" fmla="*/ 71 h 124"/>
                <a:gd name="T40" fmla="*/ 45 w 1213"/>
                <a:gd name="T41" fmla="*/ 49 h 124"/>
                <a:gd name="T42" fmla="*/ 27 w 1213"/>
                <a:gd name="T43" fmla="*/ 35 h 124"/>
                <a:gd name="T44" fmla="*/ 9 w 1213"/>
                <a:gd name="T45" fmla="*/ 26 h 124"/>
                <a:gd name="T46" fmla="*/ 0 w 1213"/>
                <a:gd name="T47" fmla="*/ 13 h 124"/>
                <a:gd name="T48" fmla="*/ 0 w 1213"/>
                <a:gd name="T4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3" h="124">
                  <a:moveTo>
                    <a:pt x="1213" y="0"/>
                  </a:moveTo>
                  <a:lnTo>
                    <a:pt x="1213" y="0"/>
                  </a:lnTo>
                  <a:lnTo>
                    <a:pt x="1213" y="0"/>
                  </a:lnTo>
                  <a:lnTo>
                    <a:pt x="1213" y="0"/>
                  </a:lnTo>
                  <a:lnTo>
                    <a:pt x="1213" y="13"/>
                  </a:lnTo>
                  <a:lnTo>
                    <a:pt x="1204" y="26"/>
                  </a:lnTo>
                  <a:lnTo>
                    <a:pt x="1186" y="35"/>
                  </a:lnTo>
                  <a:lnTo>
                    <a:pt x="1168" y="49"/>
                  </a:lnTo>
                  <a:lnTo>
                    <a:pt x="1111" y="71"/>
                  </a:lnTo>
                  <a:lnTo>
                    <a:pt x="1035" y="89"/>
                  </a:lnTo>
                  <a:lnTo>
                    <a:pt x="946" y="102"/>
                  </a:lnTo>
                  <a:lnTo>
                    <a:pt x="844" y="115"/>
                  </a:lnTo>
                  <a:lnTo>
                    <a:pt x="729" y="120"/>
                  </a:lnTo>
                  <a:lnTo>
                    <a:pt x="604" y="124"/>
                  </a:lnTo>
                  <a:lnTo>
                    <a:pt x="604" y="124"/>
                  </a:lnTo>
                  <a:lnTo>
                    <a:pt x="484" y="120"/>
                  </a:lnTo>
                  <a:lnTo>
                    <a:pt x="369" y="115"/>
                  </a:lnTo>
                  <a:lnTo>
                    <a:pt x="267" y="102"/>
                  </a:lnTo>
                  <a:lnTo>
                    <a:pt x="178" y="89"/>
                  </a:lnTo>
                  <a:lnTo>
                    <a:pt x="102" y="71"/>
                  </a:lnTo>
                  <a:lnTo>
                    <a:pt x="45" y="49"/>
                  </a:lnTo>
                  <a:lnTo>
                    <a:pt x="27" y="35"/>
                  </a:lnTo>
                  <a:lnTo>
                    <a:pt x="9" y="26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194"/>
            <p:cNvSpPr>
              <a:spLocks/>
            </p:cNvSpPr>
            <p:nvPr/>
          </p:nvSpPr>
          <p:spPr bwMode="auto">
            <a:xfrm>
              <a:off x="10629900" y="4759325"/>
              <a:ext cx="63500" cy="71437"/>
            </a:xfrm>
            <a:custGeom>
              <a:avLst/>
              <a:gdLst>
                <a:gd name="T0" fmla="*/ 0 w 40"/>
                <a:gd name="T1" fmla="*/ 0 h 45"/>
                <a:gd name="T2" fmla="*/ 0 w 40"/>
                <a:gd name="T3" fmla="*/ 0 h 45"/>
                <a:gd name="T4" fmla="*/ 18 w 40"/>
                <a:gd name="T5" fmla="*/ 9 h 45"/>
                <a:gd name="T6" fmla="*/ 31 w 40"/>
                <a:gd name="T7" fmla="*/ 18 h 45"/>
                <a:gd name="T8" fmla="*/ 40 w 40"/>
                <a:gd name="T9" fmla="*/ 32 h 45"/>
                <a:gd name="T10" fmla="*/ 40 w 40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5">
                  <a:moveTo>
                    <a:pt x="0" y="0"/>
                  </a:moveTo>
                  <a:lnTo>
                    <a:pt x="0" y="0"/>
                  </a:lnTo>
                  <a:lnTo>
                    <a:pt x="18" y="9"/>
                  </a:lnTo>
                  <a:lnTo>
                    <a:pt x="31" y="18"/>
                  </a:lnTo>
                  <a:lnTo>
                    <a:pt x="40" y="32"/>
                  </a:lnTo>
                  <a:lnTo>
                    <a:pt x="40" y="45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Freeform 195"/>
            <p:cNvSpPr>
              <a:spLocks/>
            </p:cNvSpPr>
            <p:nvPr/>
          </p:nvSpPr>
          <p:spPr bwMode="auto">
            <a:xfrm>
              <a:off x="8831263" y="4710113"/>
              <a:ext cx="133350" cy="49212"/>
            </a:xfrm>
            <a:custGeom>
              <a:avLst/>
              <a:gdLst>
                <a:gd name="T0" fmla="*/ 0 w 84"/>
                <a:gd name="T1" fmla="*/ 31 h 31"/>
                <a:gd name="T2" fmla="*/ 40 w 84"/>
                <a:gd name="T3" fmla="*/ 14 h 31"/>
                <a:gd name="T4" fmla="*/ 84 w 84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31">
                  <a:moveTo>
                    <a:pt x="0" y="31"/>
                  </a:moveTo>
                  <a:lnTo>
                    <a:pt x="40" y="14"/>
                  </a:lnTo>
                  <a:lnTo>
                    <a:pt x="84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196"/>
            <p:cNvSpPr>
              <a:spLocks/>
            </p:cNvSpPr>
            <p:nvPr/>
          </p:nvSpPr>
          <p:spPr bwMode="auto">
            <a:xfrm>
              <a:off x="9042400" y="4668838"/>
              <a:ext cx="141288" cy="20637"/>
            </a:xfrm>
            <a:custGeom>
              <a:avLst/>
              <a:gdLst>
                <a:gd name="T0" fmla="*/ 0 w 89"/>
                <a:gd name="T1" fmla="*/ 13 h 13"/>
                <a:gd name="T2" fmla="*/ 18 w 89"/>
                <a:gd name="T3" fmla="*/ 13 h 13"/>
                <a:gd name="T4" fmla="*/ 85 w 89"/>
                <a:gd name="T5" fmla="*/ 0 h 13"/>
                <a:gd name="T6" fmla="*/ 89 w 8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3">
                  <a:moveTo>
                    <a:pt x="0" y="13"/>
                  </a:moveTo>
                  <a:lnTo>
                    <a:pt x="18" y="13"/>
                  </a:lnTo>
                  <a:lnTo>
                    <a:pt x="85" y="0"/>
                  </a:lnTo>
                  <a:lnTo>
                    <a:pt x="89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Freeform 197"/>
            <p:cNvSpPr>
              <a:spLocks/>
            </p:cNvSpPr>
            <p:nvPr/>
          </p:nvSpPr>
          <p:spPr bwMode="auto">
            <a:xfrm>
              <a:off x="9269413" y="4646613"/>
              <a:ext cx="139700" cy="7937"/>
            </a:xfrm>
            <a:custGeom>
              <a:avLst/>
              <a:gdLst>
                <a:gd name="T0" fmla="*/ 0 w 88"/>
                <a:gd name="T1" fmla="*/ 5 h 5"/>
                <a:gd name="T2" fmla="*/ 22 w 88"/>
                <a:gd name="T3" fmla="*/ 5 h 5"/>
                <a:gd name="T4" fmla="*/ 88 w 8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5">
                  <a:moveTo>
                    <a:pt x="0" y="5"/>
                  </a:moveTo>
                  <a:lnTo>
                    <a:pt x="22" y="5"/>
                  </a:lnTo>
                  <a:lnTo>
                    <a:pt x="88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Freeform 198"/>
            <p:cNvSpPr>
              <a:spLocks/>
            </p:cNvSpPr>
            <p:nvPr/>
          </p:nvSpPr>
          <p:spPr bwMode="auto">
            <a:xfrm>
              <a:off x="9494838" y="4632325"/>
              <a:ext cx="141288" cy="7937"/>
            </a:xfrm>
            <a:custGeom>
              <a:avLst/>
              <a:gdLst>
                <a:gd name="T0" fmla="*/ 0 w 89"/>
                <a:gd name="T1" fmla="*/ 5 h 5"/>
                <a:gd name="T2" fmla="*/ 53 w 89"/>
                <a:gd name="T3" fmla="*/ 0 h 5"/>
                <a:gd name="T4" fmla="*/ 89 w 89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5">
                  <a:moveTo>
                    <a:pt x="0" y="5"/>
                  </a:moveTo>
                  <a:lnTo>
                    <a:pt x="53" y="0"/>
                  </a:lnTo>
                  <a:lnTo>
                    <a:pt x="89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Freeform 199"/>
            <p:cNvSpPr>
              <a:spLocks/>
            </p:cNvSpPr>
            <p:nvPr/>
          </p:nvSpPr>
          <p:spPr bwMode="auto">
            <a:xfrm>
              <a:off x="9720263" y="4632325"/>
              <a:ext cx="141288" cy="0"/>
            </a:xfrm>
            <a:custGeom>
              <a:avLst/>
              <a:gdLst>
                <a:gd name="T0" fmla="*/ 0 w 89"/>
                <a:gd name="T1" fmla="*/ 4 w 89"/>
                <a:gd name="T2" fmla="*/ 89 w 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9">
                  <a:moveTo>
                    <a:pt x="0" y="0"/>
                  </a:moveTo>
                  <a:lnTo>
                    <a:pt x="4" y="0"/>
                  </a:lnTo>
                  <a:lnTo>
                    <a:pt x="89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Freeform 200"/>
            <p:cNvSpPr>
              <a:spLocks/>
            </p:cNvSpPr>
            <p:nvPr/>
          </p:nvSpPr>
          <p:spPr bwMode="auto">
            <a:xfrm>
              <a:off x="9945688" y="4640263"/>
              <a:ext cx="141288" cy="6350"/>
            </a:xfrm>
            <a:custGeom>
              <a:avLst/>
              <a:gdLst>
                <a:gd name="T0" fmla="*/ 0 w 89"/>
                <a:gd name="T1" fmla="*/ 0 h 4"/>
                <a:gd name="T2" fmla="*/ 49 w 89"/>
                <a:gd name="T3" fmla="*/ 0 h 4"/>
                <a:gd name="T4" fmla="*/ 89 w 8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4">
                  <a:moveTo>
                    <a:pt x="0" y="0"/>
                  </a:moveTo>
                  <a:lnTo>
                    <a:pt x="49" y="0"/>
                  </a:lnTo>
                  <a:lnTo>
                    <a:pt x="89" y="4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201"/>
            <p:cNvSpPr>
              <a:spLocks/>
            </p:cNvSpPr>
            <p:nvPr/>
          </p:nvSpPr>
          <p:spPr bwMode="auto">
            <a:xfrm>
              <a:off x="10171113" y="4654550"/>
              <a:ext cx="141288" cy="20637"/>
            </a:xfrm>
            <a:custGeom>
              <a:avLst/>
              <a:gdLst>
                <a:gd name="T0" fmla="*/ 0 w 89"/>
                <a:gd name="T1" fmla="*/ 0 h 13"/>
                <a:gd name="T2" fmla="*/ 67 w 89"/>
                <a:gd name="T3" fmla="*/ 9 h 13"/>
                <a:gd name="T4" fmla="*/ 89 w 89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13">
                  <a:moveTo>
                    <a:pt x="0" y="0"/>
                  </a:moveTo>
                  <a:lnTo>
                    <a:pt x="67" y="9"/>
                  </a:lnTo>
                  <a:lnTo>
                    <a:pt x="89" y="13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Freeform 202"/>
            <p:cNvSpPr>
              <a:spLocks/>
            </p:cNvSpPr>
            <p:nvPr/>
          </p:nvSpPr>
          <p:spPr bwMode="auto">
            <a:xfrm>
              <a:off x="10390188" y="4689475"/>
              <a:ext cx="141288" cy="28575"/>
            </a:xfrm>
            <a:custGeom>
              <a:avLst/>
              <a:gdLst>
                <a:gd name="T0" fmla="*/ 0 w 89"/>
                <a:gd name="T1" fmla="*/ 0 h 18"/>
                <a:gd name="T2" fmla="*/ 58 w 89"/>
                <a:gd name="T3" fmla="*/ 9 h 18"/>
                <a:gd name="T4" fmla="*/ 89 w 8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18">
                  <a:moveTo>
                    <a:pt x="0" y="0"/>
                  </a:moveTo>
                  <a:lnTo>
                    <a:pt x="58" y="9"/>
                  </a:lnTo>
                  <a:lnTo>
                    <a:pt x="89" y="18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Line 203"/>
            <p:cNvSpPr>
              <a:spLocks noChangeShapeType="1"/>
            </p:cNvSpPr>
            <p:nvPr/>
          </p:nvSpPr>
          <p:spPr bwMode="auto">
            <a:xfrm>
              <a:off x="10609263" y="4752975"/>
              <a:ext cx="20638" cy="63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Freeform 204"/>
            <p:cNvSpPr>
              <a:spLocks/>
            </p:cNvSpPr>
            <p:nvPr/>
          </p:nvSpPr>
          <p:spPr bwMode="auto">
            <a:xfrm>
              <a:off x="8767763" y="4759325"/>
              <a:ext cx="63500" cy="71437"/>
            </a:xfrm>
            <a:custGeom>
              <a:avLst/>
              <a:gdLst>
                <a:gd name="T0" fmla="*/ 0 w 40"/>
                <a:gd name="T1" fmla="*/ 45 h 45"/>
                <a:gd name="T2" fmla="*/ 0 w 40"/>
                <a:gd name="T3" fmla="*/ 45 h 45"/>
                <a:gd name="T4" fmla="*/ 0 w 40"/>
                <a:gd name="T5" fmla="*/ 32 h 45"/>
                <a:gd name="T6" fmla="*/ 9 w 40"/>
                <a:gd name="T7" fmla="*/ 23 h 45"/>
                <a:gd name="T8" fmla="*/ 22 w 40"/>
                <a:gd name="T9" fmla="*/ 9 h 45"/>
                <a:gd name="T10" fmla="*/ 40 w 40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5">
                  <a:moveTo>
                    <a:pt x="0" y="45"/>
                  </a:moveTo>
                  <a:lnTo>
                    <a:pt x="0" y="45"/>
                  </a:lnTo>
                  <a:lnTo>
                    <a:pt x="0" y="32"/>
                  </a:lnTo>
                  <a:lnTo>
                    <a:pt x="9" y="23"/>
                  </a:lnTo>
                  <a:lnTo>
                    <a:pt x="22" y="9"/>
                  </a:lnTo>
                  <a:lnTo>
                    <a:pt x="40" y="0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Line 205"/>
            <p:cNvSpPr>
              <a:spLocks noChangeShapeType="1"/>
            </p:cNvSpPr>
            <p:nvPr/>
          </p:nvSpPr>
          <p:spPr bwMode="auto">
            <a:xfrm flipV="1">
              <a:off x="9712325" y="2147888"/>
              <a:ext cx="0" cy="515937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Freeform 206"/>
            <p:cNvSpPr>
              <a:spLocks/>
            </p:cNvSpPr>
            <p:nvPr/>
          </p:nvSpPr>
          <p:spPr bwMode="auto">
            <a:xfrm>
              <a:off x="9663907" y="2057400"/>
              <a:ext cx="91802" cy="159544"/>
            </a:xfrm>
            <a:custGeom>
              <a:avLst/>
              <a:gdLst>
                <a:gd name="T0" fmla="*/ 35 w 35"/>
                <a:gd name="T1" fmla="*/ 71 h 71"/>
                <a:gd name="T2" fmla="*/ 17 w 35"/>
                <a:gd name="T3" fmla="*/ 0 h 71"/>
                <a:gd name="T4" fmla="*/ 0 w 35"/>
                <a:gd name="T5" fmla="*/ 71 h 71"/>
                <a:gd name="T6" fmla="*/ 35 w 35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1">
                  <a:moveTo>
                    <a:pt x="35" y="71"/>
                  </a:moveTo>
                  <a:lnTo>
                    <a:pt x="17" y="0"/>
                  </a:lnTo>
                  <a:lnTo>
                    <a:pt x="0" y="7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Line 207"/>
            <p:cNvSpPr>
              <a:spLocks noChangeShapeType="1"/>
            </p:cNvSpPr>
            <p:nvPr/>
          </p:nvSpPr>
          <p:spPr bwMode="auto">
            <a:xfrm flipV="1">
              <a:off x="9712325" y="4957763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Line 208"/>
            <p:cNvSpPr>
              <a:spLocks noChangeShapeType="1"/>
            </p:cNvSpPr>
            <p:nvPr/>
          </p:nvSpPr>
          <p:spPr bwMode="auto">
            <a:xfrm flipV="1">
              <a:off x="9712325" y="4845050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Line 209"/>
            <p:cNvSpPr>
              <a:spLocks noChangeShapeType="1"/>
            </p:cNvSpPr>
            <p:nvPr/>
          </p:nvSpPr>
          <p:spPr bwMode="auto">
            <a:xfrm flipV="1">
              <a:off x="9712325" y="4732338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Line 210"/>
            <p:cNvSpPr>
              <a:spLocks noChangeShapeType="1"/>
            </p:cNvSpPr>
            <p:nvPr/>
          </p:nvSpPr>
          <p:spPr bwMode="auto">
            <a:xfrm flipV="1">
              <a:off x="9712325" y="4619625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Line 211"/>
            <p:cNvSpPr>
              <a:spLocks noChangeShapeType="1"/>
            </p:cNvSpPr>
            <p:nvPr/>
          </p:nvSpPr>
          <p:spPr bwMode="auto">
            <a:xfrm flipV="1">
              <a:off x="9712325" y="4506913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Line 212"/>
            <p:cNvSpPr>
              <a:spLocks noChangeShapeType="1"/>
            </p:cNvSpPr>
            <p:nvPr/>
          </p:nvSpPr>
          <p:spPr bwMode="auto">
            <a:xfrm flipV="1">
              <a:off x="9712325" y="4392613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Line 213"/>
            <p:cNvSpPr>
              <a:spLocks noChangeShapeType="1"/>
            </p:cNvSpPr>
            <p:nvPr/>
          </p:nvSpPr>
          <p:spPr bwMode="auto">
            <a:xfrm flipV="1">
              <a:off x="9712325" y="4279900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Line 214"/>
            <p:cNvSpPr>
              <a:spLocks noChangeShapeType="1"/>
            </p:cNvSpPr>
            <p:nvPr/>
          </p:nvSpPr>
          <p:spPr bwMode="auto">
            <a:xfrm flipV="1">
              <a:off x="9712325" y="4167188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Line 215"/>
            <p:cNvSpPr>
              <a:spLocks noChangeShapeType="1"/>
            </p:cNvSpPr>
            <p:nvPr/>
          </p:nvSpPr>
          <p:spPr bwMode="auto">
            <a:xfrm flipV="1">
              <a:off x="9712325" y="4054475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Line 216"/>
            <p:cNvSpPr>
              <a:spLocks noChangeShapeType="1"/>
            </p:cNvSpPr>
            <p:nvPr/>
          </p:nvSpPr>
          <p:spPr bwMode="auto">
            <a:xfrm flipV="1">
              <a:off x="9712325" y="3941763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Line 217"/>
            <p:cNvSpPr>
              <a:spLocks noChangeShapeType="1"/>
            </p:cNvSpPr>
            <p:nvPr/>
          </p:nvSpPr>
          <p:spPr bwMode="auto">
            <a:xfrm flipV="1">
              <a:off x="9712325" y="3829050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Line 218"/>
            <p:cNvSpPr>
              <a:spLocks noChangeShapeType="1"/>
            </p:cNvSpPr>
            <p:nvPr/>
          </p:nvSpPr>
          <p:spPr bwMode="auto">
            <a:xfrm flipV="1">
              <a:off x="9712325" y="3716338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Line 219"/>
            <p:cNvSpPr>
              <a:spLocks noChangeShapeType="1"/>
            </p:cNvSpPr>
            <p:nvPr/>
          </p:nvSpPr>
          <p:spPr bwMode="auto">
            <a:xfrm flipV="1">
              <a:off x="9712325" y="3613149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Line 220"/>
            <p:cNvSpPr>
              <a:spLocks noChangeShapeType="1"/>
            </p:cNvSpPr>
            <p:nvPr/>
          </p:nvSpPr>
          <p:spPr bwMode="auto">
            <a:xfrm flipV="1">
              <a:off x="9712325" y="3525837"/>
              <a:ext cx="0" cy="571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Line 221"/>
            <p:cNvSpPr>
              <a:spLocks noChangeShapeType="1"/>
            </p:cNvSpPr>
            <p:nvPr/>
          </p:nvSpPr>
          <p:spPr bwMode="auto">
            <a:xfrm flipV="1">
              <a:off x="9712325" y="3413124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Line 222"/>
            <p:cNvSpPr>
              <a:spLocks noChangeShapeType="1"/>
            </p:cNvSpPr>
            <p:nvPr/>
          </p:nvSpPr>
          <p:spPr bwMode="auto">
            <a:xfrm flipV="1">
              <a:off x="9712325" y="3300412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9" name="Line 223"/>
            <p:cNvSpPr>
              <a:spLocks noChangeShapeType="1"/>
            </p:cNvSpPr>
            <p:nvPr/>
          </p:nvSpPr>
          <p:spPr bwMode="auto">
            <a:xfrm flipV="1">
              <a:off x="9712325" y="3187699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0" name="Line 224"/>
            <p:cNvSpPr>
              <a:spLocks noChangeShapeType="1"/>
            </p:cNvSpPr>
            <p:nvPr/>
          </p:nvSpPr>
          <p:spPr bwMode="auto">
            <a:xfrm flipV="1">
              <a:off x="9712325" y="3074987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Line 225"/>
            <p:cNvSpPr>
              <a:spLocks noChangeShapeType="1"/>
            </p:cNvSpPr>
            <p:nvPr/>
          </p:nvSpPr>
          <p:spPr bwMode="auto">
            <a:xfrm flipV="1">
              <a:off x="9712325" y="2962274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Line 226"/>
            <p:cNvSpPr>
              <a:spLocks noChangeShapeType="1"/>
            </p:cNvSpPr>
            <p:nvPr/>
          </p:nvSpPr>
          <p:spPr bwMode="auto">
            <a:xfrm flipV="1">
              <a:off x="9712325" y="2849562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Line 227"/>
            <p:cNvSpPr>
              <a:spLocks noChangeShapeType="1"/>
            </p:cNvSpPr>
            <p:nvPr/>
          </p:nvSpPr>
          <p:spPr bwMode="auto">
            <a:xfrm flipV="1">
              <a:off x="9712325" y="2736849"/>
              <a:ext cx="0" cy="55562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4" name="Line 228"/>
            <p:cNvSpPr>
              <a:spLocks noChangeShapeType="1"/>
            </p:cNvSpPr>
            <p:nvPr/>
          </p:nvSpPr>
          <p:spPr bwMode="auto">
            <a:xfrm flipV="1">
              <a:off x="9712325" y="2673349"/>
              <a:ext cx="0" cy="63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5" name="Line 229"/>
            <p:cNvSpPr>
              <a:spLocks noChangeShapeType="1"/>
            </p:cNvSpPr>
            <p:nvPr/>
          </p:nvSpPr>
          <p:spPr bwMode="auto">
            <a:xfrm flipV="1">
              <a:off x="9712325" y="5038725"/>
              <a:ext cx="0" cy="2190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6" name="Rectangle 230"/>
            <p:cNvSpPr>
              <a:spLocks noChangeArrowheads="1"/>
            </p:cNvSpPr>
            <p:nvPr/>
          </p:nvSpPr>
          <p:spPr bwMode="auto">
            <a:xfrm>
              <a:off x="9790113" y="2000251"/>
              <a:ext cx="196850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7" name="Rectangle 231"/>
            <p:cNvSpPr>
              <a:spLocks noChangeArrowheads="1"/>
            </p:cNvSpPr>
            <p:nvPr/>
          </p:nvSpPr>
          <p:spPr bwMode="auto">
            <a:xfrm>
              <a:off x="10277475" y="3022600"/>
              <a:ext cx="436563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z=t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8" name="Rectangle 232"/>
            <p:cNvSpPr>
              <a:spLocks noChangeArrowheads="1"/>
            </p:cNvSpPr>
            <p:nvPr/>
          </p:nvSpPr>
          <p:spPr bwMode="auto">
            <a:xfrm>
              <a:off x="9409113" y="3551238"/>
              <a:ext cx="282575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9" name="Rectangle 233"/>
            <p:cNvSpPr>
              <a:spLocks noChangeArrowheads="1"/>
            </p:cNvSpPr>
            <p:nvPr/>
          </p:nvSpPr>
          <p:spPr bwMode="auto">
            <a:xfrm>
              <a:off x="8732838" y="4333875"/>
              <a:ext cx="211138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0" name="Rectangle 234"/>
            <p:cNvSpPr>
              <a:spLocks noChangeArrowheads="1"/>
            </p:cNvSpPr>
            <p:nvPr/>
          </p:nvSpPr>
          <p:spPr bwMode="auto">
            <a:xfrm>
              <a:off x="11164888" y="3656013"/>
              <a:ext cx="211138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61" name="Freeform 235"/>
            <p:cNvSpPr>
              <a:spLocks/>
            </p:cNvSpPr>
            <p:nvPr/>
          </p:nvSpPr>
          <p:spPr bwMode="auto">
            <a:xfrm>
              <a:off x="9269413" y="3179762"/>
              <a:ext cx="881063" cy="92075"/>
            </a:xfrm>
            <a:custGeom>
              <a:avLst/>
              <a:gdLst>
                <a:gd name="T0" fmla="*/ 555 w 555"/>
                <a:gd name="T1" fmla="*/ 0 h 58"/>
                <a:gd name="T2" fmla="*/ 555 w 555"/>
                <a:gd name="T3" fmla="*/ 0 h 58"/>
                <a:gd name="T4" fmla="*/ 546 w 555"/>
                <a:gd name="T5" fmla="*/ 9 h 58"/>
                <a:gd name="T6" fmla="*/ 533 w 555"/>
                <a:gd name="T7" fmla="*/ 23 h 58"/>
                <a:gd name="T8" fmla="*/ 506 w 555"/>
                <a:gd name="T9" fmla="*/ 31 h 58"/>
                <a:gd name="T10" fmla="*/ 470 w 555"/>
                <a:gd name="T11" fmla="*/ 40 h 58"/>
                <a:gd name="T12" fmla="*/ 386 w 555"/>
                <a:gd name="T13" fmla="*/ 54 h 58"/>
                <a:gd name="T14" fmla="*/ 275 w 555"/>
                <a:gd name="T15" fmla="*/ 58 h 58"/>
                <a:gd name="T16" fmla="*/ 275 w 555"/>
                <a:gd name="T17" fmla="*/ 58 h 58"/>
                <a:gd name="T18" fmla="*/ 168 w 555"/>
                <a:gd name="T19" fmla="*/ 54 h 58"/>
                <a:gd name="T20" fmla="*/ 79 w 555"/>
                <a:gd name="T21" fmla="*/ 40 h 58"/>
                <a:gd name="T22" fmla="*/ 48 w 555"/>
                <a:gd name="T23" fmla="*/ 31 h 58"/>
                <a:gd name="T24" fmla="*/ 22 w 555"/>
                <a:gd name="T25" fmla="*/ 23 h 58"/>
                <a:gd name="T26" fmla="*/ 4 w 555"/>
                <a:gd name="T27" fmla="*/ 9 h 58"/>
                <a:gd name="T28" fmla="*/ 0 w 555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5" h="58">
                  <a:moveTo>
                    <a:pt x="555" y="0"/>
                  </a:moveTo>
                  <a:lnTo>
                    <a:pt x="555" y="0"/>
                  </a:lnTo>
                  <a:lnTo>
                    <a:pt x="546" y="9"/>
                  </a:lnTo>
                  <a:lnTo>
                    <a:pt x="533" y="23"/>
                  </a:lnTo>
                  <a:lnTo>
                    <a:pt x="506" y="31"/>
                  </a:lnTo>
                  <a:lnTo>
                    <a:pt x="470" y="40"/>
                  </a:lnTo>
                  <a:lnTo>
                    <a:pt x="386" y="54"/>
                  </a:lnTo>
                  <a:lnTo>
                    <a:pt x="275" y="58"/>
                  </a:lnTo>
                  <a:lnTo>
                    <a:pt x="275" y="58"/>
                  </a:lnTo>
                  <a:lnTo>
                    <a:pt x="168" y="54"/>
                  </a:lnTo>
                  <a:lnTo>
                    <a:pt x="79" y="40"/>
                  </a:lnTo>
                  <a:lnTo>
                    <a:pt x="48" y="31"/>
                  </a:lnTo>
                  <a:lnTo>
                    <a:pt x="22" y="23"/>
                  </a:lnTo>
                  <a:lnTo>
                    <a:pt x="4" y="9"/>
                  </a:lnTo>
                  <a:lnTo>
                    <a:pt x="0" y="0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2" name="Freeform 236"/>
            <p:cNvSpPr>
              <a:spLocks/>
            </p:cNvSpPr>
            <p:nvPr/>
          </p:nvSpPr>
          <p:spPr bwMode="auto">
            <a:xfrm>
              <a:off x="9269413" y="3124199"/>
              <a:ext cx="90488" cy="55562"/>
            </a:xfrm>
            <a:custGeom>
              <a:avLst/>
              <a:gdLst>
                <a:gd name="T0" fmla="*/ 0 w 57"/>
                <a:gd name="T1" fmla="*/ 35 h 35"/>
                <a:gd name="T2" fmla="*/ 4 w 57"/>
                <a:gd name="T3" fmla="*/ 22 h 35"/>
                <a:gd name="T4" fmla="*/ 22 w 57"/>
                <a:gd name="T5" fmla="*/ 9 h 35"/>
                <a:gd name="T6" fmla="*/ 48 w 57"/>
                <a:gd name="T7" fmla="*/ 0 h 35"/>
                <a:gd name="T8" fmla="*/ 57 w 5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5">
                  <a:moveTo>
                    <a:pt x="0" y="35"/>
                  </a:moveTo>
                  <a:lnTo>
                    <a:pt x="4" y="22"/>
                  </a:lnTo>
                  <a:lnTo>
                    <a:pt x="22" y="9"/>
                  </a:lnTo>
                  <a:lnTo>
                    <a:pt x="48" y="0"/>
                  </a:lnTo>
                  <a:lnTo>
                    <a:pt x="57" y="0"/>
                  </a:lnTo>
                </a:path>
              </a:pathLst>
            </a:cu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3" name="Line 237"/>
            <p:cNvSpPr>
              <a:spLocks noChangeShapeType="1"/>
            </p:cNvSpPr>
            <p:nvPr/>
          </p:nvSpPr>
          <p:spPr bwMode="auto">
            <a:xfrm flipV="1">
              <a:off x="9417050" y="3095624"/>
              <a:ext cx="112713" cy="14287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Line 238"/>
            <p:cNvSpPr>
              <a:spLocks noChangeShapeType="1"/>
            </p:cNvSpPr>
            <p:nvPr/>
          </p:nvSpPr>
          <p:spPr bwMode="auto">
            <a:xfrm>
              <a:off x="9585325" y="3089274"/>
              <a:ext cx="112713" cy="0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Line 239"/>
            <p:cNvSpPr>
              <a:spLocks noChangeShapeType="1"/>
            </p:cNvSpPr>
            <p:nvPr/>
          </p:nvSpPr>
          <p:spPr bwMode="auto">
            <a:xfrm>
              <a:off x="9755188" y="3089274"/>
              <a:ext cx="112713" cy="0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6" name="Freeform 240"/>
            <p:cNvSpPr>
              <a:spLocks/>
            </p:cNvSpPr>
            <p:nvPr/>
          </p:nvSpPr>
          <p:spPr bwMode="auto">
            <a:xfrm>
              <a:off x="9925050" y="3095624"/>
              <a:ext cx="112713" cy="20637"/>
            </a:xfrm>
            <a:custGeom>
              <a:avLst/>
              <a:gdLst>
                <a:gd name="T0" fmla="*/ 0 w 71"/>
                <a:gd name="T1" fmla="*/ 0 h 13"/>
                <a:gd name="T2" fmla="*/ 57 w 71"/>
                <a:gd name="T3" fmla="*/ 9 h 13"/>
                <a:gd name="T4" fmla="*/ 71 w 7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">
                  <a:moveTo>
                    <a:pt x="0" y="0"/>
                  </a:moveTo>
                  <a:lnTo>
                    <a:pt x="57" y="9"/>
                  </a:lnTo>
                  <a:lnTo>
                    <a:pt x="71" y="13"/>
                  </a:lnTo>
                </a:path>
              </a:pathLst>
            </a:cu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7" name="Freeform 241"/>
            <p:cNvSpPr>
              <a:spLocks/>
            </p:cNvSpPr>
            <p:nvPr/>
          </p:nvSpPr>
          <p:spPr bwMode="auto">
            <a:xfrm>
              <a:off x="10086975" y="3130549"/>
              <a:ext cx="63500" cy="49212"/>
            </a:xfrm>
            <a:custGeom>
              <a:avLst/>
              <a:gdLst>
                <a:gd name="T0" fmla="*/ 0 w 40"/>
                <a:gd name="T1" fmla="*/ 0 h 31"/>
                <a:gd name="T2" fmla="*/ 18 w 40"/>
                <a:gd name="T3" fmla="*/ 5 h 31"/>
                <a:gd name="T4" fmla="*/ 31 w 40"/>
                <a:gd name="T5" fmla="*/ 18 h 31"/>
                <a:gd name="T6" fmla="*/ 40 w 4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lnTo>
                    <a:pt x="18" y="5"/>
                  </a:lnTo>
                  <a:lnTo>
                    <a:pt x="31" y="18"/>
                  </a:lnTo>
                  <a:lnTo>
                    <a:pt x="40" y="31"/>
                  </a:lnTo>
                </a:path>
              </a:pathLst>
            </a:cu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8" name="Freeform 242"/>
            <p:cNvSpPr>
              <a:spLocks/>
            </p:cNvSpPr>
            <p:nvPr/>
          </p:nvSpPr>
          <p:spPr bwMode="auto">
            <a:xfrm>
              <a:off x="9269413" y="4244975"/>
              <a:ext cx="909638" cy="92075"/>
            </a:xfrm>
            <a:custGeom>
              <a:avLst/>
              <a:gdLst>
                <a:gd name="T0" fmla="*/ 573 w 573"/>
                <a:gd name="T1" fmla="*/ 0 h 58"/>
                <a:gd name="T2" fmla="*/ 573 w 573"/>
                <a:gd name="T3" fmla="*/ 0 h 58"/>
                <a:gd name="T4" fmla="*/ 568 w 573"/>
                <a:gd name="T5" fmla="*/ 5 h 58"/>
                <a:gd name="T6" fmla="*/ 564 w 573"/>
                <a:gd name="T7" fmla="*/ 9 h 58"/>
                <a:gd name="T8" fmla="*/ 550 w 573"/>
                <a:gd name="T9" fmla="*/ 22 h 58"/>
                <a:gd name="T10" fmla="*/ 524 w 573"/>
                <a:gd name="T11" fmla="*/ 31 h 58"/>
                <a:gd name="T12" fmla="*/ 488 w 573"/>
                <a:gd name="T13" fmla="*/ 40 h 58"/>
                <a:gd name="T14" fmla="*/ 395 w 573"/>
                <a:gd name="T15" fmla="*/ 54 h 58"/>
                <a:gd name="T16" fmla="*/ 284 w 573"/>
                <a:gd name="T17" fmla="*/ 58 h 58"/>
                <a:gd name="T18" fmla="*/ 284 w 573"/>
                <a:gd name="T19" fmla="*/ 58 h 58"/>
                <a:gd name="T20" fmla="*/ 173 w 573"/>
                <a:gd name="T21" fmla="*/ 54 h 58"/>
                <a:gd name="T22" fmla="*/ 84 w 573"/>
                <a:gd name="T23" fmla="*/ 40 h 58"/>
                <a:gd name="T24" fmla="*/ 48 w 573"/>
                <a:gd name="T25" fmla="*/ 31 h 58"/>
                <a:gd name="T26" fmla="*/ 22 w 573"/>
                <a:gd name="T27" fmla="*/ 22 h 58"/>
                <a:gd name="T28" fmla="*/ 4 w 573"/>
                <a:gd name="T29" fmla="*/ 9 h 58"/>
                <a:gd name="T30" fmla="*/ 4 w 573"/>
                <a:gd name="T31" fmla="*/ 5 h 58"/>
                <a:gd name="T32" fmla="*/ 0 w 57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3" h="58">
                  <a:moveTo>
                    <a:pt x="573" y="0"/>
                  </a:moveTo>
                  <a:lnTo>
                    <a:pt x="573" y="0"/>
                  </a:lnTo>
                  <a:lnTo>
                    <a:pt x="568" y="5"/>
                  </a:lnTo>
                  <a:lnTo>
                    <a:pt x="564" y="9"/>
                  </a:lnTo>
                  <a:lnTo>
                    <a:pt x="550" y="22"/>
                  </a:lnTo>
                  <a:lnTo>
                    <a:pt x="524" y="31"/>
                  </a:lnTo>
                  <a:lnTo>
                    <a:pt x="488" y="40"/>
                  </a:lnTo>
                  <a:lnTo>
                    <a:pt x="395" y="54"/>
                  </a:lnTo>
                  <a:lnTo>
                    <a:pt x="284" y="58"/>
                  </a:lnTo>
                  <a:lnTo>
                    <a:pt x="284" y="58"/>
                  </a:lnTo>
                  <a:lnTo>
                    <a:pt x="173" y="54"/>
                  </a:lnTo>
                  <a:lnTo>
                    <a:pt x="84" y="40"/>
                  </a:lnTo>
                  <a:lnTo>
                    <a:pt x="48" y="31"/>
                  </a:lnTo>
                  <a:lnTo>
                    <a:pt x="22" y="22"/>
                  </a:lnTo>
                  <a:lnTo>
                    <a:pt x="4" y="9"/>
                  </a:lnTo>
                  <a:lnTo>
                    <a:pt x="4" y="5"/>
                  </a:lnTo>
                  <a:lnTo>
                    <a:pt x="0" y="0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9" name="Freeform 243"/>
            <p:cNvSpPr>
              <a:spLocks/>
            </p:cNvSpPr>
            <p:nvPr/>
          </p:nvSpPr>
          <p:spPr bwMode="auto">
            <a:xfrm>
              <a:off x="9269413" y="4189413"/>
              <a:ext cx="90488" cy="55562"/>
            </a:xfrm>
            <a:custGeom>
              <a:avLst/>
              <a:gdLst>
                <a:gd name="T0" fmla="*/ 0 w 57"/>
                <a:gd name="T1" fmla="*/ 35 h 35"/>
                <a:gd name="T2" fmla="*/ 4 w 57"/>
                <a:gd name="T3" fmla="*/ 26 h 35"/>
                <a:gd name="T4" fmla="*/ 4 w 57"/>
                <a:gd name="T5" fmla="*/ 22 h 35"/>
                <a:gd name="T6" fmla="*/ 22 w 57"/>
                <a:gd name="T7" fmla="*/ 9 h 35"/>
                <a:gd name="T8" fmla="*/ 48 w 57"/>
                <a:gd name="T9" fmla="*/ 0 h 35"/>
                <a:gd name="T10" fmla="*/ 57 w 5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5">
                  <a:moveTo>
                    <a:pt x="0" y="35"/>
                  </a:moveTo>
                  <a:lnTo>
                    <a:pt x="4" y="26"/>
                  </a:lnTo>
                  <a:lnTo>
                    <a:pt x="4" y="22"/>
                  </a:lnTo>
                  <a:lnTo>
                    <a:pt x="22" y="9"/>
                  </a:lnTo>
                  <a:lnTo>
                    <a:pt x="48" y="0"/>
                  </a:lnTo>
                  <a:lnTo>
                    <a:pt x="57" y="0"/>
                  </a:lnTo>
                </a:path>
              </a:pathLst>
            </a:cu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0" name="Line 244"/>
            <p:cNvSpPr>
              <a:spLocks noChangeShapeType="1"/>
            </p:cNvSpPr>
            <p:nvPr/>
          </p:nvSpPr>
          <p:spPr bwMode="auto">
            <a:xfrm flipV="1">
              <a:off x="9417050" y="4160838"/>
              <a:ext cx="112713" cy="14287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1" name="Line 245"/>
            <p:cNvSpPr>
              <a:spLocks noChangeShapeType="1"/>
            </p:cNvSpPr>
            <p:nvPr/>
          </p:nvSpPr>
          <p:spPr bwMode="auto">
            <a:xfrm>
              <a:off x="9585325" y="4152900"/>
              <a:ext cx="112713" cy="0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2" name="Line 246"/>
            <p:cNvSpPr>
              <a:spLocks noChangeShapeType="1"/>
            </p:cNvSpPr>
            <p:nvPr/>
          </p:nvSpPr>
          <p:spPr bwMode="auto">
            <a:xfrm>
              <a:off x="9755188" y="4152900"/>
              <a:ext cx="112713" cy="0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3" name="Line 247"/>
            <p:cNvSpPr>
              <a:spLocks noChangeShapeType="1"/>
            </p:cNvSpPr>
            <p:nvPr/>
          </p:nvSpPr>
          <p:spPr bwMode="auto">
            <a:xfrm>
              <a:off x="9925050" y="4160838"/>
              <a:ext cx="112713" cy="14287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4" name="Freeform 248"/>
            <p:cNvSpPr>
              <a:spLocks/>
            </p:cNvSpPr>
            <p:nvPr/>
          </p:nvSpPr>
          <p:spPr bwMode="auto">
            <a:xfrm>
              <a:off x="10086975" y="4189413"/>
              <a:ext cx="92075" cy="55562"/>
            </a:xfrm>
            <a:custGeom>
              <a:avLst/>
              <a:gdLst>
                <a:gd name="T0" fmla="*/ 0 w 58"/>
                <a:gd name="T1" fmla="*/ 0 h 35"/>
                <a:gd name="T2" fmla="*/ 9 w 58"/>
                <a:gd name="T3" fmla="*/ 0 h 35"/>
                <a:gd name="T4" fmla="*/ 35 w 58"/>
                <a:gd name="T5" fmla="*/ 9 h 35"/>
                <a:gd name="T6" fmla="*/ 49 w 58"/>
                <a:gd name="T7" fmla="*/ 22 h 35"/>
                <a:gd name="T8" fmla="*/ 53 w 58"/>
                <a:gd name="T9" fmla="*/ 26 h 35"/>
                <a:gd name="T10" fmla="*/ 58 w 58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5">
                  <a:moveTo>
                    <a:pt x="0" y="0"/>
                  </a:moveTo>
                  <a:lnTo>
                    <a:pt x="9" y="0"/>
                  </a:lnTo>
                  <a:lnTo>
                    <a:pt x="35" y="9"/>
                  </a:lnTo>
                  <a:lnTo>
                    <a:pt x="49" y="22"/>
                  </a:lnTo>
                  <a:lnTo>
                    <a:pt x="53" y="26"/>
                  </a:lnTo>
                  <a:lnTo>
                    <a:pt x="58" y="35"/>
                  </a:lnTo>
                </a:path>
              </a:pathLst>
            </a:custGeom>
            <a:noFill/>
            <a:ln w="9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75" name="直接箭头连接符 74"/>
            <p:cNvCxnSpPr>
              <a:stCxn id="16" idx="22"/>
            </p:cNvCxnSpPr>
            <p:nvPr/>
          </p:nvCxnSpPr>
          <p:spPr>
            <a:xfrm>
              <a:off x="8732838" y="2573337"/>
              <a:ext cx="1981200" cy="22915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tailEnd type="none"/>
            </a:ln>
            <a:effectLst/>
          </p:spPr>
        </p:cxnSp>
        <p:cxnSp>
          <p:nvCxnSpPr>
            <p:cNvPr id="76" name="直接箭头连接符 75"/>
            <p:cNvCxnSpPr>
              <a:stCxn id="16" idx="2"/>
              <a:endCxn id="30" idx="2"/>
            </p:cNvCxnSpPr>
            <p:nvPr/>
          </p:nvCxnSpPr>
          <p:spPr>
            <a:xfrm flipH="1">
              <a:off x="8767763" y="2587624"/>
              <a:ext cx="1890713" cy="222250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tailEnd type="non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3001178" y="2574982"/>
                <a:ext cx="6426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为常数，方程为平面上的双曲线方程。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78" y="2574982"/>
                <a:ext cx="6426952" cy="461665"/>
              </a:xfrm>
              <a:prstGeom prst="rect">
                <a:avLst/>
              </a:prstGeom>
              <a:blipFill>
                <a:blip r:embed="rId4"/>
                <a:stretch>
                  <a:fillRect l="-1422" t="-14474" r="-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/>
          <p:cNvSpPr/>
          <p:nvPr/>
        </p:nvSpPr>
        <p:spPr>
          <a:xfrm>
            <a:off x="1585406" y="344622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伸缩变形</a:t>
            </a:r>
            <a:r>
              <a:rPr lang="zh-CN" altLang="en-US" sz="2400" dirty="0" smtClean="0">
                <a:solidFill>
                  <a:prstClr val="black"/>
                </a:solidFill>
              </a:rPr>
              <a:t>法：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1818961" y="3821974"/>
                <a:ext cx="2201500" cy="84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961" y="3821974"/>
                <a:ext cx="2201500" cy="843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4430035" y="3927185"/>
                <a:ext cx="1857753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35" y="3927185"/>
                <a:ext cx="1857753" cy="668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6379956" y="4062239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</a:rPr>
              <a:t>(</a:t>
            </a:r>
            <a:r>
              <a:rPr lang="zh-CN" altLang="en-US" sz="2400" dirty="0" smtClean="0">
                <a:solidFill>
                  <a:prstClr val="black"/>
                </a:solidFill>
              </a:rPr>
              <a:t>旋转圆锥面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0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8" grpId="0"/>
      <p:bldP spid="79" grpId="0"/>
      <p:bldP spid="80" grpId="0"/>
      <p:bldP spid="81" grpId="0"/>
      <p:bldP spid="8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9843" y="360795"/>
            <a:ext cx="266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2.  </a:t>
            </a:r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椭球面</a:t>
            </a:r>
            <a:endParaRPr lang="zh-CN" altLang="en-US" sz="2800" b="1" dirty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08938" y="894195"/>
                <a:ext cx="2339295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938" y="894195"/>
                <a:ext cx="2339295" cy="668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011446" y="170870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截痕</a:t>
            </a:r>
            <a:r>
              <a:rPr lang="zh-CN" altLang="en-US" sz="2400" dirty="0" smtClean="0">
                <a:solidFill>
                  <a:prstClr val="black"/>
                </a:solidFill>
              </a:rPr>
              <a:t>法</a:t>
            </a:r>
            <a:r>
              <a:rPr lang="zh-CN" altLang="en-US" sz="2400" dirty="0">
                <a:solidFill>
                  <a:prstClr val="black"/>
                </a:solidFill>
              </a:rPr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27218" y="1708707"/>
                <a:ext cx="7286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为常数，方程为平面上的椭圆方程。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18" y="1708707"/>
                <a:ext cx="7286675" cy="461665"/>
              </a:xfrm>
              <a:prstGeom prst="rect">
                <a:avLst/>
              </a:prstGeom>
              <a:blipFill>
                <a:blip r:embed="rId3"/>
                <a:stretch>
                  <a:fillRect l="-1254" t="-14474" r="-8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8167544" y="2490874"/>
            <a:ext cx="3365501" cy="2741613"/>
            <a:chOff x="6130925" y="2981325"/>
            <a:chExt cx="3365501" cy="2741613"/>
          </a:xfrm>
        </p:grpSpPr>
        <p:sp>
          <p:nvSpPr>
            <p:cNvPr id="9" name="AutoShape 221"/>
            <p:cNvSpPr>
              <a:spLocks noChangeAspect="1" noChangeArrowheads="1" noTextEdit="1"/>
            </p:cNvSpPr>
            <p:nvPr/>
          </p:nvSpPr>
          <p:spPr bwMode="auto">
            <a:xfrm>
              <a:off x="6130925" y="3000375"/>
              <a:ext cx="3341688" cy="2671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223"/>
            <p:cNvSpPr>
              <a:spLocks/>
            </p:cNvSpPr>
            <p:nvPr/>
          </p:nvSpPr>
          <p:spPr bwMode="auto">
            <a:xfrm>
              <a:off x="6478588" y="3883025"/>
              <a:ext cx="2546350" cy="1198563"/>
            </a:xfrm>
            <a:custGeom>
              <a:avLst/>
              <a:gdLst>
                <a:gd name="T0" fmla="*/ 1604 w 1604"/>
                <a:gd name="T1" fmla="*/ 379 h 755"/>
                <a:gd name="T2" fmla="*/ 1589 w 1604"/>
                <a:gd name="T3" fmla="*/ 454 h 755"/>
                <a:gd name="T4" fmla="*/ 1542 w 1604"/>
                <a:gd name="T5" fmla="*/ 524 h 755"/>
                <a:gd name="T6" fmla="*/ 1467 w 1604"/>
                <a:gd name="T7" fmla="*/ 587 h 755"/>
                <a:gd name="T8" fmla="*/ 1370 w 1604"/>
                <a:gd name="T9" fmla="*/ 646 h 755"/>
                <a:gd name="T10" fmla="*/ 1248 w 1604"/>
                <a:gd name="T11" fmla="*/ 689 h 755"/>
                <a:gd name="T12" fmla="*/ 1115 w 1604"/>
                <a:gd name="T13" fmla="*/ 724 h 755"/>
                <a:gd name="T14" fmla="*/ 963 w 1604"/>
                <a:gd name="T15" fmla="*/ 747 h 755"/>
                <a:gd name="T16" fmla="*/ 802 w 1604"/>
                <a:gd name="T17" fmla="*/ 755 h 755"/>
                <a:gd name="T18" fmla="*/ 720 w 1604"/>
                <a:gd name="T19" fmla="*/ 751 h 755"/>
                <a:gd name="T20" fmla="*/ 564 w 1604"/>
                <a:gd name="T21" fmla="*/ 740 h 755"/>
                <a:gd name="T22" fmla="*/ 419 w 1604"/>
                <a:gd name="T23" fmla="*/ 708 h 755"/>
                <a:gd name="T24" fmla="*/ 294 w 1604"/>
                <a:gd name="T25" fmla="*/ 669 h 755"/>
                <a:gd name="T26" fmla="*/ 184 w 1604"/>
                <a:gd name="T27" fmla="*/ 618 h 755"/>
                <a:gd name="T28" fmla="*/ 98 w 1604"/>
                <a:gd name="T29" fmla="*/ 556 h 755"/>
                <a:gd name="T30" fmla="*/ 39 w 1604"/>
                <a:gd name="T31" fmla="*/ 489 h 755"/>
                <a:gd name="T32" fmla="*/ 4 w 1604"/>
                <a:gd name="T33" fmla="*/ 415 h 755"/>
                <a:gd name="T34" fmla="*/ 0 w 1604"/>
                <a:gd name="T35" fmla="*/ 379 h 755"/>
                <a:gd name="T36" fmla="*/ 16 w 1604"/>
                <a:gd name="T37" fmla="*/ 301 h 755"/>
                <a:gd name="T38" fmla="*/ 63 w 1604"/>
                <a:gd name="T39" fmla="*/ 231 h 755"/>
                <a:gd name="T40" fmla="*/ 137 w 1604"/>
                <a:gd name="T41" fmla="*/ 168 h 755"/>
                <a:gd name="T42" fmla="*/ 235 w 1604"/>
                <a:gd name="T43" fmla="*/ 109 h 755"/>
                <a:gd name="T44" fmla="*/ 356 w 1604"/>
                <a:gd name="T45" fmla="*/ 66 h 755"/>
                <a:gd name="T46" fmla="*/ 489 w 1604"/>
                <a:gd name="T47" fmla="*/ 31 h 755"/>
                <a:gd name="T48" fmla="*/ 642 w 1604"/>
                <a:gd name="T49" fmla="*/ 8 h 755"/>
                <a:gd name="T50" fmla="*/ 802 w 1604"/>
                <a:gd name="T51" fmla="*/ 0 h 755"/>
                <a:gd name="T52" fmla="*/ 884 w 1604"/>
                <a:gd name="T53" fmla="*/ 4 h 755"/>
                <a:gd name="T54" fmla="*/ 1041 w 1604"/>
                <a:gd name="T55" fmla="*/ 19 h 755"/>
                <a:gd name="T56" fmla="*/ 1186 w 1604"/>
                <a:gd name="T57" fmla="*/ 47 h 755"/>
                <a:gd name="T58" fmla="*/ 1311 w 1604"/>
                <a:gd name="T59" fmla="*/ 86 h 755"/>
                <a:gd name="T60" fmla="*/ 1420 w 1604"/>
                <a:gd name="T61" fmla="*/ 137 h 755"/>
                <a:gd name="T62" fmla="*/ 1506 w 1604"/>
                <a:gd name="T63" fmla="*/ 199 h 755"/>
                <a:gd name="T64" fmla="*/ 1565 w 1604"/>
                <a:gd name="T65" fmla="*/ 266 h 755"/>
                <a:gd name="T66" fmla="*/ 1600 w 1604"/>
                <a:gd name="T67" fmla="*/ 34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04" h="755">
                  <a:moveTo>
                    <a:pt x="1604" y="379"/>
                  </a:moveTo>
                  <a:lnTo>
                    <a:pt x="1604" y="379"/>
                  </a:lnTo>
                  <a:lnTo>
                    <a:pt x="1600" y="415"/>
                  </a:lnTo>
                  <a:lnTo>
                    <a:pt x="1589" y="454"/>
                  </a:lnTo>
                  <a:lnTo>
                    <a:pt x="1565" y="489"/>
                  </a:lnTo>
                  <a:lnTo>
                    <a:pt x="1542" y="524"/>
                  </a:lnTo>
                  <a:lnTo>
                    <a:pt x="1506" y="556"/>
                  </a:lnTo>
                  <a:lnTo>
                    <a:pt x="1467" y="587"/>
                  </a:lnTo>
                  <a:lnTo>
                    <a:pt x="1420" y="618"/>
                  </a:lnTo>
                  <a:lnTo>
                    <a:pt x="1370" y="646"/>
                  </a:lnTo>
                  <a:lnTo>
                    <a:pt x="1311" y="669"/>
                  </a:lnTo>
                  <a:lnTo>
                    <a:pt x="1248" y="689"/>
                  </a:lnTo>
                  <a:lnTo>
                    <a:pt x="1186" y="708"/>
                  </a:lnTo>
                  <a:lnTo>
                    <a:pt x="1115" y="724"/>
                  </a:lnTo>
                  <a:lnTo>
                    <a:pt x="1041" y="740"/>
                  </a:lnTo>
                  <a:lnTo>
                    <a:pt x="963" y="747"/>
                  </a:lnTo>
                  <a:lnTo>
                    <a:pt x="884" y="751"/>
                  </a:lnTo>
                  <a:lnTo>
                    <a:pt x="802" y="755"/>
                  </a:lnTo>
                  <a:lnTo>
                    <a:pt x="802" y="755"/>
                  </a:lnTo>
                  <a:lnTo>
                    <a:pt x="720" y="751"/>
                  </a:lnTo>
                  <a:lnTo>
                    <a:pt x="642" y="747"/>
                  </a:lnTo>
                  <a:lnTo>
                    <a:pt x="564" y="740"/>
                  </a:lnTo>
                  <a:lnTo>
                    <a:pt x="489" y="724"/>
                  </a:lnTo>
                  <a:lnTo>
                    <a:pt x="419" y="708"/>
                  </a:lnTo>
                  <a:lnTo>
                    <a:pt x="356" y="689"/>
                  </a:lnTo>
                  <a:lnTo>
                    <a:pt x="294" y="669"/>
                  </a:lnTo>
                  <a:lnTo>
                    <a:pt x="235" y="646"/>
                  </a:lnTo>
                  <a:lnTo>
                    <a:pt x="184" y="618"/>
                  </a:lnTo>
                  <a:lnTo>
                    <a:pt x="137" y="587"/>
                  </a:lnTo>
                  <a:lnTo>
                    <a:pt x="98" y="556"/>
                  </a:lnTo>
                  <a:lnTo>
                    <a:pt x="63" y="524"/>
                  </a:lnTo>
                  <a:lnTo>
                    <a:pt x="39" y="489"/>
                  </a:lnTo>
                  <a:lnTo>
                    <a:pt x="16" y="454"/>
                  </a:lnTo>
                  <a:lnTo>
                    <a:pt x="4" y="415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4" y="340"/>
                  </a:lnTo>
                  <a:lnTo>
                    <a:pt x="16" y="301"/>
                  </a:lnTo>
                  <a:lnTo>
                    <a:pt x="39" y="266"/>
                  </a:lnTo>
                  <a:lnTo>
                    <a:pt x="63" y="231"/>
                  </a:lnTo>
                  <a:lnTo>
                    <a:pt x="98" y="199"/>
                  </a:lnTo>
                  <a:lnTo>
                    <a:pt x="137" y="168"/>
                  </a:lnTo>
                  <a:lnTo>
                    <a:pt x="184" y="137"/>
                  </a:lnTo>
                  <a:lnTo>
                    <a:pt x="235" y="109"/>
                  </a:lnTo>
                  <a:lnTo>
                    <a:pt x="294" y="86"/>
                  </a:lnTo>
                  <a:lnTo>
                    <a:pt x="356" y="66"/>
                  </a:lnTo>
                  <a:lnTo>
                    <a:pt x="419" y="47"/>
                  </a:lnTo>
                  <a:lnTo>
                    <a:pt x="489" y="31"/>
                  </a:lnTo>
                  <a:lnTo>
                    <a:pt x="564" y="19"/>
                  </a:lnTo>
                  <a:lnTo>
                    <a:pt x="642" y="8"/>
                  </a:lnTo>
                  <a:lnTo>
                    <a:pt x="720" y="4"/>
                  </a:lnTo>
                  <a:lnTo>
                    <a:pt x="802" y="0"/>
                  </a:lnTo>
                  <a:lnTo>
                    <a:pt x="802" y="0"/>
                  </a:lnTo>
                  <a:lnTo>
                    <a:pt x="884" y="4"/>
                  </a:lnTo>
                  <a:lnTo>
                    <a:pt x="963" y="8"/>
                  </a:lnTo>
                  <a:lnTo>
                    <a:pt x="1041" y="19"/>
                  </a:lnTo>
                  <a:lnTo>
                    <a:pt x="1115" y="31"/>
                  </a:lnTo>
                  <a:lnTo>
                    <a:pt x="1186" y="47"/>
                  </a:lnTo>
                  <a:lnTo>
                    <a:pt x="1248" y="66"/>
                  </a:lnTo>
                  <a:lnTo>
                    <a:pt x="1311" y="86"/>
                  </a:lnTo>
                  <a:lnTo>
                    <a:pt x="1370" y="109"/>
                  </a:lnTo>
                  <a:lnTo>
                    <a:pt x="1420" y="137"/>
                  </a:lnTo>
                  <a:lnTo>
                    <a:pt x="1467" y="168"/>
                  </a:lnTo>
                  <a:lnTo>
                    <a:pt x="1506" y="199"/>
                  </a:lnTo>
                  <a:lnTo>
                    <a:pt x="1542" y="231"/>
                  </a:lnTo>
                  <a:lnTo>
                    <a:pt x="1565" y="266"/>
                  </a:lnTo>
                  <a:lnTo>
                    <a:pt x="1589" y="301"/>
                  </a:lnTo>
                  <a:lnTo>
                    <a:pt x="1600" y="340"/>
                  </a:lnTo>
                  <a:lnTo>
                    <a:pt x="1604" y="379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224"/>
            <p:cNvSpPr>
              <a:spLocks/>
            </p:cNvSpPr>
            <p:nvPr/>
          </p:nvSpPr>
          <p:spPr bwMode="auto">
            <a:xfrm>
              <a:off x="6478588" y="3883025"/>
              <a:ext cx="2546350" cy="1198563"/>
            </a:xfrm>
            <a:custGeom>
              <a:avLst/>
              <a:gdLst>
                <a:gd name="T0" fmla="*/ 1604 w 1604"/>
                <a:gd name="T1" fmla="*/ 379 h 755"/>
                <a:gd name="T2" fmla="*/ 1589 w 1604"/>
                <a:gd name="T3" fmla="*/ 454 h 755"/>
                <a:gd name="T4" fmla="*/ 1542 w 1604"/>
                <a:gd name="T5" fmla="*/ 524 h 755"/>
                <a:gd name="T6" fmla="*/ 1467 w 1604"/>
                <a:gd name="T7" fmla="*/ 587 h 755"/>
                <a:gd name="T8" fmla="*/ 1370 w 1604"/>
                <a:gd name="T9" fmla="*/ 646 h 755"/>
                <a:gd name="T10" fmla="*/ 1248 w 1604"/>
                <a:gd name="T11" fmla="*/ 689 h 755"/>
                <a:gd name="T12" fmla="*/ 1115 w 1604"/>
                <a:gd name="T13" fmla="*/ 724 h 755"/>
                <a:gd name="T14" fmla="*/ 963 w 1604"/>
                <a:gd name="T15" fmla="*/ 747 h 755"/>
                <a:gd name="T16" fmla="*/ 802 w 1604"/>
                <a:gd name="T17" fmla="*/ 755 h 755"/>
                <a:gd name="T18" fmla="*/ 720 w 1604"/>
                <a:gd name="T19" fmla="*/ 751 h 755"/>
                <a:gd name="T20" fmla="*/ 564 w 1604"/>
                <a:gd name="T21" fmla="*/ 740 h 755"/>
                <a:gd name="T22" fmla="*/ 419 w 1604"/>
                <a:gd name="T23" fmla="*/ 708 h 755"/>
                <a:gd name="T24" fmla="*/ 294 w 1604"/>
                <a:gd name="T25" fmla="*/ 669 h 755"/>
                <a:gd name="T26" fmla="*/ 184 w 1604"/>
                <a:gd name="T27" fmla="*/ 618 h 755"/>
                <a:gd name="T28" fmla="*/ 98 w 1604"/>
                <a:gd name="T29" fmla="*/ 556 h 755"/>
                <a:gd name="T30" fmla="*/ 39 w 1604"/>
                <a:gd name="T31" fmla="*/ 489 h 755"/>
                <a:gd name="T32" fmla="*/ 4 w 1604"/>
                <a:gd name="T33" fmla="*/ 415 h 755"/>
                <a:gd name="T34" fmla="*/ 0 w 1604"/>
                <a:gd name="T35" fmla="*/ 379 h 755"/>
                <a:gd name="T36" fmla="*/ 16 w 1604"/>
                <a:gd name="T37" fmla="*/ 301 h 755"/>
                <a:gd name="T38" fmla="*/ 63 w 1604"/>
                <a:gd name="T39" fmla="*/ 231 h 755"/>
                <a:gd name="T40" fmla="*/ 137 w 1604"/>
                <a:gd name="T41" fmla="*/ 168 h 755"/>
                <a:gd name="T42" fmla="*/ 235 w 1604"/>
                <a:gd name="T43" fmla="*/ 109 h 755"/>
                <a:gd name="T44" fmla="*/ 356 w 1604"/>
                <a:gd name="T45" fmla="*/ 66 h 755"/>
                <a:gd name="T46" fmla="*/ 489 w 1604"/>
                <a:gd name="T47" fmla="*/ 31 h 755"/>
                <a:gd name="T48" fmla="*/ 642 w 1604"/>
                <a:gd name="T49" fmla="*/ 8 h 755"/>
                <a:gd name="T50" fmla="*/ 802 w 1604"/>
                <a:gd name="T51" fmla="*/ 0 h 755"/>
                <a:gd name="T52" fmla="*/ 884 w 1604"/>
                <a:gd name="T53" fmla="*/ 4 h 755"/>
                <a:gd name="T54" fmla="*/ 1041 w 1604"/>
                <a:gd name="T55" fmla="*/ 19 h 755"/>
                <a:gd name="T56" fmla="*/ 1186 w 1604"/>
                <a:gd name="T57" fmla="*/ 47 h 755"/>
                <a:gd name="T58" fmla="*/ 1311 w 1604"/>
                <a:gd name="T59" fmla="*/ 86 h 755"/>
                <a:gd name="T60" fmla="*/ 1420 w 1604"/>
                <a:gd name="T61" fmla="*/ 137 h 755"/>
                <a:gd name="T62" fmla="*/ 1506 w 1604"/>
                <a:gd name="T63" fmla="*/ 199 h 755"/>
                <a:gd name="T64" fmla="*/ 1565 w 1604"/>
                <a:gd name="T65" fmla="*/ 266 h 755"/>
                <a:gd name="T66" fmla="*/ 1600 w 1604"/>
                <a:gd name="T67" fmla="*/ 34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04" h="755">
                  <a:moveTo>
                    <a:pt x="1604" y="379"/>
                  </a:moveTo>
                  <a:lnTo>
                    <a:pt x="1604" y="379"/>
                  </a:lnTo>
                  <a:lnTo>
                    <a:pt x="1600" y="415"/>
                  </a:lnTo>
                  <a:lnTo>
                    <a:pt x="1589" y="454"/>
                  </a:lnTo>
                  <a:lnTo>
                    <a:pt x="1565" y="489"/>
                  </a:lnTo>
                  <a:lnTo>
                    <a:pt x="1542" y="524"/>
                  </a:lnTo>
                  <a:lnTo>
                    <a:pt x="1506" y="556"/>
                  </a:lnTo>
                  <a:lnTo>
                    <a:pt x="1467" y="587"/>
                  </a:lnTo>
                  <a:lnTo>
                    <a:pt x="1420" y="618"/>
                  </a:lnTo>
                  <a:lnTo>
                    <a:pt x="1370" y="646"/>
                  </a:lnTo>
                  <a:lnTo>
                    <a:pt x="1311" y="669"/>
                  </a:lnTo>
                  <a:lnTo>
                    <a:pt x="1248" y="689"/>
                  </a:lnTo>
                  <a:lnTo>
                    <a:pt x="1186" y="708"/>
                  </a:lnTo>
                  <a:lnTo>
                    <a:pt x="1115" y="724"/>
                  </a:lnTo>
                  <a:lnTo>
                    <a:pt x="1041" y="740"/>
                  </a:lnTo>
                  <a:lnTo>
                    <a:pt x="963" y="747"/>
                  </a:lnTo>
                  <a:lnTo>
                    <a:pt x="884" y="751"/>
                  </a:lnTo>
                  <a:lnTo>
                    <a:pt x="802" y="755"/>
                  </a:lnTo>
                  <a:lnTo>
                    <a:pt x="802" y="755"/>
                  </a:lnTo>
                  <a:lnTo>
                    <a:pt x="720" y="751"/>
                  </a:lnTo>
                  <a:lnTo>
                    <a:pt x="642" y="747"/>
                  </a:lnTo>
                  <a:lnTo>
                    <a:pt x="564" y="740"/>
                  </a:lnTo>
                  <a:lnTo>
                    <a:pt x="489" y="724"/>
                  </a:lnTo>
                  <a:lnTo>
                    <a:pt x="419" y="708"/>
                  </a:lnTo>
                  <a:lnTo>
                    <a:pt x="356" y="689"/>
                  </a:lnTo>
                  <a:lnTo>
                    <a:pt x="294" y="669"/>
                  </a:lnTo>
                  <a:lnTo>
                    <a:pt x="235" y="646"/>
                  </a:lnTo>
                  <a:lnTo>
                    <a:pt x="184" y="618"/>
                  </a:lnTo>
                  <a:lnTo>
                    <a:pt x="137" y="587"/>
                  </a:lnTo>
                  <a:lnTo>
                    <a:pt x="98" y="556"/>
                  </a:lnTo>
                  <a:lnTo>
                    <a:pt x="63" y="524"/>
                  </a:lnTo>
                  <a:lnTo>
                    <a:pt x="39" y="489"/>
                  </a:lnTo>
                  <a:lnTo>
                    <a:pt x="16" y="454"/>
                  </a:lnTo>
                  <a:lnTo>
                    <a:pt x="4" y="415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4" y="340"/>
                  </a:lnTo>
                  <a:lnTo>
                    <a:pt x="16" y="301"/>
                  </a:lnTo>
                  <a:lnTo>
                    <a:pt x="39" y="266"/>
                  </a:lnTo>
                  <a:lnTo>
                    <a:pt x="63" y="231"/>
                  </a:lnTo>
                  <a:lnTo>
                    <a:pt x="98" y="199"/>
                  </a:lnTo>
                  <a:lnTo>
                    <a:pt x="137" y="168"/>
                  </a:lnTo>
                  <a:lnTo>
                    <a:pt x="184" y="137"/>
                  </a:lnTo>
                  <a:lnTo>
                    <a:pt x="235" y="109"/>
                  </a:lnTo>
                  <a:lnTo>
                    <a:pt x="294" y="86"/>
                  </a:lnTo>
                  <a:lnTo>
                    <a:pt x="356" y="66"/>
                  </a:lnTo>
                  <a:lnTo>
                    <a:pt x="419" y="47"/>
                  </a:lnTo>
                  <a:lnTo>
                    <a:pt x="489" y="31"/>
                  </a:lnTo>
                  <a:lnTo>
                    <a:pt x="564" y="19"/>
                  </a:lnTo>
                  <a:lnTo>
                    <a:pt x="642" y="8"/>
                  </a:lnTo>
                  <a:lnTo>
                    <a:pt x="720" y="4"/>
                  </a:lnTo>
                  <a:lnTo>
                    <a:pt x="802" y="0"/>
                  </a:lnTo>
                  <a:lnTo>
                    <a:pt x="802" y="0"/>
                  </a:lnTo>
                  <a:lnTo>
                    <a:pt x="884" y="4"/>
                  </a:lnTo>
                  <a:lnTo>
                    <a:pt x="963" y="8"/>
                  </a:lnTo>
                  <a:lnTo>
                    <a:pt x="1041" y="19"/>
                  </a:lnTo>
                  <a:lnTo>
                    <a:pt x="1115" y="31"/>
                  </a:lnTo>
                  <a:lnTo>
                    <a:pt x="1186" y="47"/>
                  </a:lnTo>
                  <a:lnTo>
                    <a:pt x="1248" y="66"/>
                  </a:lnTo>
                  <a:lnTo>
                    <a:pt x="1311" y="86"/>
                  </a:lnTo>
                  <a:lnTo>
                    <a:pt x="1370" y="109"/>
                  </a:lnTo>
                  <a:lnTo>
                    <a:pt x="1420" y="137"/>
                  </a:lnTo>
                  <a:lnTo>
                    <a:pt x="1467" y="168"/>
                  </a:lnTo>
                  <a:lnTo>
                    <a:pt x="1506" y="199"/>
                  </a:lnTo>
                  <a:lnTo>
                    <a:pt x="1542" y="231"/>
                  </a:lnTo>
                  <a:lnTo>
                    <a:pt x="1565" y="266"/>
                  </a:lnTo>
                  <a:lnTo>
                    <a:pt x="1589" y="301"/>
                  </a:lnTo>
                  <a:lnTo>
                    <a:pt x="1600" y="340"/>
                  </a:lnTo>
                  <a:lnTo>
                    <a:pt x="1604" y="3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Freeform 225"/>
            <p:cNvSpPr>
              <a:spLocks/>
            </p:cNvSpPr>
            <p:nvPr/>
          </p:nvSpPr>
          <p:spPr bwMode="auto">
            <a:xfrm>
              <a:off x="6478588" y="3883025"/>
              <a:ext cx="2546350" cy="1198563"/>
            </a:xfrm>
            <a:custGeom>
              <a:avLst/>
              <a:gdLst>
                <a:gd name="T0" fmla="*/ 1604 w 1604"/>
                <a:gd name="T1" fmla="*/ 379 h 755"/>
                <a:gd name="T2" fmla="*/ 1589 w 1604"/>
                <a:gd name="T3" fmla="*/ 454 h 755"/>
                <a:gd name="T4" fmla="*/ 1542 w 1604"/>
                <a:gd name="T5" fmla="*/ 524 h 755"/>
                <a:gd name="T6" fmla="*/ 1467 w 1604"/>
                <a:gd name="T7" fmla="*/ 587 h 755"/>
                <a:gd name="T8" fmla="*/ 1370 w 1604"/>
                <a:gd name="T9" fmla="*/ 646 h 755"/>
                <a:gd name="T10" fmla="*/ 1248 w 1604"/>
                <a:gd name="T11" fmla="*/ 689 h 755"/>
                <a:gd name="T12" fmla="*/ 1115 w 1604"/>
                <a:gd name="T13" fmla="*/ 724 h 755"/>
                <a:gd name="T14" fmla="*/ 963 w 1604"/>
                <a:gd name="T15" fmla="*/ 747 h 755"/>
                <a:gd name="T16" fmla="*/ 802 w 1604"/>
                <a:gd name="T17" fmla="*/ 755 h 755"/>
                <a:gd name="T18" fmla="*/ 720 w 1604"/>
                <a:gd name="T19" fmla="*/ 751 h 755"/>
                <a:gd name="T20" fmla="*/ 564 w 1604"/>
                <a:gd name="T21" fmla="*/ 740 h 755"/>
                <a:gd name="T22" fmla="*/ 419 w 1604"/>
                <a:gd name="T23" fmla="*/ 708 h 755"/>
                <a:gd name="T24" fmla="*/ 294 w 1604"/>
                <a:gd name="T25" fmla="*/ 669 h 755"/>
                <a:gd name="T26" fmla="*/ 184 w 1604"/>
                <a:gd name="T27" fmla="*/ 618 h 755"/>
                <a:gd name="T28" fmla="*/ 98 w 1604"/>
                <a:gd name="T29" fmla="*/ 556 h 755"/>
                <a:gd name="T30" fmla="*/ 39 w 1604"/>
                <a:gd name="T31" fmla="*/ 489 h 755"/>
                <a:gd name="T32" fmla="*/ 4 w 1604"/>
                <a:gd name="T33" fmla="*/ 415 h 755"/>
                <a:gd name="T34" fmla="*/ 0 w 1604"/>
                <a:gd name="T35" fmla="*/ 379 h 755"/>
                <a:gd name="T36" fmla="*/ 16 w 1604"/>
                <a:gd name="T37" fmla="*/ 301 h 755"/>
                <a:gd name="T38" fmla="*/ 63 w 1604"/>
                <a:gd name="T39" fmla="*/ 231 h 755"/>
                <a:gd name="T40" fmla="*/ 137 w 1604"/>
                <a:gd name="T41" fmla="*/ 168 h 755"/>
                <a:gd name="T42" fmla="*/ 235 w 1604"/>
                <a:gd name="T43" fmla="*/ 109 h 755"/>
                <a:gd name="T44" fmla="*/ 356 w 1604"/>
                <a:gd name="T45" fmla="*/ 66 h 755"/>
                <a:gd name="T46" fmla="*/ 489 w 1604"/>
                <a:gd name="T47" fmla="*/ 31 h 755"/>
                <a:gd name="T48" fmla="*/ 642 w 1604"/>
                <a:gd name="T49" fmla="*/ 8 h 755"/>
                <a:gd name="T50" fmla="*/ 802 w 1604"/>
                <a:gd name="T51" fmla="*/ 0 h 755"/>
                <a:gd name="T52" fmla="*/ 884 w 1604"/>
                <a:gd name="T53" fmla="*/ 4 h 755"/>
                <a:gd name="T54" fmla="*/ 1041 w 1604"/>
                <a:gd name="T55" fmla="*/ 19 h 755"/>
                <a:gd name="T56" fmla="*/ 1186 w 1604"/>
                <a:gd name="T57" fmla="*/ 47 h 755"/>
                <a:gd name="T58" fmla="*/ 1311 w 1604"/>
                <a:gd name="T59" fmla="*/ 86 h 755"/>
                <a:gd name="T60" fmla="*/ 1420 w 1604"/>
                <a:gd name="T61" fmla="*/ 137 h 755"/>
                <a:gd name="T62" fmla="*/ 1506 w 1604"/>
                <a:gd name="T63" fmla="*/ 199 h 755"/>
                <a:gd name="T64" fmla="*/ 1565 w 1604"/>
                <a:gd name="T65" fmla="*/ 266 h 755"/>
                <a:gd name="T66" fmla="*/ 1600 w 1604"/>
                <a:gd name="T67" fmla="*/ 340 h 755"/>
                <a:gd name="T68" fmla="*/ 1604 w 1604"/>
                <a:gd name="T69" fmla="*/ 37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4" h="755">
                  <a:moveTo>
                    <a:pt x="1604" y="379"/>
                  </a:moveTo>
                  <a:lnTo>
                    <a:pt x="1604" y="379"/>
                  </a:lnTo>
                  <a:lnTo>
                    <a:pt x="1600" y="415"/>
                  </a:lnTo>
                  <a:lnTo>
                    <a:pt x="1589" y="454"/>
                  </a:lnTo>
                  <a:lnTo>
                    <a:pt x="1565" y="489"/>
                  </a:lnTo>
                  <a:lnTo>
                    <a:pt x="1542" y="524"/>
                  </a:lnTo>
                  <a:lnTo>
                    <a:pt x="1506" y="556"/>
                  </a:lnTo>
                  <a:lnTo>
                    <a:pt x="1467" y="587"/>
                  </a:lnTo>
                  <a:lnTo>
                    <a:pt x="1420" y="618"/>
                  </a:lnTo>
                  <a:lnTo>
                    <a:pt x="1370" y="646"/>
                  </a:lnTo>
                  <a:lnTo>
                    <a:pt x="1311" y="669"/>
                  </a:lnTo>
                  <a:lnTo>
                    <a:pt x="1248" y="689"/>
                  </a:lnTo>
                  <a:lnTo>
                    <a:pt x="1186" y="708"/>
                  </a:lnTo>
                  <a:lnTo>
                    <a:pt x="1115" y="724"/>
                  </a:lnTo>
                  <a:lnTo>
                    <a:pt x="1041" y="740"/>
                  </a:lnTo>
                  <a:lnTo>
                    <a:pt x="963" y="747"/>
                  </a:lnTo>
                  <a:lnTo>
                    <a:pt x="884" y="751"/>
                  </a:lnTo>
                  <a:lnTo>
                    <a:pt x="802" y="755"/>
                  </a:lnTo>
                  <a:lnTo>
                    <a:pt x="802" y="755"/>
                  </a:lnTo>
                  <a:lnTo>
                    <a:pt x="720" y="751"/>
                  </a:lnTo>
                  <a:lnTo>
                    <a:pt x="642" y="747"/>
                  </a:lnTo>
                  <a:lnTo>
                    <a:pt x="564" y="740"/>
                  </a:lnTo>
                  <a:lnTo>
                    <a:pt x="489" y="724"/>
                  </a:lnTo>
                  <a:lnTo>
                    <a:pt x="419" y="708"/>
                  </a:lnTo>
                  <a:lnTo>
                    <a:pt x="356" y="689"/>
                  </a:lnTo>
                  <a:lnTo>
                    <a:pt x="294" y="669"/>
                  </a:lnTo>
                  <a:lnTo>
                    <a:pt x="235" y="646"/>
                  </a:lnTo>
                  <a:lnTo>
                    <a:pt x="184" y="618"/>
                  </a:lnTo>
                  <a:lnTo>
                    <a:pt x="137" y="587"/>
                  </a:lnTo>
                  <a:lnTo>
                    <a:pt x="98" y="556"/>
                  </a:lnTo>
                  <a:lnTo>
                    <a:pt x="63" y="524"/>
                  </a:lnTo>
                  <a:lnTo>
                    <a:pt x="39" y="489"/>
                  </a:lnTo>
                  <a:lnTo>
                    <a:pt x="16" y="454"/>
                  </a:lnTo>
                  <a:lnTo>
                    <a:pt x="4" y="415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4" y="340"/>
                  </a:lnTo>
                  <a:lnTo>
                    <a:pt x="16" y="301"/>
                  </a:lnTo>
                  <a:lnTo>
                    <a:pt x="39" y="266"/>
                  </a:lnTo>
                  <a:lnTo>
                    <a:pt x="63" y="231"/>
                  </a:lnTo>
                  <a:lnTo>
                    <a:pt x="98" y="199"/>
                  </a:lnTo>
                  <a:lnTo>
                    <a:pt x="137" y="168"/>
                  </a:lnTo>
                  <a:lnTo>
                    <a:pt x="184" y="137"/>
                  </a:lnTo>
                  <a:lnTo>
                    <a:pt x="235" y="109"/>
                  </a:lnTo>
                  <a:lnTo>
                    <a:pt x="294" y="86"/>
                  </a:lnTo>
                  <a:lnTo>
                    <a:pt x="356" y="66"/>
                  </a:lnTo>
                  <a:lnTo>
                    <a:pt x="419" y="47"/>
                  </a:lnTo>
                  <a:lnTo>
                    <a:pt x="489" y="31"/>
                  </a:lnTo>
                  <a:lnTo>
                    <a:pt x="564" y="19"/>
                  </a:lnTo>
                  <a:lnTo>
                    <a:pt x="642" y="8"/>
                  </a:lnTo>
                  <a:lnTo>
                    <a:pt x="720" y="4"/>
                  </a:lnTo>
                  <a:lnTo>
                    <a:pt x="802" y="0"/>
                  </a:lnTo>
                  <a:lnTo>
                    <a:pt x="802" y="0"/>
                  </a:lnTo>
                  <a:lnTo>
                    <a:pt x="884" y="4"/>
                  </a:lnTo>
                  <a:lnTo>
                    <a:pt x="963" y="8"/>
                  </a:lnTo>
                  <a:lnTo>
                    <a:pt x="1041" y="19"/>
                  </a:lnTo>
                  <a:lnTo>
                    <a:pt x="1115" y="31"/>
                  </a:lnTo>
                  <a:lnTo>
                    <a:pt x="1186" y="47"/>
                  </a:lnTo>
                  <a:lnTo>
                    <a:pt x="1248" y="66"/>
                  </a:lnTo>
                  <a:lnTo>
                    <a:pt x="1311" y="86"/>
                  </a:lnTo>
                  <a:lnTo>
                    <a:pt x="1370" y="109"/>
                  </a:lnTo>
                  <a:lnTo>
                    <a:pt x="1420" y="137"/>
                  </a:lnTo>
                  <a:lnTo>
                    <a:pt x="1467" y="168"/>
                  </a:lnTo>
                  <a:lnTo>
                    <a:pt x="1506" y="199"/>
                  </a:lnTo>
                  <a:lnTo>
                    <a:pt x="1542" y="231"/>
                  </a:lnTo>
                  <a:lnTo>
                    <a:pt x="1565" y="266"/>
                  </a:lnTo>
                  <a:lnTo>
                    <a:pt x="1589" y="301"/>
                  </a:lnTo>
                  <a:lnTo>
                    <a:pt x="1600" y="340"/>
                  </a:lnTo>
                  <a:lnTo>
                    <a:pt x="1604" y="379"/>
                  </a:lnTo>
                  <a:lnTo>
                    <a:pt x="1604" y="379"/>
                  </a:lnTo>
                  <a:close/>
                </a:path>
              </a:pathLst>
            </a:custGeom>
            <a:noFill/>
            <a:ln w="12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Freeform 226"/>
            <p:cNvSpPr>
              <a:spLocks/>
            </p:cNvSpPr>
            <p:nvPr/>
          </p:nvSpPr>
          <p:spPr bwMode="auto">
            <a:xfrm>
              <a:off x="7485063" y="3883025"/>
              <a:ext cx="242888" cy="1198563"/>
            </a:xfrm>
            <a:custGeom>
              <a:avLst/>
              <a:gdLst>
                <a:gd name="T0" fmla="*/ 153 w 153"/>
                <a:gd name="T1" fmla="*/ 755 h 755"/>
                <a:gd name="T2" fmla="*/ 153 w 153"/>
                <a:gd name="T3" fmla="*/ 755 h 755"/>
                <a:gd name="T4" fmla="*/ 137 w 153"/>
                <a:gd name="T5" fmla="*/ 751 h 755"/>
                <a:gd name="T6" fmla="*/ 121 w 153"/>
                <a:gd name="T7" fmla="*/ 747 h 755"/>
                <a:gd name="T8" fmla="*/ 106 w 153"/>
                <a:gd name="T9" fmla="*/ 740 h 755"/>
                <a:gd name="T10" fmla="*/ 94 w 153"/>
                <a:gd name="T11" fmla="*/ 724 h 755"/>
                <a:gd name="T12" fmla="*/ 78 w 153"/>
                <a:gd name="T13" fmla="*/ 708 h 755"/>
                <a:gd name="T14" fmla="*/ 66 w 153"/>
                <a:gd name="T15" fmla="*/ 689 h 755"/>
                <a:gd name="T16" fmla="*/ 43 w 153"/>
                <a:gd name="T17" fmla="*/ 646 h 755"/>
                <a:gd name="T18" fmla="*/ 23 w 153"/>
                <a:gd name="T19" fmla="*/ 587 h 755"/>
                <a:gd name="T20" fmla="*/ 12 w 153"/>
                <a:gd name="T21" fmla="*/ 524 h 755"/>
                <a:gd name="T22" fmla="*/ 0 w 153"/>
                <a:gd name="T23" fmla="*/ 454 h 755"/>
                <a:gd name="T24" fmla="*/ 0 w 153"/>
                <a:gd name="T25" fmla="*/ 379 h 755"/>
                <a:gd name="T26" fmla="*/ 0 w 153"/>
                <a:gd name="T27" fmla="*/ 379 h 755"/>
                <a:gd name="T28" fmla="*/ 0 w 153"/>
                <a:gd name="T29" fmla="*/ 301 h 755"/>
                <a:gd name="T30" fmla="*/ 12 w 153"/>
                <a:gd name="T31" fmla="*/ 231 h 755"/>
                <a:gd name="T32" fmla="*/ 23 w 153"/>
                <a:gd name="T33" fmla="*/ 168 h 755"/>
                <a:gd name="T34" fmla="*/ 43 w 153"/>
                <a:gd name="T35" fmla="*/ 109 h 755"/>
                <a:gd name="T36" fmla="*/ 66 w 153"/>
                <a:gd name="T37" fmla="*/ 66 h 755"/>
                <a:gd name="T38" fmla="*/ 78 w 153"/>
                <a:gd name="T39" fmla="*/ 47 h 755"/>
                <a:gd name="T40" fmla="*/ 94 w 153"/>
                <a:gd name="T41" fmla="*/ 31 h 755"/>
                <a:gd name="T42" fmla="*/ 106 w 153"/>
                <a:gd name="T43" fmla="*/ 19 h 755"/>
                <a:gd name="T44" fmla="*/ 121 w 153"/>
                <a:gd name="T45" fmla="*/ 8 h 755"/>
                <a:gd name="T46" fmla="*/ 137 w 153"/>
                <a:gd name="T47" fmla="*/ 4 h 755"/>
                <a:gd name="T48" fmla="*/ 153 w 153"/>
                <a:gd name="T49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755">
                  <a:moveTo>
                    <a:pt x="153" y="755"/>
                  </a:moveTo>
                  <a:lnTo>
                    <a:pt x="153" y="755"/>
                  </a:lnTo>
                  <a:lnTo>
                    <a:pt x="137" y="751"/>
                  </a:lnTo>
                  <a:lnTo>
                    <a:pt x="121" y="747"/>
                  </a:lnTo>
                  <a:lnTo>
                    <a:pt x="106" y="740"/>
                  </a:lnTo>
                  <a:lnTo>
                    <a:pt x="94" y="724"/>
                  </a:lnTo>
                  <a:lnTo>
                    <a:pt x="78" y="708"/>
                  </a:lnTo>
                  <a:lnTo>
                    <a:pt x="66" y="689"/>
                  </a:lnTo>
                  <a:lnTo>
                    <a:pt x="43" y="646"/>
                  </a:lnTo>
                  <a:lnTo>
                    <a:pt x="23" y="587"/>
                  </a:lnTo>
                  <a:lnTo>
                    <a:pt x="12" y="524"/>
                  </a:lnTo>
                  <a:lnTo>
                    <a:pt x="0" y="454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0" y="301"/>
                  </a:lnTo>
                  <a:lnTo>
                    <a:pt x="12" y="231"/>
                  </a:lnTo>
                  <a:lnTo>
                    <a:pt x="23" y="168"/>
                  </a:lnTo>
                  <a:lnTo>
                    <a:pt x="43" y="109"/>
                  </a:lnTo>
                  <a:lnTo>
                    <a:pt x="66" y="66"/>
                  </a:lnTo>
                  <a:lnTo>
                    <a:pt x="78" y="47"/>
                  </a:lnTo>
                  <a:lnTo>
                    <a:pt x="94" y="31"/>
                  </a:lnTo>
                  <a:lnTo>
                    <a:pt x="106" y="19"/>
                  </a:lnTo>
                  <a:lnTo>
                    <a:pt x="121" y="8"/>
                  </a:lnTo>
                  <a:lnTo>
                    <a:pt x="137" y="4"/>
                  </a:lnTo>
                  <a:lnTo>
                    <a:pt x="153" y="0"/>
                  </a:lnTo>
                </a:path>
              </a:pathLst>
            </a:custGeom>
            <a:noFill/>
            <a:ln w="12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227"/>
            <p:cNvSpPr>
              <a:spLocks/>
            </p:cNvSpPr>
            <p:nvPr/>
          </p:nvSpPr>
          <p:spPr bwMode="auto">
            <a:xfrm>
              <a:off x="7727950" y="3883025"/>
              <a:ext cx="85725" cy="42863"/>
            </a:xfrm>
            <a:custGeom>
              <a:avLst/>
              <a:gdLst>
                <a:gd name="T0" fmla="*/ 0 w 54"/>
                <a:gd name="T1" fmla="*/ 0 h 27"/>
                <a:gd name="T2" fmla="*/ 15 w 54"/>
                <a:gd name="T3" fmla="*/ 4 h 27"/>
                <a:gd name="T4" fmla="*/ 31 w 54"/>
                <a:gd name="T5" fmla="*/ 8 h 27"/>
                <a:gd name="T6" fmla="*/ 47 w 54"/>
                <a:gd name="T7" fmla="*/ 19 h 27"/>
                <a:gd name="T8" fmla="*/ 54 w 54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">
                  <a:moveTo>
                    <a:pt x="0" y="0"/>
                  </a:moveTo>
                  <a:lnTo>
                    <a:pt x="15" y="4"/>
                  </a:lnTo>
                  <a:lnTo>
                    <a:pt x="31" y="8"/>
                  </a:lnTo>
                  <a:lnTo>
                    <a:pt x="47" y="19"/>
                  </a:lnTo>
                  <a:lnTo>
                    <a:pt x="54" y="27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228"/>
            <p:cNvSpPr>
              <a:spLocks/>
            </p:cNvSpPr>
            <p:nvPr/>
          </p:nvSpPr>
          <p:spPr bwMode="auto">
            <a:xfrm>
              <a:off x="7851775" y="3963988"/>
              <a:ext cx="42863" cy="85725"/>
            </a:xfrm>
            <a:custGeom>
              <a:avLst/>
              <a:gdLst>
                <a:gd name="T0" fmla="*/ 0 w 27"/>
                <a:gd name="T1" fmla="*/ 0 h 54"/>
                <a:gd name="T2" fmla="*/ 8 w 27"/>
                <a:gd name="T3" fmla="*/ 15 h 54"/>
                <a:gd name="T4" fmla="*/ 27 w 27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54">
                  <a:moveTo>
                    <a:pt x="0" y="0"/>
                  </a:moveTo>
                  <a:lnTo>
                    <a:pt x="8" y="15"/>
                  </a:lnTo>
                  <a:lnTo>
                    <a:pt x="27" y="54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Freeform 229"/>
            <p:cNvSpPr>
              <a:spLocks/>
            </p:cNvSpPr>
            <p:nvPr/>
          </p:nvSpPr>
          <p:spPr bwMode="auto">
            <a:xfrm>
              <a:off x="7913688" y="4094163"/>
              <a:ext cx="30163" cy="93663"/>
            </a:xfrm>
            <a:custGeom>
              <a:avLst/>
              <a:gdLst>
                <a:gd name="T0" fmla="*/ 0 w 19"/>
                <a:gd name="T1" fmla="*/ 0 h 59"/>
                <a:gd name="T2" fmla="*/ 12 w 19"/>
                <a:gd name="T3" fmla="*/ 35 h 59"/>
                <a:gd name="T4" fmla="*/ 19 w 19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59">
                  <a:moveTo>
                    <a:pt x="0" y="0"/>
                  </a:moveTo>
                  <a:lnTo>
                    <a:pt x="12" y="35"/>
                  </a:lnTo>
                  <a:lnTo>
                    <a:pt x="19" y="59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230"/>
            <p:cNvSpPr>
              <a:spLocks/>
            </p:cNvSpPr>
            <p:nvPr/>
          </p:nvSpPr>
          <p:spPr bwMode="auto">
            <a:xfrm>
              <a:off x="7950200" y="4237038"/>
              <a:ext cx="19050" cy="100013"/>
            </a:xfrm>
            <a:custGeom>
              <a:avLst/>
              <a:gdLst>
                <a:gd name="T0" fmla="*/ 0 w 12"/>
                <a:gd name="T1" fmla="*/ 0 h 63"/>
                <a:gd name="T2" fmla="*/ 4 w 12"/>
                <a:gd name="T3" fmla="*/ 8 h 63"/>
                <a:gd name="T4" fmla="*/ 12 w 1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3">
                  <a:moveTo>
                    <a:pt x="0" y="0"/>
                  </a:moveTo>
                  <a:lnTo>
                    <a:pt x="4" y="8"/>
                  </a:lnTo>
                  <a:lnTo>
                    <a:pt x="12" y="63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231"/>
            <p:cNvSpPr>
              <a:spLocks/>
            </p:cNvSpPr>
            <p:nvPr/>
          </p:nvSpPr>
          <p:spPr bwMode="auto">
            <a:xfrm>
              <a:off x="7969250" y="4386263"/>
              <a:ext cx="6350" cy="98425"/>
            </a:xfrm>
            <a:custGeom>
              <a:avLst/>
              <a:gdLst>
                <a:gd name="T0" fmla="*/ 0 w 4"/>
                <a:gd name="T1" fmla="*/ 0 h 62"/>
                <a:gd name="T2" fmla="*/ 4 w 4"/>
                <a:gd name="T3" fmla="*/ 62 h 62"/>
                <a:gd name="T4" fmla="*/ 4 w 4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4" y="62"/>
                  </a:lnTo>
                  <a:lnTo>
                    <a:pt x="4" y="62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232"/>
            <p:cNvSpPr>
              <a:spLocks/>
            </p:cNvSpPr>
            <p:nvPr/>
          </p:nvSpPr>
          <p:spPr bwMode="auto">
            <a:xfrm>
              <a:off x="7962900" y="4535488"/>
              <a:ext cx="12700" cy="98425"/>
            </a:xfrm>
            <a:custGeom>
              <a:avLst/>
              <a:gdLst>
                <a:gd name="T0" fmla="*/ 8 w 8"/>
                <a:gd name="T1" fmla="*/ 0 h 62"/>
                <a:gd name="T2" fmla="*/ 4 w 8"/>
                <a:gd name="T3" fmla="*/ 43 h 62"/>
                <a:gd name="T4" fmla="*/ 0 w 8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2">
                  <a:moveTo>
                    <a:pt x="8" y="0"/>
                  </a:moveTo>
                  <a:lnTo>
                    <a:pt x="4" y="43"/>
                  </a:lnTo>
                  <a:lnTo>
                    <a:pt x="0" y="62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233"/>
            <p:cNvSpPr>
              <a:spLocks/>
            </p:cNvSpPr>
            <p:nvPr/>
          </p:nvSpPr>
          <p:spPr bwMode="auto">
            <a:xfrm>
              <a:off x="7939088" y="4684713"/>
              <a:ext cx="17463" cy="98425"/>
            </a:xfrm>
            <a:custGeom>
              <a:avLst/>
              <a:gdLst>
                <a:gd name="T0" fmla="*/ 11 w 11"/>
                <a:gd name="T1" fmla="*/ 0 h 62"/>
                <a:gd name="T2" fmla="*/ 11 w 11"/>
                <a:gd name="T3" fmla="*/ 19 h 62"/>
                <a:gd name="T4" fmla="*/ 0 w 11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2">
                  <a:moveTo>
                    <a:pt x="11" y="0"/>
                  </a:moveTo>
                  <a:lnTo>
                    <a:pt x="11" y="19"/>
                  </a:lnTo>
                  <a:lnTo>
                    <a:pt x="0" y="62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Freeform 234"/>
            <p:cNvSpPr>
              <a:spLocks/>
            </p:cNvSpPr>
            <p:nvPr/>
          </p:nvSpPr>
          <p:spPr bwMode="auto">
            <a:xfrm>
              <a:off x="7894638" y="4827588"/>
              <a:ext cx="31750" cy="92075"/>
            </a:xfrm>
            <a:custGeom>
              <a:avLst/>
              <a:gdLst>
                <a:gd name="T0" fmla="*/ 20 w 20"/>
                <a:gd name="T1" fmla="*/ 0 h 58"/>
                <a:gd name="T2" fmla="*/ 4 w 20"/>
                <a:gd name="T3" fmla="*/ 51 h 58"/>
                <a:gd name="T4" fmla="*/ 0 w 20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58">
                  <a:moveTo>
                    <a:pt x="20" y="0"/>
                  </a:moveTo>
                  <a:lnTo>
                    <a:pt x="4" y="51"/>
                  </a:lnTo>
                  <a:lnTo>
                    <a:pt x="0" y="58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235"/>
            <p:cNvSpPr>
              <a:spLocks/>
            </p:cNvSpPr>
            <p:nvPr/>
          </p:nvSpPr>
          <p:spPr bwMode="auto">
            <a:xfrm>
              <a:off x="7813675" y="4970463"/>
              <a:ext cx="57150" cy="74613"/>
            </a:xfrm>
            <a:custGeom>
              <a:avLst/>
              <a:gdLst>
                <a:gd name="T0" fmla="*/ 36 w 36"/>
                <a:gd name="T1" fmla="*/ 0 h 47"/>
                <a:gd name="T2" fmla="*/ 32 w 36"/>
                <a:gd name="T3" fmla="*/ 4 h 47"/>
                <a:gd name="T4" fmla="*/ 20 w 36"/>
                <a:gd name="T5" fmla="*/ 23 h 47"/>
                <a:gd name="T6" fmla="*/ 8 w 36"/>
                <a:gd name="T7" fmla="*/ 39 h 47"/>
                <a:gd name="T8" fmla="*/ 0 w 3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7">
                  <a:moveTo>
                    <a:pt x="36" y="0"/>
                  </a:moveTo>
                  <a:lnTo>
                    <a:pt x="32" y="4"/>
                  </a:lnTo>
                  <a:lnTo>
                    <a:pt x="20" y="23"/>
                  </a:lnTo>
                  <a:lnTo>
                    <a:pt x="8" y="39"/>
                  </a:lnTo>
                  <a:lnTo>
                    <a:pt x="0" y="47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Freeform 236"/>
            <p:cNvSpPr>
              <a:spLocks/>
            </p:cNvSpPr>
            <p:nvPr/>
          </p:nvSpPr>
          <p:spPr bwMode="auto">
            <a:xfrm>
              <a:off x="7727950" y="5068888"/>
              <a:ext cx="42863" cy="12700"/>
            </a:xfrm>
            <a:custGeom>
              <a:avLst/>
              <a:gdLst>
                <a:gd name="T0" fmla="*/ 27 w 27"/>
                <a:gd name="T1" fmla="*/ 0 h 8"/>
                <a:gd name="T2" fmla="*/ 15 w 27"/>
                <a:gd name="T3" fmla="*/ 4 h 8"/>
                <a:gd name="T4" fmla="*/ 0 w 27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8">
                  <a:moveTo>
                    <a:pt x="27" y="0"/>
                  </a:moveTo>
                  <a:lnTo>
                    <a:pt x="15" y="4"/>
                  </a:lnTo>
                  <a:lnTo>
                    <a:pt x="0" y="8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Line 237"/>
            <p:cNvSpPr>
              <a:spLocks noChangeShapeType="1"/>
            </p:cNvSpPr>
            <p:nvPr/>
          </p:nvSpPr>
          <p:spPr bwMode="auto">
            <a:xfrm>
              <a:off x="9037638" y="4467225"/>
              <a:ext cx="36036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Line 239"/>
            <p:cNvSpPr>
              <a:spLocks noChangeShapeType="1"/>
            </p:cNvSpPr>
            <p:nvPr/>
          </p:nvSpPr>
          <p:spPr bwMode="auto">
            <a:xfrm>
              <a:off x="6453188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Line 240"/>
            <p:cNvSpPr>
              <a:spLocks noChangeShapeType="1"/>
            </p:cNvSpPr>
            <p:nvPr/>
          </p:nvSpPr>
          <p:spPr bwMode="auto">
            <a:xfrm>
              <a:off x="6553200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Line 241"/>
            <p:cNvSpPr>
              <a:spLocks noChangeShapeType="1"/>
            </p:cNvSpPr>
            <p:nvPr/>
          </p:nvSpPr>
          <p:spPr bwMode="auto">
            <a:xfrm>
              <a:off x="6653213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Line 242"/>
            <p:cNvSpPr>
              <a:spLocks noChangeShapeType="1"/>
            </p:cNvSpPr>
            <p:nvPr/>
          </p:nvSpPr>
          <p:spPr bwMode="auto">
            <a:xfrm>
              <a:off x="6751638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Line 243"/>
            <p:cNvSpPr>
              <a:spLocks noChangeShapeType="1"/>
            </p:cNvSpPr>
            <p:nvPr/>
          </p:nvSpPr>
          <p:spPr bwMode="auto">
            <a:xfrm>
              <a:off x="6851650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Line 244"/>
            <p:cNvSpPr>
              <a:spLocks noChangeShapeType="1"/>
            </p:cNvSpPr>
            <p:nvPr/>
          </p:nvSpPr>
          <p:spPr bwMode="auto">
            <a:xfrm>
              <a:off x="6950075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Line 245"/>
            <p:cNvSpPr>
              <a:spLocks noChangeShapeType="1"/>
            </p:cNvSpPr>
            <p:nvPr/>
          </p:nvSpPr>
          <p:spPr bwMode="auto">
            <a:xfrm>
              <a:off x="7050088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Line 246"/>
            <p:cNvSpPr>
              <a:spLocks noChangeShapeType="1"/>
            </p:cNvSpPr>
            <p:nvPr/>
          </p:nvSpPr>
          <p:spPr bwMode="auto">
            <a:xfrm>
              <a:off x="7150100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Line 247"/>
            <p:cNvSpPr>
              <a:spLocks noChangeShapeType="1"/>
            </p:cNvSpPr>
            <p:nvPr/>
          </p:nvSpPr>
          <p:spPr bwMode="auto">
            <a:xfrm>
              <a:off x="7248525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Line 248"/>
            <p:cNvSpPr>
              <a:spLocks noChangeShapeType="1"/>
            </p:cNvSpPr>
            <p:nvPr/>
          </p:nvSpPr>
          <p:spPr bwMode="auto">
            <a:xfrm>
              <a:off x="7348538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Line 249"/>
            <p:cNvSpPr>
              <a:spLocks noChangeShapeType="1"/>
            </p:cNvSpPr>
            <p:nvPr/>
          </p:nvSpPr>
          <p:spPr bwMode="auto">
            <a:xfrm>
              <a:off x="7446963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Line 250"/>
            <p:cNvSpPr>
              <a:spLocks noChangeShapeType="1"/>
            </p:cNvSpPr>
            <p:nvPr/>
          </p:nvSpPr>
          <p:spPr bwMode="auto">
            <a:xfrm>
              <a:off x="7546975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Line 251"/>
            <p:cNvSpPr>
              <a:spLocks noChangeShapeType="1"/>
            </p:cNvSpPr>
            <p:nvPr/>
          </p:nvSpPr>
          <p:spPr bwMode="auto">
            <a:xfrm>
              <a:off x="7646988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Line 252"/>
            <p:cNvSpPr>
              <a:spLocks noChangeShapeType="1"/>
            </p:cNvSpPr>
            <p:nvPr/>
          </p:nvSpPr>
          <p:spPr bwMode="auto">
            <a:xfrm>
              <a:off x="7745413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Line 253"/>
            <p:cNvSpPr>
              <a:spLocks noChangeShapeType="1"/>
            </p:cNvSpPr>
            <p:nvPr/>
          </p:nvSpPr>
          <p:spPr bwMode="auto">
            <a:xfrm>
              <a:off x="7845425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Line 254"/>
            <p:cNvSpPr>
              <a:spLocks noChangeShapeType="1"/>
            </p:cNvSpPr>
            <p:nvPr/>
          </p:nvSpPr>
          <p:spPr bwMode="auto">
            <a:xfrm>
              <a:off x="7943850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Line 255"/>
            <p:cNvSpPr>
              <a:spLocks noChangeShapeType="1"/>
            </p:cNvSpPr>
            <p:nvPr/>
          </p:nvSpPr>
          <p:spPr bwMode="auto">
            <a:xfrm>
              <a:off x="8043863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Line 256"/>
            <p:cNvSpPr>
              <a:spLocks noChangeShapeType="1"/>
            </p:cNvSpPr>
            <p:nvPr/>
          </p:nvSpPr>
          <p:spPr bwMode="auto">
            <a:xfrm>
              <a:off x="8143875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Line 257"/>
            <p:cNvSpPr>
              <a:spLocks noChangeShapeType="1"/>
            </p:cNvSpPr>
            <p:nvPr/>
          </p:nvSpPr>
          <p:spPr bwMode="auto">
            <a:xfrm>
              <a:off x="8242300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Line 258"/>
            <p:cNvSpPr>
              <a:spLocks noChangeShapeType="1"/>
            </p:cNvSpPr>
            <p:nvPr/>
          </p:nvSpPr>
          <p:spPr bwMode="auto">
            <a:xfrm>
              <a:off x="8342313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Line 259"/>
            <p:cNvSpPr>
              <a:spLocks noChangeShapeType="1"/>
            </p:cNvSpPr>
            <p:nvPr/>
          </p:nvSpPr>
          <p:spPr bwMode="auto">
            <a:xfrm>
              <a:off x="8442325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Line 260"/>
            <p:cNvSpPr>
              <a:spLocks noChangeShapeType="1"/>
            </p:cNvSpPr>
            <p:nvPr/>
          </p:nvSpPr>
          <p:spPr bwMode="auto">
            <a:xfrm>
              <a:off x="8540750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Line 261"/>
            <p:cNvSpPr>
              <a:spLocks noChangeShapeType="1"/>
            </p:cNvSpPr>
            <p:nvPr/>
          </p:nvSpPr>
          <p:spPr bwMode="auto">
            <a:xfrm>
              <a:off x="8640763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Line 262"/>
            <p:cNvSpPr>
              <a:spLocks noChangeShapeType="1"/>
            </p:cNvSpPr>
            <p:nvPr/>
          </p:nvSpPr>
          <p:spPr bwMode="auto">
            <a:xfrm>
              <a:off x="8739188" y="4467225"/>
              <a:ext cx="508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9" name="Line 263"/>
            <p:cNvSpPr>
              <a:spLocks noChangeShapeType="1"/>
            </p:cNvSpPr>
            <p:nvPr/>
          </p:nvSpPr>
          <p:spPr bwMode="auto">
            <a:xfrm>
              <a:off x="8839200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0" name="Line 264"/>
            <p:cNvSpPr>
              <a:spLocks noChangeShapeType="1"/>
            </p:cNvSpPr>
            <p:nvPr/>
          </p:nvSpPr>
          <p:spPr bwMode="auto">
            <a:xfrm>
              <a:off x="8939213" y="4467225"/>
              <a:ext cx="4921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Line 265"/>
            <p:cNvSpPr>
              <a:spLocks noChangeShapeType="1"/>
            </p:cNvSpPr>
            <p:nvPr/>
          </p:nvSpPr>
          <p:spPr bwMode="auto">
            <a:xfrm>
              <a:off x="6130925" y="4467225"/>
              <a:ext cx="322263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Line 266"/>
            <p:cNvSpPr>
              <a:spLocks noChangeShapeType="1"/>
            </p:cNvSpPr>
            <p:nvPr/>
          </p:nvSpPr>
          <p:spPr bwMode="auto">
            <a:xfrm flipV="1">
              <a:off x="7727950" y="3186113"/>
              <a:ext cx="0" cy="71596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Line 268"/>
            <p:cNvSpPr>
              <a:spLocks noChangeShapeType="1"/>
            </p:cNvSpPr>
            <p:nvPr/>
          </p:nvSpPr>
          <p:spPr bwMode="auto">
            <a:xfrm flipV="1">
              <a:off x="7727950" y="5032375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4" name="Line 269"/>
            <p:cNvSpPr>
              <a:spLocks noChangeShapeType="1"/>
            </p:cNvSpPr>
            <p:nvPr/>
          </p:nvSpPr>
          <p:spPr bwMode="auto">
            <a:xfrm flipV="1">
              <a:off x="7727950" y="4932363"/>
              <a:ext cx="0" cy="508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5" name="Line 270"/>
            <p:cNvSpPr>
              <a:spLocks noChangeShapeType="1"/>
            </p:cNvSpPr>
            <p:nvPr/>
          </p:nvSpPr>
          <p:spPr bwMode="auto">
            <a:xfrm flipV="1">
              <a:off x="7727950" y="4833938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6" name="Line 271"/>
            <p:cNvSpPr>
              <a:spLocks noChangeShapeType="1"/>
            </p:cNvSpPr>
            <p:nvPr/>
          </p:nvSpPr>
          <p:spPr bwMode="auto">
            <a:xfrm flipV="1">
              <a:off x="7727950" y="4733925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7" name="Line 272"/>
            <p:cNvSpPr>
              <a:spLocks noChangeShapeType="1"/>
            </p:cNvSpPr>
            <p:nvPr/>
          </p:nvSpPr>
          <p:spPr bwMode="auto">
            <a:xfrm flipV="1">
              <a:off x="7727950" y="4633913"/>
              <a:ext cx="0" cy="508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Line 273"/>
            <p:cNvSpPr>
              <a:spLocks noChangeShapeType="1"/>
            </p:cNvSpPr>
            <p:nvPr/>
          </p:nvSpPr>
          <p:spPr bwMode="auto">
            <a:xfrm flipV="1">
              <a:off x="7727950" y="4535488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9" name="Line 274"/>
            <p:cNvSpPr>
              <a:spLocks noChangeShapeType="1"/>
            </p:cNvSpPr>
            <p:nvPr/>
          </p:nvSpPr>
          <p:spPr bwMode="auto">
            <a:xfrm flipV="1">
              <a:off x="7727950" y="4435475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0" name="Line 275"/>
            <p:cNvSpPr>
              <a:spLocks noChangeShapeType="1"/>
            </p:cNvSpPr>
            <p:nvPr/>
          </p:nvSpPr>
          <p:spPr bwMode="auto">
            <a:xfrm flipV="1">
              <a:off x="7727950" y="4337050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Line 276"/>
            <p:cNvSpPr>
              <a:spLocks noChangeShapeType="1"/>
            </p:cNvSpPr>
            <p:nvPr/>
          </p:nvSpPr>
          <p:spPr bwMode="auto">
            <a:xfrm flipV="1">
              <a:off x="7727950" y="4237038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2" name="Line 277"/>
            <p:cNvSpPr>
              <a:spLocks noChangeShapeType="1"/>
            </p:cNvSpPr>
            <p:nvPr/>
          </p:nvSpPr>
          <p:spPr bwMode="auto">
            <a:xfrm flipV="1">
              <a:off x="7727950" y="4137025"/>
              <a:ext cx="0" cy="508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3" name="Line 278"/>
            <p:cNvSpPr>
              <a:spLocks noChangeShapeType="1"/>
            </p:cNvSpPr>
            <p:nvPr/>
          </p:nvSpPr>
          <p:spPr bwMode="auto">
            <a:xfrm flipV="1">
              <a:off x="7727950" y="4038600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Line 279"/>
            <p:cNvSpPr>
              <a:spLocks noChangeShapeType="1"/>
            </p:cNvSpPr>
            <p:nvPr/>
          </p:nvSpPr>
          <p:spPr bwMode="auto">
            <a:xfrm flipV="1">
              <a:off x="7727950" y="3938588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Line 280"/>
            <p:cNvSpPr>
              <a:spLocks noChangeShapeType="1"/>
            </p:cNvSpPr>
            <p:nvPr/>
          </p:nvSpPr>
          <p:spPr bwMode="auto">
            <a:xfrm flipV="1">
              <a:off x="7727950" y="5429250"/>
              <a:ext cx="0" cy="508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6" name="Line 281"/>
            <p:cNvSpPr>
              <a:spLocks noChangeShapeType="1"/>
            </p:cNvSpPr>
            <p:nvPr/>
          </p:nvSpPr>
          <p:spPr bwMode="auto">
            <a:xfrm flipV="1">
              <a:off x="7727950" y="5330825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7" name="Line 282"/>
            <p:cNvSpPr>
              <a:spLocks noChangeShapeType="1"/>
            </p:cNvSpPr>
            <p:nvPr/>
          </p:nvSpPr>
          <p:spPr bwMode="auto">
            <a:xfrm flipV="1">
              <a:off x="7727950" y="5230813"/>
              <a:ext cx="0" cy="492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8" name="Line 283"/>
            <p:cNvSpPr>
              <a:spLocks noChangeShapeType="1"/>
            </p:cNvSpPr>
            <p:nvPr/>
          </p:nvSpPr>
          <p:spPr bwMode="auto">
            <a:xfrm flipV="1">
              <a:off x="7727950" y="5130800"/>
              <a:ext cx="0" cy="508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9" name="Line 284"/>
            <p:cNvSpPr>
              <a:spLocks noChangeShapeType="1"/>
            </p:cNvSpPr>
            <p:nvPr/>
          </p:nvSpPr>
          <p:spPr bwMode="auto">
            <a:xfrm flipH="1">
              <a:off x="6877050" y="5032375"/>
              <a:ext cx="358775" cy="4095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0" name="Line 286"/>
            <p:cNvSpPr>
              <a:spLocks noChangeShapeType="1"/>
            </p:cNvSpPr>
            <p:nvPr/>
          </p:nvSpPr>
          <p:spPr bwMode="auto">
            <a:xfrm flipH="1">
              <a:off x="8161338" y="3919538"/>
              <a:ext cx="31750" cy="381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1" name="Line 287"/>
            <p:cNvSpPr>
              <a:spLocks noChangeShapeType="1"/>
            </p:cNvSpPr>
            <p:nvPr/>
          </p:nvSpPr>
          <p:spPr bwMode="auto">
            <a:xfrm flipH="1">
              <a:off x="8099425" y="3994150"/>
              <a:ext cx="31750" cy="381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2" name="Line 288"/>
            <p:cNvSpPr>
              <a:spLocks noChangeShapeType="1"/>
            </p:cNvSpPr>
            <p:nvPr/>
          </p:nvSpPr>
          <p:spPr bwMode="auto">
            <a:xfrm flipH="1">
              <a:off x="8031163" y="4068763"/>
              <a:ext cx="38100" cy="381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3" name="Line 289"/>
            <p:cNvSpPr>
              <a:spLocks noChangeShapeType="1"/>
            </p:cNvSpPr>
            <p:nvPr/>
          </p:nvSpPr>
          <p:spPr bwMode="auto">
            <a:xfrm flipH="1">
              <a:off x="7969250" y="4149725"/>
              <a:ext cx="31750" cy="381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4" name="Line 290"/>
            <p:cNvSpPr>
              <a:spLocks noChangeShapeType="1"/>
            </p:cNvSpPr>
            <p:nvPr/>
          </p:nvSpPr>
          <p:spPr bwMode="auto">
            <a:xfrm flipH="1">
              <a:off x="7900988" y="4224338"/>
              <a:ext cx="38100" cy="381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5" name="Line 291"/>
            <p:cNvSpPr>
              <a:spLocks noChangeShapeType="1"/>
            </p:cNvSpPr>
            <p:nvPr/>
          </p:nvSpPr>
          <p:spPr bwMode="auto">
            <a:xfrm flipH="1">
              <a:off x="7839075" y="4298950"/>
              <a:ext cx="31750" cy="381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6" name="Line 292"/>
            <p:cNvSpPr>
              <a:spLocks noChangeShapeType="1"/>
            </p:cNvSpPr>
            <p:nvPr/>
          </p:nvSpPr>
          <p:spPr bwMode="auto">
            <a:xfrm flipH="1">
              <a:off x="7770813" y="4373563"/>
              <a:ext cx="36513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7" name="Line 293"/>
            <p:cNvSpPr>
              <a:spLocks noChangeShapeType="1"/>
            </p:cNvSpPr>
            <p:nvPr/>
          </p:nvSpPr>
          <p:spPr bwMode="auto">
            <a:xfrm flipH="1">
              <a:off x="7708900" y="4448175"/>
              <a:ext cx="30163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Line 294"/>
            <p:cNvSpPr>
              <a:spLocks noChangeShapeType="1"/>
            </p:cNvSpPr>
            <p:nvPr/>
          </p:nvSpPr>
          <p:spPr bwMode="auto">
            <a:xfrm flipH="1">
              <a:off x="7640638" y="4522788"/>
              <a:ext cx="36513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Line 295"/>
            <p:cNvSpPr>
              <a:spLocks noChangeShapeType="1"/>
            </p:cNvSpPr>
            <p:nvPr/>
          </p:nvSpPr>
          <p:spPr bwMode="auto">
            <a:xfrm flipH="1">
              <a:off x="7578725" y="4597400"/>
              <a:ext cx="30163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Line 296"/>
            <p:cNvSpPr>
              <a:spLocks noChangeShapeType="1"/>
            </p:cNvSpPr>
            <p:nvPr/>
          </p:nvSpPr>
          <p:spPr bwMode="auto">
            <a:xfrm flipH="1">
              <a:off x="7510463" y="4672013"/>
              <a:ext cx="36513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1" name="Line 297"/>
            <p:cNvSpPr>
              <a:spLocks noChangeShapeType="1"/>
            </p:cNvSpPr>
            <p:nvPr/>
          </p:nvSpPr>
          <p:spPr bwMode="auto">
            <a:xfrm flipH="1">
              <a:off x="7446963" y="4746625"/>
              <a:ext cx="31750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2" name="Line 298"/>
            <p:cNvSpPr>
              <a:spLocks noChangeShapeType="1"/>
            </p:cNvSpPr>
            <p:nvPr/>
          </p:nvSpPr>
          <p:spPr bwMode="auto">
            <a:xfrm flipH="1">
              <a:off x="7378700" y="4821238"/>
              <a:ext cx="38100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Line 299"/>
            <p:cNvSpPr>
              <a:spLocks noChangeShapeType="1"/>
            </p:cNvSpPr>
            <p:nvPr/>
          </p:nvSpPr>
          <p:spPr bwMode="auto">
            <a:xfrm flipH="1">
              <a:off x="7316788" y="4895850"/>
              <a:ext cx="31750" cy="3651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Line 300"/>
            <p:cNvSpPr>
              <a:spLocks noChangeShapeType="1"/>
            </p:cNvSpPr>
            <p:nvPr/>
          </p:nvSpPr>
          <p:spPr bwMode="auto">
            <a:xfrm flipH="1">
              <a:off x="7248525" y="4970463"/>
              <a:ext cx="38100" cy="4286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5" name="Line 301"/>
            <p:cNvSpPr>
              <a:spLocks noChangeShapeType="1"/>
            </p:cNvSpPr>
            <p:nvPr/>
          </p:nvSpPr>
          <p:spPr bwMode="auto">
            <a:xfrm flipH="1">
              <a:off x="8193088" y="3665538"/>
              <a:ext cx="223838" cy="25400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6" name="Freeform 302"/>
            <p:cNvSpPr>
              <a:spLocks/>
            </p:cNvSpPr>
            <p:nvPr/>
          </p:nvSpPr>
          <p:spPr bwMode="auto">
            <a:xfrm>
              <a:off x="6478588" y="4473575"/>
              <a:ext cx="2546350" cy="254000"/>
            </a:xfrm>
            <a:custGeom>
              <a:avLst/>
              <a:gdLst>
                <a:gd name="T0" fmla="*/ 1604 w 1604"/>
                <a:gd name="T1" fmla="*/ 0 h 160"/>
                <a:gd name="T2" fmla="*/ 1604 w 1604"/>
                <a:gd name="T3" fmla="*/ 0 h 160"/>
                <a:gd name="T4" fmla="*/ 1600 w 1604"/>
                <a:gd name="T5" fmla="*/ 15 h 160"/>
                <a:gd name="T6" fmla="*/ 1589 w 1604"/>
                <a:gd name="T7" fmla="*/ 31 h 160"/>
                <a:gd name="T8" fmla="*/ 1565 w 1604"/>
                <a:gd name="T9" fmla="*/ 47 h 160"/>
                <a:gd name="T10" fmla="*/ 1542 w 1604"/>
                <a:gd name="T11" fmla="*/ 62 h 160"/>
                <a:gd name="T12" fmla="*/ 1506 w 1604"/>
                <a:gd name="T13" fmla="*/ 78 h 160"/>
                <a:gd name="T14" fmla="*/ 1467 w 1604"/>
                <a:gd name="T15" fmla="*/ 90 h 160"/>
                <a:gd name="T16" fmla="*/ 1370 w 1604"/>
                <a:gd name="T17" fmla="*/ 113 h 160"/>
                <a:gd name="T18" fmla="*/ 1248 w 1604"/>
                <a:gd name="T19" fmla="*/ 133 h 160"/>
                <a:gd name="T20" fmla="*/ 1115 w 1604"/>
                <a:gd name="T21" fmla="*/ 148 h 160"/>
                <a:gd name="T22" fmla="*/ 963 w 1604"/>
                <a:gd name="T23" fmla="*/ 156 h 160"/>
                <a:gd name="T24" fmla="*/ 802 w 1604"/>
                <a:gd name="T25" fmla="*/ 160 h 160"/>
                <a:gd name="T26" fmla="*/ 802 w 1604"/>
                <a:gd name="T27" fmla="*/ 160 h 160"/>
                <a:gd name="T28" fmla="*/ 642 w 1604"/>
                <a:gd name="T29" fmla="*/ 156 h 160"/>
                <a:gd name="T30" fmla="*/ 489 w 1604"/>
                <a:gd name="T31" fmla="*/ 148 h 160"/>
                <a:gd name="T32" fmla="*/ 356 w 1604"/>
                <a:gd name="T33" fmla="*/ 133 h 160"/>
                <a:gd name="T34" fmla="*/ 235 w 1604"/>
                <a:gd name="T35" fmla="*/ 113 h 160"/>
                <a:gd name="T36" fmla="*/ 137 w 1604"/>
                <a:gd name="T37" fmla="*/ 90 h 160"/>
                <a:gd name="T38" fmla="*/ 98 w 1604"/>
                <a:gd name="T39" fmla="*/ 78 h 160"/>
                <a:gd name="T40" fmla="*/ 63 w 1604"/>
                <a:gd name="T41" fmla="*/ 62 h 160"/>
                <a:gd name="T42" fmla="*/ 39 w 1604"/>
                <a:gd name="T43" fmla="*/ 47 h 160"/>
                <a:gd name="T44" fmla="*/ 16 w 1604"/>
                <a:gd name="T45" fmla="*/ 31 h 160"/>
                <a:gd name="T46" fmla="*/ 4 w 1604"/>
                <a:gd name="T47" fmla="*/ 15 h 160"/>
                <a:gd name="T48" fmla="*/ 0 w 1604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4" h="160">
                  <a:moveTo>
                    <a:pt x="1604" y="0"/>
                  </a:moveTo>
                  <a:lnTo>
                    <a:pt x="1604" y="0"/>
                  </a:lnTo>
                  <a:lnTo>
                    <a:pt x="1600" y="15"/>
                  </a:lnTo>
                  <a:lnTo>
                    <a:pt x="1589" y="31"/>
                  </a:lnTo>
                  <a:lnTo>
                    <a:pt x="1565" y="47"/>
                  </a:lnTo>
                  <a:lnTo>
                    <a:pt x="1542" y="62"/>
                  </a:lnTo>
                  <a:lnTo>
                    <a:pt x="1506" y="78"/>
                  </a:lnTo>
                  <a:lnTo>
                    <a:pt x="1467" y="90"/>
                  </a:lnTo>
                  <a:lnTo>
                    <a:pt x="1370" y="113"/>
                  </a:lnTo>
                  <a:lnTo>
                    <a:pt x="1248" y="133"/>
                  </a:lnTo>
                  <a:lnTo>
                    <a:pt x="1115" y="148"/>
                  </a:lnTo>
                  <a:lnTo>
                    <a:pt x="963" y="15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642" y="156"/>
                  </a:lnTo>
                  <a:lnTo>
                    <a:pt x="489" y="148"/>
                  </a:lnTo>
                  <a:lnTo>
                    <a:pt x="356" y="133"/>
                  </a:lnTo>
                  <a:lnTo>
                    <a:pt x="235" y="113"/>
                  </a:lnTo>
                  <a:lnTo>
                    <a:pt x="137" y="90"/>
                  </a:lnTo>
                  <a:lnTo>
                    <a:pt x="98" y="78"/>
                  </a:lnTo>
                  <a:lnTo>
                    <a:pt x="63" y="62"/>
                  </a:lnTo>
                  <a:lnTo>
                    <a:pt x="39" y="47"/>
                  </a:lnTo>
                  <a:lnTo>
                    <a:pt x="16" y="31"/>
                  </a:lnTo>
                  <a:lnTo>
                    <a:pt x="4" y="15"/>
                  </a:lnTo>
                  <a:lnTo>
                    <a:pt x="0" y="0"/>
                  </a:lnTo>
                </a:path>
              </a:pathLst>
            </a:custGeom>
            <a:noFill/>
            <a:ln w="12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7" name="Freeform 303"/>
            <p:cNvSpPr>
              <a:spLocks/>
            </p:cNvSpPr>
            <p:nvPr/>
          </p:nvSpPr>
          <p:spPr bwMode="auto">
            <a:xfrm>
              <a:off x="6478588" y="4398963"/>
              <a:ext cx="61913" cy="74613"/>
            </a:xfrm>
            <a:custGeom>
              <a:avLst/>
              <a:gdLst>
                <a:gd name="T0" fmla="*/ 0 w 39"/>
                <a:gd name="T1" fmla="*/ 47 h 47"/>
                <a:gd name="T2" fmla="*/ 4 w 39"/>
                <a:gd name="T3" fmla="*/ 31 h 47"/>
                <a:gd name="T4" fmla="*/ 16 w 39"/>
                <a:gd name="T5" fmla="*/ 15 h 47"/>
                <a:gd name="T6" fmla="*/ 39 w 39"/>
                <a:gd name="T7" fmla="*/ 0 h 47"/>
                <a:gd name="T8" fmla="*/ 39 w 3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7">
                  <a:moveTo>
                    <a:pt x="0" y="47"/>
                  </a:moveTo>
                  <a:lnTo>
                    <a:pt x="4" y="31"/>
                  </a:lnTo>
                  <a:lnTo>
                    <a:pt x="16" y="15"/>
                  </a:lnTo>
                  <a:lnTo>
                    <a:pt x="39" y="0"/>
                  </a:lnTo>
                  <a:lnTo>
                    <a:pt x="39" y="0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8" name="Freeform 304"/>
            <p:cNvSpPr>
              <a:spLocks/>
            </p:cNvSpPr>
            <p:nvPr/>
          </p:nvSpPr>
          <p:spPr bwMode="auto">
            <a:xfrm>
              <a:off x="6584950" y="4337050"/>
              <a:ext cx="92075" cy="36513"/>
            </a:xfrm>
            <a:custGeom>
              <a:avLst/>
              <a:gdLst>
                <a:gd name="T0" fmla="*/ 0 w 58"/>
                <a:gd name="T1" fmla="*/ 23 h 23"/>
                <a:gd name="T2" fmla="*/ 31 w 58"/>
                <a:gd name="T3" fmla="*/ 7 h 23"/>
                <a:gd name="T4" fmla="*/ 58 w 5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23">
                  <a:moveTo>
                    <a:pt x="0" y="23"/>
                  </a:moveTo>
                  <a:lnTo>
                    <a:pt x="31" y="7"/>
                  </a:lnTo>
                  <a:lnTo>
                    <a:pt x="58" y="0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9" name="Line 305"/>
            <p:cNvSpPr>
              <a:spLocks noChangeShapeType="1"/>
            </p:cNvSpPr>
            <p:nvPr/>
          </p:nvSpPr>
          <p:spPr bwMode="auto">
            <a:xfrm flipV="1">
              <a:off x="6721475" y="4298950"/>
              <a:ext cx="98425" cy="2540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0" name="Line 306"/>
            <p:cNvSpPr>
              <a:spLocks noChangeShapeType="1"/>
            </p:cNvSpPr>
            <p:nvPr/>
          </p:nvSpPr>
          <p:spPr bwMode="auto">
            <a:xfrm flipV="1">
              <a:off x="6870700" y="4273550"/>
              <a:ext cx="92075" cy="1270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1" name="Freeform 307"/>
            <p:cNvSpPr>
              <a:spLocks/>
            </p:cNvSpPr>
            <p:nvPr/>
          </p:nvSpPr>
          <p:spPr bwMode="auto">
            <a:xfrm>
              <a:off x="7013575" y="4249738"/>
              <a:ext cx="98425" cy="12700"/>
            </a:xfrm>
            <a:custGeom>
              <a:avLst/>
              <a:gdLst>
                <a:gd name="T0" fmla="*/ 0 w 62"/>
                <a:gd name="T1" fmla="*/ 8 h 8"/>
                <a:gd name="T2" fmla="*/ 19 w 62"/>
                <a:gd name="T3" fmla="*/ 8 h 8"/>
                <a:gd name="T4" fmla="*/ 62 w 62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">
                  <a:moveTo>
                    <a:pt x="0" y="8"/>
                  </a:moveTo>
                  <a:lnTo>
                    <a:pt x="19" y="8"/>
                  </a:lnTo>
                  <a:lnTo>
                    <a:pt x="62" y="0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2" name="Freeform 308"/>
            <p:cNvSpPr>
              <a:spLocks/>
            </p:cNvSpPr>
            <p:nvPr/>
          </p:nvSpPr>
          <p:spPr bwMode="auto">
            <a:xfrm>
              <a:off x="7161213" y="4237038"/>
              <a:ext cx="100013" cy="6350"/>
            </a:xfrm>
            <a:custGeom>
              <a:avLst/>
              <a:gdLst>
                <a:gd name="T0" fmla="*/ 0 w 63"/>
                <a:gd name="T1" fmla="*/ 4 h 4"/>
                <a:gd name="T2" fmla="*/ 59 w 63"/>
                <a:gd name="T3" fmla="*/ 0 h 4"/>
                <a:gd name="T4" fmla="*/ 63 w 6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">
                  <a:moveTo>
                    <a:pt x="0" y="4"/>
                  </a:moveTo>
                  <a:lnTo>
                    <a:pt x="59" y="0"/>
                  </a:lnTo>
                  <a:lnTo>
                    <a:pt x="63" y="0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3" name="Line 309"/>
            <p:cNvSpPr>
              <a:spLocks noChangeShapeType="1"/>
            </p:cNvSpPr>
            <p:nvPr/>
          </p:nvSpPr>
          <p:spPr bwMode="auto">
            <a:xfrm flipV="1">
              <a:off x="7310438" y="4224338"/>
              <a:ext cx="100013" cy="635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4" name="Freeform 310"/>
            <p:cNvSpPr>
              <a:spLocks/>
            </p:cNvSpPr>
            <p:nvPr/>
          </p:nvSpPr>
          <p:spPr bwMode="auto">
            <a:xfrm>
              <a:off x="7459663" y="4217988"/>
              <a:ext cx="100013" cy="6350"/>
            </a:xfrm>
            <a:custGeom>
              <a:avLst/>
              <a:gdLst>
                <a:gd name="T0" fmla="*/ 0 w 63"/>
                <a:gd name="T1" fmla="*/ 4 h 4"/>
                <a:gd name="T2" fmla="*/ 24 w 63"/>
                <a:gd name="T3" fmla="*/ 0 h 4"/>
                <a:gd name="T4" fmla="*/ 63 w 6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">
                  <a:moveTo>
                    <a:pt x="0" y="4"/>
                  </a:moveTo>
                  <a:lnTo>
                    <a:pt x="24" y="0"/>
                  </a:lnTo>
                  <a:lnTo>
                    <a:pt x="63" y="0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5" name="Line 311"/>
            <p:cNvSpPr>
              <a:spLocks noChangeShapeType="1"/>
            </p:cNvSpPr>
            <p:nvPr/>
          </p:nvSpPr>
          <p:spPr bwMode="auto">
            <a:xfrm>
              <a:off x="7608888" y="4217988"/>
              <a:ext cx="100013" cy="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6" name="Line 312"/>
            <p:cNvSpPr>
              <a:spLocks noChangeShapeType="1"/>
            </p:cNvSpPr>
            <p:nvPr/>
          </p:nvSpPr>
          <p:spPr bwMode="auto">
            <a:xfrm>
              <a:off x="7758113" y="4217988"/>
              <a:ext cx="100013" cy="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Line 313"/>
            <p:cNvSpPr>
              <a:spLocks noChangeShapeType="1"/>
            </p:cNvSpPr>
            <p:nvPr/>
          </p:nvSpPr>
          <p:spPr bwMode="auto">
            <a:xfrm>
              <a:off x="7907338" y="4217988"/>
              <a:ext cx="100013" cy="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8" name="Line 314"/>
            <p:cNvSpPr>
              <a:spLocks noChangeShapeType="1"/>
            </p:cNvSpPr>
            <p:nvPr/>
          </p:nvSpPr>
          <p:spPr bwMode="auto">
            <a:xfrm>
              <a:off x="8056563" y="4224338"/>
              <a:ext cx="100013" cy="635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Freeform 315"/>
            <p:cNvSpPr>
              <a:spLocks/>
            </p:cNvSpPr>
            <p:nvPr/>
          </p:nvSpPr>
          <p:spPr bwMode="auto">
            <a:xfrm>
              <a:off x="8205788" y="4230688"/>
              <a:ext cx="98425" cy="12700"/>
            </a:xfrm>
            <a:custGeom>
              <a:avLst/>
              <a:gdLst>
                <a:gd name="T0" fmla="*/ 0 w 62"/>
                <a:gd name="T1" fmla="*/ 0 h 8"/>
                <a:gd name="T2" fmla="*/ 27 w 62"/>
                <a:gd name="T3" fmla="*/ 4 h 8"/>
                <a:gd name="T4" fmla="*/ 62 w 62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">
                  <a:moveTo>
                    <a:pt x="0" y="0"/>
                  </a:moveTo>
                  <a:lnTo>
                    <a:pt x="27" y="4"/>
                  </a:lnTo>
                  <a:lnTo>
                    <a:pt x="62" y="8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Line 316"/>
            <p:cNvSpPr>
              <a:spLocks noChangeShapeType="1"/>
            </p:cNvSpPr>
            <p:nvPr/>
          </p:nvSpPr>
          <p:spPr bwMode="auto">
            <a:xfrm>
              <a:off x="8355013" y="4249738"/>
              <a:ext cx="98425" cy="635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Line 317"/>
            <p:cNvSpPr>
              <a:spLocks noChangeShapeType="1"/>
            </p:cNvSpPr>
            <p:nvPr/>
          </p:nvSpPr>
          <p:spPr bwMode="auto">
            <a:xfrm>
              <a:off x="8504238" y="4267200"/>
              <a:ext cx="92075" cy="12700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Freeform 318"/>
            <p:cNvSpPr>
              <a:spLocks/>
            </p:cNvSpPr>
            <p:nvPr/>
          </p:nvSpPr>
          <p:spPr bwMode="auto">
            <a:xfrm>
              <a:off x="8647113" y="4292600"/>
              <a:ext cx="98425" cy="19050"/>
            </a:xfrm>
            <a:custGeom>
              <a:avLst/>
              <a:gdLst>
                <a:gd name="T0" fmla="*/ 0 w 62"/>
                <a:gd name="T1" fmla="*/ 0 h 12"/>
                <a:gd name="T2" fmla="*/ 4 w 62"/>
                <a:gd name="T3" fmla="*/ 0 h 12"/>
                <a:gd name="T4" fmla="*/ 62 w 62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">
                  <a:moveTo>
                    <a:pt x="0" y="0"/>
                  </a:moveTo>
                  <a:lnTo>
                    <a:pt x="4" y="0"/>
                  </a:lnTo>
                  <a:lnTo>
                    <a:pt x="62" y="12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Freeform 319"/>
            <p:cNvSpPr>
              <a:spLocks/>
            </p:cNvSpPr>
            <p:nvPr/>
          </p:nvSpPr>
          <p:spPr bwMode="auto">
            <a:xfrm>
              <a:off x="8796338" y="4324350"/>
              <a:ext cx="92075" cy="30163"/>
            </a:xfrm>
            <a:custGeom>
              <a:avLst/>
              <a:gdLst>
                <a:gd name="T0" fmla="*/ 0 w 58"/>
                <a:gd name="T1" fmla="*/ 0 h 19"/>
                <a:gd name="T2" fmla="*/ 7 w 58"/>
                <a:gd name="T3" fmla="*/ 4 h 19"/>
                <a:gd name="T4" fmla="*/ 46 w 58"/>
                <a:gd name="T5" fmla="*/ 15 h 19"/>
                <a:gd name="T6" fmla="*/ 58 w 58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9">
                  <a:moveTo>
                    <a:pt x="0" y="0"/>
                  </a:moveTo>
                  <a:lnTo>
                    <a:pt x="7" y="4"/>
                  </a:lnTo>
                  <a:lnTo>
                    <a:pt x="46" y="15"/>
                  </a:lnTo>
                  <a:lnTo>
                    <a:pt x="58" y="19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4" name="Freeform 320"/>
            <p:cNvSpPr>
              <a:spLocks/>
            </p:cNvSpPr>
            <p:nvPr/>
          </p:nvSpPr>
          <p:spPr bwMode="auto">
            <a:xfrm>
              <a:off x="8932863" y="4379913"/>
              <a:ext cx="79375" cy="55563"/>
            </a:xfrm>
            <a:custGeom>
              <a:avLst/>
              <a:gdLst>
                <a:gd name="T0" fmla="*/ 0 w 50"/>
                <a:gd name="T1" fmla="*/ 0 h 35"/>
                <a:gd name="T2" fmla="*/ 19 w 50"/>
                <a:gd name="T3" fmla="*/ 12 h 35"/>
                <a:gd name="T4" fmla="*/ 43 w 50"/>
                <a:gd name="T5" fmla="*/ 27 h 35"/>
                <a:gd name="T6" fmla="*/ 50 w 50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19" y="12"/>
                  </a:lnTo>
                  <a:lnTo>
                    <a:pt x="43" y="27"/>
                  </a:lnTo>
                  <a:lnTo>
                    <a:pt x="50" y="35"/>
                  </a:lnTo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5" name="Rectangle 321"/>
            <p:cNvSpPr>
              <a:spLocks noChangeArrowheads="1"/>
            </p:cNvSpPr>
            <p:nvPr/>
          </p:nvSpPr>
          <p:spPr bwMode="auto">
            <a:xfrm>
              <a:off x="7745413" y="4454525"/>
              <a:ext cx="2603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6" name="Rectangle 322"/>
            <p:cNvSpPr>
              <a:spLocks noChangeArrowheads="1"/>
            </p:cNvSpPr>
            <p:nvPr/>
          </p:nvSpPr>
          <p:spPr bwMode="auto">
            <a:xfrm>
              <a:off x="7231063" y="5000625"/>
              <a:ext cx="2111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7" name="Rectangle 323"/>
            <p:cNvSpPr>
              <a:spLocks noChangeArrowheads="1"/>
            </p:cNvSpPr>
            <p:nvPr/>
          </p:nvSpPr>
          <p:spPr bwMode="auto">
            <a:xfrm>
              <a:off x="6877050" y="5399088"/>
              <a:ext cx="19208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8" name="Rectangle 324"/>
            <p:cNvSpPr>
              <a:spLocks noChangeArrowheads="1"/>
            </p:cNvSpPr>
            <p:nvPr/>
          </p:nvSpPr>
          <p:spPr bwMode="auto">
            <a:xfrm>
              <a:off x="9037638" y="4448175"/>
              <a:ext cx="2111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b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9" name="Rectangle 325"/>
            <p:cNvSpPr>
              <a:spLocks noChangeArrowheads="1"/>
            </p:cNvSpPr>
            <p:nvPr/>
          </p:nvSpPr>
          <p:spPr bwMode="auto">
            <a:xfrm>
              <a:off x="9304338" y="4411663"/>
              <a:ext cx="19208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10" name="Rectangle 326"/>
            <p:cNvSpPr>
              <a:spLocks noChangeArrowheads="1"/>
            </p:cNvSpPr>
            <p:nvPr/>
          </p:nvSpPr>
          <p:spPr bwMode="auto">
            <a:xfrm>
              <a:off x="7764463" y="3633788"/>
              <a:ext cx="19208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c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11" name="Rectangle 327"/>
            <p:cNvSpPr>
              <a:spLocks noChangeArrowheads="1"/>
            </p:cNvSpPr>
            <p:nvPr/>
          </p:nvSpPr>
          <p:spPr bwMode="auto">
            <a:xfrm>
              <a:off x="7802563" y="2981325"/>
              <a:ext cx="17938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2011446" y="309998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伸缩变形</a:t>
            </a:r>
            <a:r>
              <a:rPr lang="zh-CN" altLang="en-US" sz="2400" dirty="0" smtClean="0">
                <a:solidFill>
                  <a:prstClr val="black"/>
                </a:solidFill>
              </a:rPr>
              <a:t>法：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2245001" y="3475735"/>
                <a:ext cx="2681375" cy="84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01" y="3475735"/>
                <a:ext cx="2681375" cy="8439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2245001" y="4406168"/>
                <a:ext cx="2337628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01" y="4406168"/>
                <a:ext cx="2337628" cy="668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矩形 114"/>
          <p:cNvSpPr/>
          <p:nvPr/>
        </p:nvSpPr>
        <p:spPr>
          <a:xfrm>
            <a:off x="4802164" y="4506056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</a:rPr>
              <a:t>(</a:t>
            </a:r>
            <a:r>
              <a:rPr lang="zh-CN" altLang="en-US" sz="2400" dirty="0" smtClean="0">
                <a:solidFill>
                  <a:prstClr val="black"/>
                </a:solidFill>
              </a:rPr>
              <a:t>旋转椭球面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1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2" grpId="0"/>
      <p:bldP spid="113" grpId="0"/>
      <p:bldP spid="114" grpId="0"/>
      <p:bldP spid="1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9843" y="360795"/>
            <a:ext cx="266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3.  </a:t>
            </a:r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双曲面</a:t>
            </a:r>
            <a:endParaRPr lang="zh-CN" altLang="en-US" sz="2800" b="1" dirty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57591" y="894195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kumimoji="1"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(1)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单叶双曲面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50859" y="1355860"/>
                <a:ext cx="2415533" cy="68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59" y="1355860"/>
                <a:ext cx="2415533" cy="689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50859" y="2115951"/>
                <a:ext cx="2701637" cy="84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59" y="2115951"/>
                <a:ext cx="2701637" cy="843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9005050" y="360795"/>
            <a:ext cx="2544764" cy="3249613"/>
            <a:chOff x="7159625" y="2965450"/>
            <a:chExt cx="2544764" cy="3249613"/>
          </a:xfrm>
        </p:grpSpPr>
        <p:sp>
          <p:nvSpPr>
            <p:cNvPr id="8" name="Freeform 158"/>
            <p:cNvSpPr>
              <a:spLocks/>
            </p:cNvSpPr>
            <p:nvPr/>
          </p:nvSpPr>
          <p:spPr bwMode="auto">
            <a:xfrm>
              <a:off x="7229475" y="3681413"/>
              <a:ext cx="1968500" cy="1976438"/>
            </a:xfrm>
            <a:custGeom>
              <a:avLst/>
              <a:gdLst>
                <a:gd name="T0" fmla="*/ 25 w 1240"/>
                <a:gd name="T1" fmla="*/ 0 h 1245"/>
                <a:gd name="T2" fmla="*/ 76 w 1240"/>
                <a:gd name="T3" fmla="*/ 51 h 1245"/>
                <a:gd name="T4" fmla="*/ 105 w 1240"/>
                <a:gd name="T5" fmla="*/ 87 h 1245"/>
                <a:gd name="T6" fmla="*/ 148 w 1240"/>
                <a:gd name="T7" fmla="*/ 149 h 1245"/>
                <a:gd name="T8" fmla="*/ 166 w 1240"/>
                <a:gd name="T9" fmla="*/ 170 h 1245"/>
                <a:gd name="T10" fmla="*/ 191 w 1240"/>
                <a:gd name="T11" fmla="*/ 203 h 1245"/>
                <a:gd name="T12" fmla="*/ 209 w 1240"/>
                <a:gd name="T13" fmla="*/ 246 h 1245"/>
                <a:gd name="T14" fmla="*/ 260 w 1240"/>
                <a:gd name="T15" fmla="*/ 391 h 1245"/>
                <a:gd name="T16" fmla="*/ 275 w 1240"/>
                <a:gd name="T17" fmla="*/ 445 h 1245"/>
                <a:gd name="T18" fmla="*/ 293 w 1240"/>
                <a:gd name="T19" fmla="*/ 576 h 1245"/>
                <a:gd name="T20" fmla="*/ 293 w 1240"/>
                <a:gd name="T21" fmla="*/ 670 h 1245"/>
                <a:gd name="T22" fmla="*/ 285 w 1240"/>
                <a:gd name="T23" fmla="*/ 706 h 1245"/>
                <a:gd name="T24" fmla="*/ 278 w 1240"/>
                <a:gd name="T25" fmla="*/ 753 h 1245"/>
                <a:gd name="T26" fmla="*/ 217 w 1240"/>
                <a:gd name="T27" fmla="*/ 963 h 1245"/>
                <a:gd name="T28" fmla="*/ 130 w 1240"/>
                <a:gd name="T29" fmla="*/ 1115 h 1245"/>
                <a:gd name="T30" fmla="*/ 0 w 1240"/>
                <a:gd name="T31" fmla="*/ 1245 h 1245"/>
                <a:gd name="T32" fmla="*/ 61 w 1240"/>
                <a:gd name="T33" fmla="*/ 1234 h 1245"/>
                <a:gd name="T34" fmla="*/ 188 w 1240"/>
                <a:gd name="T35" fmla="*/ 1209 h 1245"/>
                <a:gd name="T36" fmla="*/ 340 w 1240"/>
                <a:gd name="T37" fmla="*/ 1184 h 1245"/>
                <a:gd name="T38" fmla="*/ 369 w 1240"/>
                <a:gd name="T39" fmla="*/ 1180 h 1245"/>
                <a:gd name="T40" fmla="*/ 434 w 1240"/>
                <a:gd name="T41" fmla="*/ 1187 h 1245"/>
                <a:gd name="T42" fmla="*/ 470 w 1240"/>
                <a:gd name="T43" fmla="*/ 1187 h 1245"/>
                <a:gd name="T44" fmla="*/ 539 w 1240"/>
                <a:gd name="T45" fmla="*/ 1173 h 1245"/>
                <a:gd name="T46" fmla="*/ 568 w 1240"/>
                <a:gd name="T47" fmla="*/ 1169 h 1245"/>
                <a:gd name="T48" fmla="*/ 625 w 1240"/>
                <a:gd name="T49" fmla="*/ 1176 h 1245"/>
                <a:gd name="T50" fmla="*/ 654 w 1240"/>
                <a:gd name="T51" fmla="*/ 1176 h 1245"/>
                <a:gd name="T52" fmla="*/ 745 w 1240"/>
                <a:gd name="T53" fmla="*/ 1184 h 1245"/>
                <a:gd name="T54" fmla="*/ 839 w 1240"/>
                <a:gd name="T55" fmla="*/ 1194 h 1245"/>
                <a:gd name="T56" fmla="*/ 864 w 1240"/>
                <a:gd name="T57" fmla="*/ 1194 h 1245"/>
                <a:gd name="T58" fmla="*/ 889 w 1240"/>
                <a:gd name="T59" fmla="*/ 1194 h 1245"/>
                <a:gd name="T60" fmla="*/ 933 w 1240"/>
                <a:gd name="T61" fmla="*/ 1191 h 1245"/>
                <a:gd name="T62" fmla="*/ 965 w 1240"/>
                <a:gd name="T63" fmla="*/ 1191 h 1245"/>
                <a:gd name="T64" fmla="*/ 1027 w 1240"/>
                <a:gd name="T65" fmla="*/ 1194 h 1245"/>
                <a:gd name="T66" fmla="*/ 1059 w 1240"/>
                <a:gd name="T67" fmla="*/ 1198 h 1245"/>
                <a:gd name="T68" fmla="*/ 1153 w 1240"/>
                <a:gd name="T69" fmla="*/ 1216 h 1245"/>
                <a:gd name="T70" fmla="*/ 1240 w 1240"/>
                <a:gd name="T71" fmla="*/ 1238 h 1245"/>
                <a:gd name="T72" fmla="*/ 1211 w 1240"/>
                <a:gd name="T73" fmla="*/ 1209 h 1245"/>
                <a:gd name="T74" fmla="*/ 1168 w 1240"/>
                <a:gd name="T75" fmla="*/ 1162 h 1245"/>
                <a:gd name="T76" fmla="*/ 1106 w 1240"/>
                <a:gd name="T77" fmla="*/ 1079 h 1245"/>
                <a:gd name="T78" fmla="*/ 1081 w 1240"/>
                <a:gd name="T79" fmla="*/ 1039 h 1245"/>
                <a:gd name="T80" fmla="*/ 1049 w 1240"/>
                <a:gd name="T81" fmla="*/ 970 h 1245"/>
                <a:gd name="T82" fmla="*/ 1016 w 1240"/>
                <a:gd name="T83" fmla="*/ 894 h 1245"/>
                <a:gd name="T84" fmla="*/ 994 w 1240"/>
                <a:gd name="T85" fmla="*/ 836 h 1245"/>
                <a:gd name="T86" fmla="*/ 976 w 1240"/>
                <a:gd name="T87" fmla="*/ 710 h 1245"/>
                <a:gd name="T88" fmla="*/ 973 w 1240"/>
                <a:gd name="T89" fmla="*/ 644 h 1245"/>
                <a:gd name="T90" fmla="*/ 976 w 1240"/>
                <a:gd name="T91" fmla="*/ 507 h 1245"/>
                <a:gd name="T92" fmla="*/ 998 w 1240"/>
                <a:gd name="T93" fmla="*/ 388 h 1245"/>
                <a:gd name="T94" fmla="*/ 1049 w 1240"/>
                <a:gd name="T95" fmla="*/ 239 h 1245"/>
                <a:gd name="T96" fmla="*/ 1193 w 1240"/>
                <a:gd name="T97" fmla="*/ 44 h 1245"/>
                <a:gd name="T98" fmla="*/ 1226 w 1240"/>
                <a:gd name="T99" fmla="*/ 0 h 1245"/>
                <a:gd name="T100" fmla="*/ 1096 w 1240"/>
                <a:gd name="T101" fmla="*/ 29 h 1245"/>
                <a:gd name="T102" fmla="*/ 1063 w 1240"/>
                <a:gd name="T103" fmla="*/ 37 h 1245"/>
                <a:gd name="T104" fmla="*/ 936 w 1240"/>
                <a:gd name="T105" fmla="*/ 47 h 1245"/>
                <a:gd name="T106" fmla="*/ 716 w 1240"/>
                <a:gd name="T107" fmla="*/ 62 h 1245"/>
                <a:gd name="T108" fmla="*/ 633 w 1240"/>
                <a:gd name="T109" fmla="*/ 66 h 1245"/>
                <a:gd name="T110" fmla="*/ 463 w 1240"/>
                <a:gd name="T111" fmla="*/ 58 h 1245"/>
                <a:gd name="T112" fmla="*/ 379 w 1240"/>
                <a:gd name="T113" fmla="*/ 55 h 1245"/>
                <a:gd name="T114" fmla="*/ 224 w 1240"/>
                <a:gd name="T115" fmla="*/ 44 h 1245"/>
                <a:gd name="T116" fmla="*/ 173 w 1240"/>
                <a:gd name="T117" fmla="*/ 29 h 1245"/>
                <a:gd name="T118" fmla="*/ 97 w 1240"/>
                <a:gd name="T119" fmla="*/ 19 h 1245"/>
                <a:gd name="T120" fmla="*/ 39 w 1240"/>
                <a:gd name="T121" fmla="*/ 8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0" h="1245">
                  <a:moveTo>
                    <a:pt x="25" y="0"/>
                  </a:moveTo>
                  <a:lnTo>
                    <a:pt x="25" y="0"/>
                  </a:lnTo>
                  <a:lnTo>
                    <a:pt x="47" y="22"/>
                  </a:lnTo>
                  <a:lnTo>
                    <a:pt x="76" y="51"/>
                  </a:lnTo>
                  <a:lnTo>
                    <a:pt x="105" y="87"/>
                  </a:lnTo>
                  <a:lnTo>
                    <a:pt x="105" y="87"/>
                  </a:lnTo>
                  <a:lnTo>
                    <a:pt x="133" y="127"/>
                  </a:lnTo>
                  <a:lnTo>
                    <a:pt x="148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0" y="185"/>
                  </a:lnTo>
                  <a:lnTo>
                    <a:pt x="191" y="203"/>
                  </a:lnTo>
                  <a:lnTo>
                    <a:pt x="209" y="246"/>
                  </a:lnTo>
                  <a:lnTo>
                    <a:pt x="209" y="246"/>
                  </a:lnTo>
                  <a:lnTo>
                    <a:pt x="235" y="315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75" y="445"/>
                  </a:lnTo>
                  <a:lnTo>
                    <a:pt x="289" y="529"/>
                  </a:lnTo>
                  <a:lnTo>
                    <a:pt x="293" y="576"/>
                  </a:lnTo>
                  <a:lnTo>
                    <a:pt x="293" y="623"/>
                  </a:lnTo>
                  <a:lnTo>
                    <a:pt x="293" y="670"/>
                  </a:lnTo>
                  <a:lnTo>
                    <a:pt x="285" y="706"/>
                  </a:lnTo>
                  <a:lnTo>
                    <a:pt x="285" y="706"/>
                  </a:lnTo>
                  <a:lnTo>
                    <a:pt x="282" y="731"/>
                  </a:lnTo>
                  <a:lnTo>
                    <a:pt x="278" y="753"/>
                  </a:lnTo>
                  <a:lnTo>
                    <a:pt x="249" y="872"/>
                  </a:lnTo>
                  <a:lnTo>
                    <a:pt x="217" y="963"/>
                  </a:lnTo>
                  <a:lnTo>
                    <a:pt x="162" y="1068"/>
                  </a:lnTo>
                  <a:lnTo>
                    <a:pt x="130" y="1115"/>
                  </a:lnTo>
                  <a:lnTo>
                    <a:pt x="50" y="1205"/>
                  </a:lnTo>
                  <a:lnTo>
                    <a:pt x="0" y="1245"/>
                  </a:lnTo>
                  <a:lnTo>
                    <a:pt x="0" y="1245"/>
                  </a:lnTo>
                  <a:lnTo>
                    <a:pt x="61" y="1234"/>
                  </a:lnTo>
                  <a:lnTo>
                    <a:pt x="188" y="1209"/>
                  </a:lnTo>
                  <a:lnTo>
                    <a:pt x="188" y="1209"/>
                  </a:lnTo>
                  <a:lnTo>
                    <a:pt x="256" y="1198"/>
                  </a:lnTo>
                  <a:lnTo>
                    <a:pt x="340" y="1184"/>
                  </a:lnTo>
                  <a:lnTo>
                    <a:pt x="340" y="1184"/>
                  </a:lnTo>
                  <a:lnTo>
                    <a:pt x="369" y="1180"/>
                  </a:lnTo>
                  <a:lnTo>
                    <a:pt x="401" y="1184"/>
                  </a:lnTo>
                  <a:lnTo>
                    <a:pt x="434" y="1187"/>
                  </a:lnTo>
                  <a:lnTo>
                    <a:pt x="470" y="1187"/>
                  </a:lnTo>
                  <a:lnTo>
                    <a:pt x="470" y="1187"/>
                  </a:lnTo>
                  <a:lnTo>
                    <a:pt x="502" y="1180"/>
                  </a:lnTo>
                  <a:lnTo>
                    <a:pt x="539" y="1173"/>
                  </a:lnTo>
                  <a:lnTo>
                    <a:pt x="539" y="1173"/>
                  </a:lnTo>
                  <a:lnTo>
                    <a:pt x="568" y="1169"/>
                  </a:lnTo>
                  <a:lnTo>
                    <a:pt x="596" y="1173"/>
                  </a:lnTo>
                  <a:lnTo>
                    <a:pt x="625" y="1176"/>
                  </a:lnTo>
                  <a:lnTo>
                    <a:pt x="654" y="1176"/>
                  </a:lnTo>
                  <a:lnTo>
                    <a:pt x="654" y="1176"/>
                  </a:lnTo>
                  <a:lnTo>
                    <a:pt x="701" y="1176"/>
                  </a:lnTo>
                  <a:lnTo>
                    <a:pt x="745" y="1184"/>
                  </a:lnTo>
                  <a:lnTo>
                    <a:pt x="792" y="1191"/>
                  </a:lnTo>
                  <a:lnTo>
                    <a:pt x="839" y="1194"/>
                  </a:lnTo>
                  <a:lnTo>
                    <a:pt x="839" y="1194"/>
                  </a:lnTo>
                  <a:lnTo>
                    <a:pt x="864" y="1194"/>
                  </a:lnTo>
                  <a:lnTo>
                    <a:pt x="889" y="1194"/>
                  </a:lnTo>
                  <a:lnTo>
                    <a:pt x="889" y="1194"/>
                  </a:lnTo>
                  <a:lnTo>
                    <a:pt x="911" y="1191"/>
                  </a:lnTo>
                  <a:lnTo>
                    <a:pt x="933" y="1191"/>
                  </a:lnTo>
                  <a:lnTo>
                    <a:pt x="933" y="1191"/>
                  </a:lnTo>
                  <a:lnTo>
                    <a:pt x="965" y="1191"/>
                  </a:lnTo>
                  <a:lnTo>
                    <a:pt x="998" y="1191"/>
                  </a:lnTo>
                  <a:lnTo>
                    <a:pt x="1027" y="1194"/>
                  </a:lnTo>
                  <a:lnTo>
                    <a:pt x="1059" y="1198"/>
                  </a:lnTo>
                  <a:lnTo>
                    <a:pt x="1059" y="1198"/>
                  </a:lnTo>
                  <a:lnTo>
                    <a:pt x="1103" y="1209"/>
                  </a:lnTo>
                  <a:lnTo>
                    <a:pt x="1153" y="1216"/>
                  </a:lnTo>
                  <a:lnTo>
                    <a:pt x="1201" y="1227"/>
                  </a:lnTo>
                  <a:lnTo>
                    <a:pt x="1240" y="1238"/>
                  </a:lnTo>
                  <a:lnTo>
                    <a:pt x="1240" y="1238"/>
                  </a:lnTo>
                  <a:lnTo>
                    <a:pt x="1211" y="1209"/>
                  </a:lnTo>
                  <a:lnTo>
                    <a:pt x="1168" y="1162"/>
                  </a:lnTo>
                  <a:lnTo>
                    <a:pt x="1168" y="1162"/>
                  </a:lnTo>
                  <a:lnTo>
                    <a:pt x="1128" y="1111"/>
                  </a:lnTo>
                  <a:lnTo>
                    <a:pt x="1106" y="1079"/>
                  </a:lnTo>
                  <a:lnTo>
                    <a:pt x="1081" y="1039"/>
                  </a:lnTo>
                  <a:lnTo>
                    <a:pt x="1081" y="1039"/>
                  </a:lnTo>
                  <a:lnTo>
                    <a:pt x="1063" y="1006"/>
                  </a:lnTo>
                  <a:lnTo>
                    <a:pt x="1049" y="970"/>
                  </a:lnTo>
                  <a:lnTo>
                    <a:pt x="1016" y="894"/>
                  </a:lnTo>
                  <a:lnTo>
                    <a:pt x="1016" y="894"/>
                  </a:lnTo>
                  <a:lnTo>
                    <a:pt x="1005" y="865"/>
                  </a:lnTo>
                  <a:lnTo>
                    <a:pt x="994" y="836"/>
                  </a:lnTo>
                  <a:lnTo>
                    <a:pt x="983" y="775"/>
                  </a:lnTo>
                  <a:lnTo>
                    <a:pt x="976" y="710"/>
                  </a:lnTo>
                  <a:lnTo>
                    <a:pt x="973" y="644"/>
                  </a:lnTo>
                  <a:lnTo>
                    <a:pt x="973" y="644"/>
                  </a:lnTo>
                  <a:lnTo>
                    <a:pt x="973" y="587"/>
                  </a:lnTo>
                  <a:lnTo>
                    <a:pt x="976" y="507"/>
                  </a:lnTo>
                  <a:lnTo>
                    <a:pt x="991" y="424"/>
                  </a:lnTo>
                  <a:lnTo>
                    <a:pt x="998" y="388"/>
                  </a:lnTo>
                  <a:lnTo>
                    <a:pt x="1009" y="359"/>
                  </a:lnTo>
                  <a:lnTo>
                    <a:pt x="1049" y="239"/>
                  </a:lnTo>
                  <a:lnTo>
                    <a:pt x="1114" y="138"/>
                  </a:lnTo>
                  <a:lnTo>
                    <a:pt x="1193" y="44"/>
                  </a:lnTo>
                  <a:lnTo>
                    <a:pt x="1226" y="0"/>
                  </a:lnTo>
                  <a:lnTo>
                    <a:pt x="1226" y="0"/>
                  </a:lnTo>
                  <a:lnTo>
                    <a:pt x="1175" y="11"/>
                  </a:lnTo>
                  <a:lnTo>
                    <a:pt x="1096" y="29"/>
                  </a:lnTo>
                  <a:lnTo>
                    <a:pt x="1096" y="29"/>
                  </a:lnTo>
                  <a:lnTo>
                    <a:pt x="1063" y="37"/>
                  </a:lnTo>
                  <a:lnTo>
                    <a:pt x="1023" y="40"/>
                  </a:lnTo>
                  <a:lnTo>
                    <a:pt x="936" y="47"/>
                  </a:lnTo>
                  <a:lnTo>
                    <a:pt x="832" y="51"/>
                  </a:lnTo>
                  <a:lnTo>
                    <a:pt x="716" y="62"/>
                  </a:lnTo>
                  <a:lnTo>
                    <a:pt x="716" y="62"/>
                  </a:lnTo>
                  <a:lnTo>
                    <a:pt x="633" y="66"/>
                  </a:lnTo>
                  <a:lnTo>
                    <a:pt x="549" y="66"/>
                  </a:lnTo>
                  <a:lnTo>
                    <a:pt x="463" y="58"/>
                  </a:lnTo>
                  <a:lnTo>
                    <a:pt x="379" y="55"/>
                  </a:lnTo>
                  <a:lnTo>
                    <a:pt x="379" y="55"/>
                  </a:lnTo>
                  <a:lnTo>
                    <a:pt x="271" y="47"/>
                  </a:lnTo>
                  <a:lnTo>
                    <a:pt x="224" y="44"/>
                  </a:lnTo>
                  <a:lnTo>
                    <a:pt x="173" y="29"/>
                  </a:lnTo>
                  <a:lnTo>
                    <a:pt x="173" y="29"/>
                  </a:lnTo>
                  <a:lnTo>
                    <a:pt x="137" y="22"/>
                  </a:lnTo>
                  <a:lnTo>
                    <a:pt x="97" y="19"/>
                  </a:lnTo>
                  <a:lnTo>
                    <a:pt x="58" y="11"/>
                  </a:lnTo>
                  <a:lnTo>
                    <a:pt x="39" y="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159"/>
            <p:cNvSpPr>
              <a:spLocks/>
            </p:cNvSpPr>
            <p:nvPr/>
          </p:nvSpPr>
          <p:spPr bwMode="auto">
            <a:xfrm>
              <a:off x="7229475" y="3681413"/>
              <a:ext cx="1968500" cy="1976438"/>
            </a:xfrm>
            <a:custGeom>
              <a:avLst/>
              <a:gdLst>
                <a:gd name="T0" fmla="*/ 25 w 1240"/>
                <a:gd name="T1" fmla="*/ 0 h 1245"/>
                <a:gd name="T2" fmla="*/ 76 w 1240"/>
                <a:gd name="T3" fmla="*/ 51 h 1245"/>
                <a:gd name="T4" fmla="*/ 105 w 1240"/>
                <a:gd name="T5" fmla="*/ 87 h 1245"/>
                <a:gd name="T6" fmla="*/ 148 w 1240"/>
                <a:gd name="T7" fmla="*/ 149 h 1245"/>
                <a:gd name="T8" fmla="*/ 166 w 1240"/>
                <a:gd name="T9" fmla="*/ 170 h 1245"/>
                <a:gd name="T10" fmla="*/ 191 w 1240"/>
                <a:gd name="T11" fmla="*/ 203 h 1245"/>
                <a:gd name="T12" fmla="*/ 209 w 1240"/>
                <a:gd name="T13" fmla="*/ 246 h 1245"/>
                <a:gd name="T14" fmla="*/ 260 w 1240"/>
                <a:gd name="T15" fmla="*/ 391 h 1245"/>
                <a:gd name="T16" fmla="*/ 275 w 1240"/>
                <a:gd name="T17" fmla="*/ 445 h 1245"/>
                <a:gd name="T18" fmla="*/ 293 w 1240"/>
                <a:gd name="T19" fmla="*/ 576 h 1245"/>
                <a:gd name="T20" fmla="*/ 293 w 1240"/>
                <a:gd name="T21" fmla="*/ 670 h 1245"/>
                <a:gd name="T22" fmla="*/ 285 w 1240"/>
                <a:gd name="T23" fmla="*/ 706 h 1245"/>
                <a:gd name="T24" fmla="*/ 278 w 1240"/>
                <a:gd name="T25" fmla="*/ 753 h 1245"/>
                <a:gd name="T26" fmla="*/ 217 w 1240"/>
                <a:gd name="T27" fmla="*/ 963 h 1245"/>
                <a:gd name="T28" fmla="*/ 130 w 1240"/>
                <a:gd name="T29" fmla="*/ 1115 h 1245"/>
                <a:gd name="T30" fmla="*/ 0 w 1240"/>
                <a:gd name="T31" fmla="*/ 1245 h 1245"/>
                <a:gd name="T32" fmla="*/ 61 w 1240"/>
                <a:gd name="T33" fmla="*/ 1234 h 1245"/>
                <a:gd name="T34" fmla="*/ 188 w 1240"/>
                <a:gd name="T35" fmla="*/ 1209 h 1245"/>
                <a:gd name="T36" fmla="*/ 340 w 1240"/>
                <a:gd name="T37" fmla="*/ 1184 h 1245"/>
                <a:gd name="T38" fmla="*/ 369 w 1240"/>
                <a:gd name="T39" fmla="*/ 1180 h 1245"/>
                <a:gd name="T40" fmla="*/ 434 w 1240"/>
                <a:gd name="T41" fmla="*/ 1187 h 1245"/>
                <a:gd name="T42" fmla="*/ 470 w 1240"/>
                <a:gd name="T43" fmla="*/ 1187 h 1245"/>
                <a:gd name="T44" fmla="*/ 539 w 1240"/>
                <a:gd name="T45" fmla="*/ 1173 h 1245"/>
                <a:gd name="T46" fmla="*/ 568 w 1240"/>
                <a:gd name="T47" fmla="*/ 1169 h 1245"/>
                <a:gd name="T48" fmla="*/ 625 w 1240"/>
                <a:gd name="T49" fmla="*/ 1176 h 1245"/>
                <a:gd name="T50" fmla="*/ 654 w 1240"/>
                <a:gd name="T51" fmla="*/ 1176 h 1245"/>
                <a:gd name="T52" fmla="*/ 745 w 1240"/>
                <a:gd name="T53" fmla="*/ 1184 h 1245"/>
                <a:gd name="T54" fmla="*/ 839 w 1240"/>
                <a:gd name="T55" fmla="*/ 1194 h 1245"/>
                <a:gd name="T56" fmla="*/ 864 w 1240"/>
                <a:gd name="T57" fmla="*/ 1194 h 1245"/>
                <a:gd name="T58" fmla="*/ 889 w 1240"/>
                <a:gd name="T59" fmla="*/ 1194 h 1245"/>
                <a:gd name="T60" fmla="*/ 933 w 1240"/>
                <a:gd name="T61" fmla="*/ 1191 h 1245"/>
                <a:gd name="T62" fmla="*/ 965 w 1240"/>
                <a:gd name="T63" fmla="*/ 1191 h 1245"/>
                <a:gd name="T64" fmla="*/ 1027 w 1240"/>
                <a:gd name="T65" fmla="*/ 1194 h 1245"/>
                <a:gd name="T66" fmla="*/ 1059 w 1240"/>
                <a:gd name="T67" fmla="*/ 1198 h 1245"/>
                <a:gd name="T68" fmla="*/ 1153 w 1240"/>
                <a:gd name="T69" fmla="*/ 1216 h 1245"/>
                <a:gd name="T70" fmla="*/ 1240 w 1240"/>
                <a:gd name="T71" fmla="*/ 1238 h 1245"/>
                <a:gd name="T72" fmla="*/ 1211 w 1240"/>
                <a:gd name="T73" fmla="*/ 1209 h 1245"/>
                <a:gd name="T74" fmla="*/ 1168 w 1240"/>
                <a:gd name="T75" fmla="*/ 1162 h 1245"/>
                <a:gd name="T76" fmla="*/ 1106 w 1240"/>
                <a:gd name="T77" fmla="*/ 1079 h 1245"/>
                <a:gd name="T78" fmla="*/ 1081 w 1240"/>
                <a:gd name="T79" fmla="*/ 1039 h 1245"/>
                <a:gd name="T80" fmla="*/ 1049 w 1240"/>
                <a:gd name="T81" fmla="*/ 970 h 1245"/>
                <a:gd name="T82" fmla="*/ 1016 w 1240"/>
                <a:gd name="T83" fmla="*/ 894 h 1245"/>
                <a:gd name="T84" fmla="*/ 994 w 1240"/>
                <a:gd name="T85" fmla="*/ 836 h 1245"/>
                <a:gd name="T86" fmla="*/ 976 w 1240"/>
                <a:gd name="T87" fmla="*/ 710 h 1245"/>
                <a:gd name="T88" fmla="*/ 973 w 1240"/>
                <a:gd name="T89" fmla="*/ 644 h 1245"/>
                <a:gd name="T90" fmla="*/ 976 w 1240"/>
                <a:gd name="T91" fmla="*/ 507 h 1245"/>
                <a:gd name="T92" fmla="*/ 998 w 1240"/>
                <a:gd name="T93" fmla="*/ 388 h 1245"/>
                <a:gd name="T94" fmla="*/ 1049 w 1240"/>
                <a:gd name="T95" fmla="*/ 239 h 1245"/>
                <a:gd name="T96" fmla="*/ 1193 w 1240"/>
                <a:gd name="T97" fmla="*/ 44 h 1245"/>
                <a:gd name="T98" fmla="*/ 1226 w 1240"/>
                <a:gd name="T99" fmla="*/ 0 h 1245"/>
                <a:gd name="T100" fmla="*/ 1096 w 1240"/>
                <a:gd name="T101" fmla="*/ 29 h 1245"/>
                <a:gd name="T102" fmla="*/ 1063 w 1240"/>
                <a:gd name="T103" fmla="*/ 37 h 1245"/>
                <a:gd name="T104" fmla="*/ 936 w 1240"/>
                <a:gd name="T105" fmla="*/ 47 h 1245"/>
                <a:gd name="T106" fmla="*/ 716 w 1240"/>
                <a:gd name="T107" fmla="*/ 62 h 1245"/>
                <a:gd name="T108" fmla="*/ 633 w 1240"/>
                <a:gd name="T109" fmla="*/ 66 h 1245"/>
                <a:gd name="T110" fmla="*/ 463 w 1240"/>
                <a:gd name="T111" fmla="*/ 58 h 1245"/>
                <a:gd name="T112" fmla="*/ 379 w 1240"/>
                <a:gd name="T113" fmla="*/ 55 h 1245"/>
                <a:gd name="T114" fmla="*/ 224 w 1240"/>
                <a:gd name="T115" fmla="*/ 44 h 1245"/>
                <a:gd name="T116" fmla="*/ 173 w 1240"/>
                <a:gd name="T117" fmla="*/ 29 h 1245"/>
                <a:gd name="T118" fmla="*/ 97 w 1240"/>
                <a:gd name="T119" fmla="*/ 19 h 1245"/>
                <a:gd name="T120" fmla="*/ 39 w 1240"/>
                <a:gd name="T121" fmla="*/ 8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0" h="1245">
                  <a:moveTo>
                    <a:pt x="25" y="0"/>
                  </a:moveTo>
                  <a:lnTo>
                    <a:pt x="25" y="0"/>
                  </a:lnTo>
                  <a:lnTo>
                    <a:pt x="47" y="22"/>
                  </a:lnTo>
                  <a:lnTo>
                    <a:pt x="76" y="51"/>
                  </a:lnTo>
                  <a:lnTo>
                    <a:pt x="105" y="87"/>
                  </a:lnTo>
                  <a:lnTo>
                    <a:pt x="105" y="87"/>
                  </a:lnTo>
                  <a:lnTo>
                    <a:pt x="133" y="127"/>
                  </a:lnTo>
                  <a:lnTo>
                    <a:pt x="148" y="149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80" y="185"/>
                  </a:lnTo>
                  <a:lnTo>
                    <a:pt x="191" y="203"/>
                  </a:lnTo>
                  <a:lnTo>
                    <a:pt x="209" y="246"/>
                  </a:lnTo>
                  <a:lnTo>
                    <a:pt x="209" y="246"/>
                  </a:lnTo>
                  <a:lnTo>
                    <a:pt x="235" y="315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75" y="445"/>
                  </a:lnTo>
                  <a:lnTo>
                    <a:pt x="289" y="529"/>
                  </a:lnTo>
                  <a:lnTo>
                    <a:pt x="293" y="576"/>
                  </a:lnTo>
                  <a:lnTo>
                    <a:pt x="293" y="623"/>
                  </a:lnTo>
                  <a:lnTo>
                    <a:pt x="293" y="670"/>
                  </a:lnTo>
                  <a:lnTo>
                    <a:pt x="285" y="706"/>
                  </a:lnTo>
                  <a:lnTo>
                    <a:pt x="285" y="706"/>
                  </a:lnTo>
                  <a:lnTo>
                    <a:pt x="282" y="731"/>
                  </a:lnTo>
                  <a:lnTo>
                    <a:pt x="278" y="753"/>
                  </a:lnTo>
                  <a:lnTo>
                    <a:pt x="249" y="872"/>
                  </a:lnTo>
                  <a:lnTo>
                    <a:pt x="217" y="963"/>
                  </a:lnTo>
                  <a:lnTo>
                    <a:pt x="162" y="1068"/>
                  </a:lnTo>
                  <a:lnTo>
                    <a:pt x="130" y="1115"/>
                  </a:lnTo>
                  <a:lnTo>
                    <a:pt x="50" y="1205"/>
                  </a:lnTo>
                  <a:lnTo>
                    <a:pt x="0" y="1245"/>
                  </a:lnTo>
                  <a:lnTo>
                    <a:pt x="0" y="1245"/>
                  </a:lnTo>
                  <a:lnTo>
                    <a:pt x="61" y="1234"/>
                  </a:lnTo>
                  <a:lnTo>
                    <a:pt x="188" y="1209"/>
                  </a:lnTo>
                  <a:lnTo>
                    <a:pt x="188" y="1209"/>
                  </a:lnTo>
                  <a:lnTo>
                    <a:pt x="256" y="1198"/>
                  </a:lnTo>
                  <a:lnTo>
                    <a:pt x="340" y="1184"/>
                  </a:lnTo>
                  <a:lnTo>
                    <a:pt x="340" y="1184"/>
                  </a:lnTo>
                  <a:lnTo>
                    <a:pt x="369" y="1180"/>
                  </a:lnTo>
                  <a:lnTo>
                    <a:pt x="401" y="1184"/>
                  </a:lnTo>
                  <a:lnTo>
                    <a:pt x="434" y="1187"/>
                  </a:lnTo>
                  <a:lnTo>
                    <a:pt x="470" y="1187"/>
                  </a:lnTo>
                  <a:lnTo>
                    <a:pt x="470" y="1187"/>
                  </a:lnTo>
                  <a:lnTo>
                    <a:pt x="502" y="1180"/>
                  </a:lnTo>
                  <a:lnTo>
                    <a:pt x="539" y="1173"/>
                  </a:lnTo>
                  <a:lnTo>
                    <a:pt x="539" y="1173"/>
                  </a:lnTo>
                  <a:lnTo>
                    <a:pt x="568" y="1169"/>
                  </a:lnTo>
                  <a:lnTo>
                    <a:pt x="596" y="1173"/>
                  </a:lnTo>
                  <a:lnTo>
                    <a:pt x="625" y="1176"/>
                  </a:lnTo>
                  <a:lnTo>
                    <a:pt x="654" y="1176"/>
                  </a:lnTo>
                  <a:lnTo>
                    <a:pt x="654" y="1176"/>
                  </a:lnTo>
                  <a:lnTo>
                    <a:pt x="701" y="1176"/>
                  </a:lnTo>
                  <a:lnTo>
                    <a:pt x="745" y="1184"/>
                  </a:lnTo>
                  <a:lnTo>
                    <a:pt x="792" y="1191"/>
                  </a:lnTo>
                  <a:lnTo>
                    <a:pt x="839" y="1194"/>
                  </a:lnTo>
                  <a:lnTo>
                    <a:pt x="839" y="1194"/>
                  </a:lnTo>
                  <a:lnTo>
                    <a:pt x="864" y="1194"/>
                  </a:lnTo>
                  <a:lnTo>
                    <a:pt x="889" y="1194"/>
                  </a:lnTo>
                  <a:lnTo>
                    <a:pt x="889" y="1194"/>
                  </a:lnTo>
                  <a:lnTo>
                    <a:pt x="911" y="1191"/>
                  </a:lnTo>
                  <a:lnTo>
                    <a:pt x="933" y="1191"/>
                  </a:lnTo>
                  <a:lnTo>
                    <a:pt x="933" y="1191"/>
                  </a:lnTo>
                  <a:lnTo>
                    <a:pt x="965" y="1191"/>
                  </a:lnTo>
                  <a:lnTo>
                    <a:pt x="998" y="1191"/>
                  </a:lnTo>
                  <a:lnTo>
                    <a:pt x="1027" y="1194"/>
                  </a:lnTo>
                  <a:lnTo>
                    <a:pt x="1059" y="1198"/>
                  </a:lnTo>
                  <a:lnTo>
                    <a:pt x="1059" y="1198"/>
                  </a:lnTo>
                  <a:lnTo>
                    <a:pt x="1103" y="1209"/>
                  </a:lnTo>
                  <a:lnTo>
                    <a:pt x="1153" y="1216"/>
                  </a:lnTo>
                  <a:lnTo>
                    <a:pt x="1201" y="1227"/>
                  </a:lnTo>
                  <a:lnTo>
                    <a:pt x="1240" y="1238"/>
                  </a:lnTo>
                  <a:lnTo>
                    <a:pt x="1240" y="1238"/>
                  </a:lnTo>
                  <a:lnTo>
                    <a:pt x="1211" y="1209"/>
                  </a:lnTo>
                  <a:lnTo>
                    <a:pt x="1168" y="1162"/>
                  </a:lnTo>
                  <a:lnTo>
                    <a:pt x="1168" y="1162"/>
                  </a:lnTo>
                  <a:lnTo>
                    <a:pt x="1128" y="1111"/>
                  </a:lnTo>
                  <a:lnTo>
                    <a:pt x="1106" y="1079"/>
                  </a:lnTo>
                  <a:lnTo>
                    <a:pt x="1081" y="1039"/>
                  </a:lnTo>
                  <a:lnTo>
                    <a:pt x="1081" y="1039"/>
                  </a:lnTo>
                  <a:lnTo>
                    <a:pt x="1063" y="1006"/>
                  </a:lnTo>
                  <a:lnTo>
                    <a:pt x="1049" y="970"/>
                  </a:lnTo>
                  <a:lnTo>
                    <a:pt x="1016" y="894"/>
                  </a:lnTo>
                  <a:lnTo>
                    <a:pt x="1016" y="894"/>
                  </a:lnTo>
                  <a:lnTo>
                    <a:pt x="1005" y="865"/>
                  </a:lnTo>
                  <a:lnTo>
                    <a:pt x="994" y="836"/>
                  </a:lnTo>
                  <a:lnTo>
                    <a:pt x="983" y="775"/>
                  </a:lnTo>
                  <a:lnTo>
                    <a:pt x="976" y="710"/>
                  </a:lnTo>
                  <a:lnTo>
                    <a:pt x="973" y="644"/>
                  </a:lnTo>
                  <a:lnTo>
                    <a:pt x="973" y="644"/>
                  </a:lnTo>
                  <a:lnTo>
                    <a:pt x="973" y="587"/>
                  </a:lnTo>
                  <a:lnTo>
                    <a:pt x="976" y="507"/>
                  </a:lnTo>
                  <a:lnTo>
                    <a:pt x="991" y="424"/>
                  </a:lnTo>
                  <a:lnTo>
                    <a:pt x="998" y="388"/>
                  </a:lnTo>
                  <a:lnTo>
                    <a:pt x="1009" y="359"/>
                  </a:lnTo>
                  <a:lnTo>
                    <a:pt x="1049" y="239"/>
                  </a:lnTo>
                  <a:lnTo>
                    <a:pt x="1114" y="138"/>
                  </a:lnTo>
                  <a:lnTo>
                    <a:pt x="1193" y="44"/>
                  </a:lnTo>
                  <a:lnTo>
                    <a:pt x="1226" y="0"/>
                  </a:lnTo>
                  <a:lnTo>
                    <a:pt x="1226" y="0"/>
                  </a:lnTo>
                  <a:lnTo>
                    <a:pt x="1175" y="11"/>
                  </a:lnTo>
                  <a:lnTo>
                    <a:pt x="1096" y="29"/>
                  </a:lnTo>
                  <a:lnTo>
                    <a:pt x="1096" y="29"/>
                  </a:lnTo>
                  <a:lnTo>
                    <a:pt x="1063" y="37"/>
                  </a:lnTo>
                  <a:lnTo>
                    <a:pt x="1023" y="40"/>
                  </a:lnTo>
                  <a:lnTo>
                    <a:pt x="936" y="47"/>
                  </a:lnTo>
                  <a:lnTo>
                    <a:pt x="832" y="51"/>
                  </a:lnTo>
                  <a:lnTo>
                    <a:pt x="716" y="62"/>
                  </a:lnTo>
                  <a:lnTo>
                    <a:pt x="716" y="62"/>
                  </a:lnTo>
                  <a:lnTo>
                    <a:pt x="633" y="66"/>
                  </a:lnTo>
                  <a:lnTo>
                    <a:pt x="549" y="66"/>
                  </a:lnTo>
                  <a:lnTo>
                    <a:pt x="463" y="58"/>
                  </a:lnTo>
                  <a:lnTo>
                    <a:pt x="379" y="55"/>
                  </a:lnTo>
                  <a:lnTo>
                    <a:pt x="379" y="55"/>
                  </a:lnTo>
                  <a:lnTo>
                    <a:pt x="271" y="47"/>
                  </a:lnTo>
                  <a:lnTo>
                    <a:pt x="224" y="44"/>
                  </a:lnTo>
                  <a:lnTo>
                    <a:pt x="173" y="29"/>
                  </a:lnTo>
                  <a:lnTo>
                    <a:pt x="173" y="29"/>
                  </a:lnTo>
                  <a:lnTo>
                    <a:pt x="137" y="22"/>
                  </a:lnTo>
                  <a:lnTo>
                    <a:pt x="97" y="19"/>
                  </a:lnTo>
                  <a:lnTo>
                    <a:pt x="58" y="11"/>
                  </a:lnTo>
                  <a:lnTo>
                    <a:pt x="39" y="8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160"/>
            <p:cNvSpPr>
              <a:spLocks/>
            </p:cNvSpPr>
            <p:nvPr/>
          </p:nvSpPr>
          <p:spPr bwMode="auto">
            <a:xfrm>
              <a:off x="7159625" y="5526088"/>
              <a:ext cx="2130425" cy="200025"/>
            </a:xfrm>
            <a:custGeom>
              <a:avLst/>
              <a:gdLst>
                <a:gd name="T0" fmla="*/ 0 w 1342"/>
                <a:gd name="T1" fmla="*/ 126 h 126"/>
                <a:gd name="T2" fmla="*/ 0 w 1342"/>
                <a:gd name="T3" fmla="*/ 126 h 126"/>
                <a:gd name="T4" fmla="*/ 4 w 1342"/>
                <a:gd name="T5" fmla="*/ 112 h 126"/>
                <a:gd name="T6" fmla="*/ 15 w 1342"/>
                <a:gd name="T7" fmla="*/ 101 h 126"/>
                <a:gd name="T8" fmla="*/ 29 w 1342"/>
                <a:gd name="T9" fmla="*/ 87 h 126"/>
                <a:gd name="T10" fmla="*/ 54 w 1342"/>
                <a:gd name="T11" fmla="*/ 76 h 126"/>
                <a:gd name="T12" fmla="*/ 80 w 1342"/>
                <a:gd name="T13" fmla="*/ 65 h 126"/>
                <a:gd name="T14" fmla="*/ 116 w 1342"/>
                <a:gd name="T15" fmla="*/ 54 h 126"/>
                <a:gd name="T16" fmla="*/ 196 w 1342"/>
                <a:gd name="T17" fmla="*/ 36 h 126"/>
                <a:gd name="T18" fmla="*/ 297 w 1342"/>
                <a:gd name="T19" fmla="*/ 22 h 126"/>
                <a:gd name="T20" fmla="*/ 409 w 1342"/>
                <a:gd name="T21" fmla="*/ 11 h 126"/>
                <a:gd name="T22" fmla="*/ 536 w 1342"/>
                <a:gd name="T23" fmla="*/ 3 h 126"/>
                <a:gd name="T24" fmla="*/ 669 w 1342"/>
                <a:gd name="T25" fmla="*/ 0 h 126"/>
                <a:gd name="T26" fmla="*/ 669 w 1342"/>
                <a:gd name="T27" fmla="*/ 0 h 126"/>
                <a:gd name="T28" fmla="*/ 807 w 1342"/>
                <a:gd name="T29" fmla="*/ 3 h 126"/>
                <a:gd name="T30" fmla="*/ 933 w 1342"/>
                <a:gd name="T31" fmla="*/ 11 h 126"/>
                <a:gd name="T32" fmla="*/ 1046 w 1342"/>
                <a:gd name="T33" fmla="*/ 22 h 126"/>
                <a:gd name="T34" fmla="*/ 1147 w 1342"/>
                <a:gd name="T35" fmla="*/ 36 h 126"/>
                <a:gd name="T36" fmla="*/ 1226 w 1342"/>
                <a:gd name="T37" fmla="*/ 54 h 126"/>
                <a:gd name="T38" fmla="*/ 1263 w 1342"/>
                <a:gd name="T39" fmla="*/ 65 h 126"/>
                <a:gd name="T40" fmla="*/ 1288 w 1342"/>
                <a:gd name="T41" fmla="*/ 76 h 126"/>
                <a:gd name="T42" fmla="*/ 1313 w 1342"/>
                <a:gd name="T43" fmla="*/ 87 h 126"/>
                <a:gd name="T44" fmla="*/ 1328 w 1342"/>
                <a:gd name="T45" fmla="*/ 101 h 126"/>
                <a:gd name="T46" fmla="*/ 1339 w 1342"/>
                <a:gd name="T47" fmla="*/ 112 h 126"/>
                <a:gd name="T48" fmla="*/ 1342 w 1342"/>
                <a:gd name="T49" fmla="*/ 126 h 126"/>
                <a:gd name="T50" fmla="*/ 0 w 1342"/>
                <a:gd name="T5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42" h="126">
                  <a:moveTo>
                    <a:pt x="0" y="126"/>
                  </a:moveTo>
                  <a:lnTo>
                    <a:pt x="0" y="126"/>
                  </a:lnTo>
                  <a:lnTo>
                    <a:pt x="4" y="112"/>
                  </a:lnTo>
                  <a:lnTo>
                    <a:pt x="15" y="101"/>
                  </a:lnTo>
                  <a:lnTo>
                    <a:pt x="29" y="87"/>
                  </a:lnTo>
                  <a:lnTo>
                    <a:pt x="54" y="76"/>
                  </a:lnTo>
                  <a:lnTo>
                    <a:pt x="80" y="65"/>
                  </a:lnTo>
                  <a:lnTo>
                    <a:pt x="116" y="54"/>
                  </a:lnTo>
                  <a:lnTo>
                    <a:pt x="196" y="36"/>
                  </a:lnTo>
                  <a:lnTo>
                    <a:pt x="297" y="22"/>
                  </a:lnTo>
                  <a:lnTo>
                    <a:pt x="409" y="11"/>
                  </a:lnTo>
                  <a:lnTo>
                    <a:pt x="536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807" y="3"/>
                  </a:lnTo>
                  <a:lnTo>
                    <a:pt x="933" y="11"/>
                  </a:lnTo>
                  <a:lnTo>
                    <a:pt x="1046" y="22"/>
                  </a:lnTo>
                  <a:lnTo>
                    <a:pt x="1147" y="36"/>
                  </a:lnTo>
                  <a:lnTo>
                    <a:pt x="1226" y="54"/>
                  </a:lnTo>
                  <a:lnTo>
                    <a:pt x="1263" y="65"/>
                  </a:lnTo>
                  <a:lnTo>
                    <a:pt x="1288" y="76"/>
                  </a:lnTo>
                  <a:lnTo>
                    <a:pt x="1313" y="87"/>
                  </a:lnTo>
                  <a:lnTo>
                    <a:pt x="1328" y="101"/>
                  </a:lnTo>
                  <a:lnTo>
                    <a:pt x="1339" y="112"/>
                  </a:lnTo>
                  <a:lnTo>
                    <a:pt x="1342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161"/>
            <p:cNvSpPr>
              <a:spLocks/>
            </p:cNvSpPr>
            <p:nvPr/>
          </p:nvSpPr>
          <p:spPr bwMode="auto">
            <a:xfrm>
              <a:off x="7159625" y="5526088"/>
              <a:ext cx="2130425" cy="200025"/>
            </a:xfrm>
            <a:custGeom>
              <a:avLst/>
              <a:gdLst>
                <a:gd name="T0" fmla="*/ 0 w 1342"/>
                <a:gd name="T1" fmla="*/ 126 h 126"/>
                <a:gd name="T2" fmla="*/ 0 w 1342"/>
                <a:gd name="T3" fmla="*/ 126 h 126"/>
                <a:gd name="T4" fmla="*/ 4 w 1342"/>
                <a:gd name="T5" fmla="*/ 112 h 126"/>
                <a:gd name="T6" fmla="*/ 15 w 1342"/>
                <a:gd name="T7" fmla="*/ 101 h 126"/>
                <a:gd name="T8" fmla="*/ 29 w 1342"/>
                <a:gd name="T9" fmla="*/ 87 h 126"/>
                <a:gd name="T10" fmla="*/ 54 w 1342"/>
                <a:gd name="T11" fmla="*/ 76 h 126"/>
                <a:gd name="T12" fmla="*/ 80 w 1342"/>
                <a:gd name="T13" fmla="*/ 65 h 126"/>
                <a:gd name="T14" fmla="*/ 116 w 1342"/>
                <a:gd name="T15" fmla="*/ 54 h 126"/>
                <a:gd name="T16" fmla="*/ 196 w 1342"/>
                <a:gd name="T17" fmla="*/ 36 h 126"/>
                <a:gd name="T18" fmla="*/ 297 w 1342"/>
                <a:gd name="T19" fmla="*/ 22 h 126"/>
                <a:gd name="T20" fmla="*/ 409 w 1342"/>
                <a:gd name="T21" fmla="*/ 11 h 126"/>
                <a:gd name="T22" fmla="*/ 536 w 1342"/>
                <a:gd name="T23" fmla="*/ 3 h 126"/>
                <a:gd name="T24" fmla="*/ 669 w 1342"/>
                <a:gd name="T25" fmla="*/ 0 h 126"/>
                <a:gd name="T26" fmla="*/ 669 w 1342"/>
                <a:gd name="T27" fmla="*/ 0 h 126"/>
                <a:gd name="T28" fmla="*/ 807 w 1342"/>
                <a:gd name="T29" fmla="*/ 3 h 126"/>
                <a:gd name="T30" fmla="*/ 933 w 1342"/>
                <a:gd name="T31" fmla="*/ 11 h 126"/>
                <a:gd name="T32" fmla="*/ 1046 w 1342"/>
                <a:gd name="T33" fmla="*/ 22 h 126"/>
                <a:gd name="T34" fmla="*/ 1147 w 1342"/>
                <a:gd name="T35" fmla="*/ 36 h 126"/>
                <a:gd name="T36" fmla="*/ 1226 w 1342"/>
                <a:gd name="T37" fmla="*/ 54 h 126"/>
                <a:gd name="T38" fmla="*/ 1263 w 1342"/>
                <a:gd name="T39" fmla="*/ 65 h 126"/>
                <a:gd name="T40" fmla="*/ 1288 w 1342"/>
                <a:gd name="T41" fmla="*/ 76 h 126"/>
                <a:gd name="T42" fmla="*/ 1313 w 1342"/>
                <a:gd name="T43" fmla="*/ 87 h 126"/>
                <a:gd name="T44" fmla="*/ 1328 w 1342"/>
                <a:gd name="T45" fmla="*/ 101 h 126"/>
                <a:gd name="T46" fmla="*/ 1339 w 1342"/>
                <a:gd name="T47" fmla="*/ 112 h 126"/>
                <a:gd name="T48" fmla="*/ 1342 w 1342"/>
                <a:gd name="T4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2" h="126">
                  <a:moveTo>
                    <a:pt x="0" y="126"/>
                  </a:moveTo>
                  <a:lnTo>
                    <a:pt x="0" y="126"/>
                  </a:lnTo>
                  <a:lnTo>
                    <a:pt x="4" y="112"/>
                  </a:lnTo>
                  <a:lnTo>
                    <a:pt x="15" y="101"/>
                  </a:lnTo>
                  <a:lnTo>
                    <a:pt x="29" y="87"/>
                  </a:lnTo>
                  <a:lnTo>
                    <a:pt x="54" y="76"/>
                  </a:lnTo>
                  <a:lnTo>
                    <a:pt x="80" y="65"/>
                  </a:lnTo>
                  <a:lnTo>
                    <a:pt x="116" y="54"/>
                  </a:lnTo>
                  <a:lnTo>
                    <a:pt x="196" y="36"/>
                  </a:lnTo>
                  <a:lnTo>
                    <a:pt x="297" y="22"/>
                  </a:lnTo>
                  <a:lnTo>
                    <a:pt x="409" y="11"/>
                  </a:lnTo>
                  <a:lnTo>
                    <a:pt x="536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807" y="3"/>
                  </a:lnTo>
                  <a:lnTo>
                    <a:pt x="933" y="11"/>
                  </a:lnTo>
                  <a:lnTo>
                    <a:pt x="1046" y="22"/>
                  </a:lnTo>
                  <a:lnTo>
                    <a:pt x="1147" y="36"/>
                  </a:lnTo>
                  <a:lnTo>
                    <a:pt x="1226" y="54"/>
                  </a:lnTo>
                  <a:lnTo>
                    <a:pt x="1263" y="65"/>
                  </a:lnTo>
                  <a:lnTo>
                    <a:pt x="1288" y="76"/>
                  </a:lnTo>
                  <a:lnTo>
                    <a:pt x="1313" y="87"/>
                  </a:lnTo>
                  <a:lnTo>
                    <a:pt x="1328" y="101"/>
                  </a:lnTo>
                  <a:lnTo>
                    <a:pt x="1339" y="112"/>
                  </a:lnTo>
                  <a:lnTo>
                    <a:pt x="1342" y="1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159625" y="5526088"/>
              <a:ext cx="2130425" cy="200025"/>
              <a:chOff x="7159625" y="5526088"/>
              <a:chExt cx="2130425" cy="200025"/>
            </a:xfrm>
          </p:grpSpPr>
          <p:sp>
            <p:nvSpPr>
              <p:cNvPr id="51" name="Freeform 162"/>
              <p:cNvSpPr>
                <a:spLocks/>
              </p:cNvSpPr>
              <p:nvPr/>
            </p:nvSpPr>
            <p:spPr bwMode="auto">
              <a:xfrm>
                <a:off x="7159625" y="5646738"/>
                <a:ext cx="80962" cy="79375"/>
              </a:xfrm>
              <a:custGeom>
                <a:avLst/>
                <a:gdLst>
                  <a:gd name="T0" fmla="*/ 0 w 51"/>
                  <a:gd name="T1" fmla="*/ 50 h 50"/>
                  <a:gd name="T2" fmla="*/ 4 w 51"/>
                  <a:gd name="T3" fmla="*/ 36 h 50"/>
                  <a:gd name="T4" fmla="*/ 15 w 51"/>
                  <a:gd name="T5" fmla="*/ 25 h 50"/>
                  <a:gd name="T6" fmla="*/ 29 w 51"/>
                  <a:gd name="T7" fmla="*/ 11 h 50"/>
                  <a:gd name="T8" fmla="*/ 51 w 51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0">
                    <a:moveTo>
                      <a:pt x="0" y="50"/>
                    </a:moveTo>
                    <a:lnTo>
                      <a:pt x="4" y="36"/>
                    </a:lnTo>
                    <a:lnTo>
                      <a:pt x="15" y="25"/>
                    </a:lnTo>
                    <a:lnTo>
                      <a:pt x="29" y="11"/>
                    </a:lnTo>
                    <a:lnTo>
                      <a:pt x="51" y="0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Freeform 163"/>
              <p:cNvSpPr>
                <a:spLocks/>
              </p:cNvSpPr>
              <p:nvPr/>
            </p:nvSpPr>
            <p:spPr bwMode="auto">
              <a:xfrm>
                <a:off x="7304088" y="5594350"/>
                <a:ext cx="114300" cy="28575"/>
              </a:xfrm>
              <a:custGeom>
                <a:avLst/>
                <a:gdLst>
                  <a:gd name="T0" fmla="*/ 0 w 72"/>
                  <a:gd name="T1" fmla="*/ 18 h 18"/>
                  <a:gd name="T2" fmla="*/ 25 w 72"/>
                  <a:gd name="T3" fmla="*/ 11 h 18"/>
                  <a:gd name="T4" fmla="*/ 72 w 72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8">
                    <a:moveTo>
                      <a:pt x="0" y="18"/>
                    </a:moveTo>
                    <a:lnTo>
                      <a:pt x="25" y="11"/>
                    </a:lnTo>
                    <a:lnTo>
                      <a:pt x="72" y="0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3" name="Line 164"/>
              <p:cNvSpPr>
                <a:spLocks noChangeShapeType="1"/>
              </p:cNvSpPr>
              <p:nvPr/>
            </p:nvSpPr>
            <p:spPr bwMode="auto">
              <a:xfrm flipV="1">
                <a:off x="7481888" y="5565775"/>
                <a:ext cx="114300" cy="17463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4" name="Line 165"/>
              <p:cNvSpPr>
                <a:spLocks noChangeShapeType="1"/>
              </p:cNvSpPr>
              <p:nvPr/>
            </p:nvSpPr>
            <p:spPr bwMode="auto">
              <a:xfrm flipV="1">
                <a:off x="7666038" y="5543550"/>
                <a:ext cx="114300" cy="11113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5" name="Line 166"/>
              <p:cNvSpPr>
                <a:spLocks noChangeShapeType="1"/>
              </p:cNvSpPr>
              <p:nvPr/>
            </p:nvSpPr>
            <p:spPr bwMode="auto">
              <a:xfrm flipV="1">
                <a:off x="7848600" y="5530850"/>
                <a:ext cx="115887" cy="6350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6" name="Line 167"/>
              <p:cNvSpPr>
                <a:spLocks noChangeShapeType="1"/>
              </p:cNvSpPr>
              <p:nvPr/>
            </p:nvSpPr>
            <p:spPr bwMode="auto">
              <a:xfrm flipV="1">
                <a:off x="8032750" y="5526088"/>
                <a:ext cx="114300" cy="4763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Freeform 168"/>
              <p:cNvSpPr>
                <a:spLocks/>
              </p:cNvSpPr>
              <p:nvPr/>
            </p:nvSpPr>
            <p:spPr bwMode="auto">
              <a:xfrm>
                <a:off x="8216900" y="5526088"/>
                <a:ext cx="114300" cy="0"/>
              </a:xfrm>
              <a:custGeom>
                <a:avLst/>
                <a:gdLst>
                  <a:gd name="T0" fmla="*/ 0 w 72"/>
                  <a:gd name="T1" fmla="*/ 3 w 72"/>
                  <a:gd name="T2" fmla="*/ 72 w 7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2">
                    <a:moveTo>
                      <a:pt x="0" y="0"/>
                    </a:moveTo>
                    <a:lnTo>
                      <a:pt x="3" y="0"/>
                    </a:lnTo>
                    <a:lnTo>
                      <a:pt x="72" y="0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Freeform 169"/>
              <p:cNvSpPr>
                <a:spLocks/>
              </p:cNvSpPr>
              <p:nvPr/>
            </p:nvSpPr>
            <p:spPr bwMode="auto">
              <a:xfrm>
                <a:off x="8401050" y="5530850"/>
                <a:ext cx="114300" cy="6350"/>
              </a:xfrm>
              <a:custGeom>
                <a:avLst/>
                <a:gdLst>
                  <a:gd name="T0" fmla="*/ 0 w 72"/>
                  <a:gd name="T1" fmla="*/ 0 h 4"/>
                  <a:gd name="T2" fmla="*/ 25 w 72"/>
                  <a:gd name="T3" fmla="*/ 0 h 4"/>
                  <a:gd name="T4" fmla="*/ 72 w 7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4">
                    <a:moveTo>
                      <a:pt x="0" y="0"/>
                    </a:moveTo>
                    <a:lnTo>
                      <a:pt x="25" y="0"/>
                    </a:lnTo>
                    <a:lnTo>
                      <a:pt x="72" y="4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Freeform 170"/>
              <p:cNvSpPr>
                <a:spLocks/>
              </p:cNvSpPr>
              <p:nvPr/>
            </p:nvSpPr>
            <p:spPr bwMode="auto">
              <a:xfrm>
                <a:off x="8583613" y="5537200"/>
                <a:ext cx="115887" cy="11113"/>
              </a:xfrm>
              <a:custGeom>
                <a:avLst/>
                <a:gdLst>
                  <a:gd name="T0" fmla="*/ 0 w 73"/>
                  <a:gd name="T1" fmla="*/ 0 h 7"/>
                  <a:gd name="T2" fmla="*/ 36 w 73"/>
                  <a:gd name="T3" fmla="*/ 4 h 7"/>
                  <a:gd name="T4" fmla="*/ 73 w 73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7">
                    <a:moveTo>
                      <a:pt x="0" y="0"/>
                    </a:moveTo>
                    <a:lnTo>
                      <a:pt x="36" y="4"/>
                    </a:lnTo>
                    <a:lnTo>
                      <a:pt x="73" y="7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0" name="Freeform 171"/>
              <p:cNvSpPr>
                <a:spLocks/>
              </p:cNvSpPr>
              <p:nvPr/>
            </p:nvSpPr>
            <p:spPr bwMode="auto">
              <a:xfrm>
                <a:off x="8767763" y="5554663"/>
                <a:ext cx="109537" cy="17463"/>
              </a:xfrm>
              <a:custGeom>
                <a:avLst/>
                <a:gdLst>
                  <a:gd name="T0" fmla="*/ 0 w 69"/>
                  <a:gd name="T1" fmla="*/ 0 h 11"/>
                  <a:gd name="T2" fmla="*/ 33 w 69"/>
                  <a:gd name="T3" fmla="*/ 4 h 11"/>
                  <a:gd name="T4" fmla="*/ 69 w 6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1">
                    <a:moveTo>
                      <a:pt x="0" y="0"/>
                    </a:moveTo>
                    <a:lnTo>
                      <a:pt x="33" y="4"/>
                    </a:lnTo>
                    <a:lnTo>
                      <a:pt x="69" y="11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1" name="Freeform 172"/>
              <p:cNvSpPr>
                <a:spLocks/>
              </p:cNvSpPr>
              <p:nvPr/>
            </p:nvSpPr>
            <p:spPr bwMode="auto">
              <a:xfrm>
                <a:off x="8945563" y="5576888"/>
                <a:ext cx="114300" cy="23813"/>
              </a:xfrm>
              <a:custGeom>
                <a:avLst/>
                <a:gdLst>
                  <a:gd name="T0" fmla="*/ 0 w 72"/>
                  <a:gd name="T1" fmla="*/ 0 h 15"/>
                  <a:gd name="T2" fmla="*/ 22 w 72"/>
                  <a:gd name="T3" fmla="*/ 4 h 15"/>
                  <a:gd name="T4" fmla="*/ 72 w 72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5">
                    <a:moveTo>
                      <a:pt x="0" y="0"/>
                    </a:moveTo>
                    <a:lnTo>
                      <a:pt x="22" y="4"/>
                    </a:lnTo>
                    <a:lnTo>
                      <a:pt x="72" y="15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Freeform 173"/>
              <p:cNvSpPr>
                <a:spLocks/>
              </p:cNvSpPr>
              <p:nvPr/>
            </p:nvSpPr>
            <p:spPr bwMode="auto">
              <a:xfrm>
                <a:off x="9123363" y="5618163"/>
                <a:ext cx="109537" cy="46038"/>
              </a:xfrm>
              <a:custGeom>
                <a:avLst/>
                <a:gdLst>
                  <a:gd name="T0" fmla="*/ 0 w 69"/>
                  <a:gd name="T1" fmla="*/ 0 h 29"/>
                  <a:gd name="T2" fmla="*/ 26 w 69"/>
                  <a:gd name="T3" fmla="*/ 7 h 29"/>
                  <a:gd name="T4" fmla="*/ 51 w 69"/>
                  <a:gd name="T5" fmla="*/ 18 h 29"/>
                  <a:gd name="T6" fmla="*/ 69 w 69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29">
                    <a:moveTo>
                      <a:pt x="0" y="0"/>
                    </a:moveTo>
                    <a:lnTo>
                      <a:pt x="26" y="7"/>
                    </a:lnTo>
                    <a:lnTo>
                      <a:pt x="51" y="18"/>
                    </a:lnTo>
                    <a:lnTo>
                      <a:pt x="69" y="29"/>
                    </a:lnTo>
                  </a:path>
                </a:pathLst>
              </a:cu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3" name="Line 174"/>
              <p:cNvSpPr>
                <a:spLocks noChangeShapeType="1"/>
              </p:cNvSpPr>
              <p:nvPr/>
            </p:nvSpPr>
            <p:spPr bwMode="auto">
              <a:xfrm>
                <a:off x="9285288" y="5703888"/>
                <a:ext cx="4762" cy="22225"/>
              </a:xfrm>
              <a:prstGeom prst="line">
                <a:avLst/>
              </a:prstGeom>
              <a:noFill/>
              <a:ln w="11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3" name="Freeform 175"/>
            <p:cNvSpPr>
              <a:spLocks/>
            </p:cNvSpPr>
            <p:nvPr/>
          </p:nvSpPr>
          <p:spPr bwMode="auto">
            <a:xfrm>
              <a:off x="7159625" y="3411538"/>
              <a:ext cx="2130425" cy="368300"/>
            </a:xfrm>
            <a:custGeom>
              <a:avLst/>
              <a:gdLst>
                <a:gd name="T0" fmla="*/ 1342 w 1342"/>
                <a:gd name="T1" fmla="*/ 116 h 232"/>
                <a:gd name="T2" fmla="*/ 1342 w 1342"/>
                <a:gd name="T3" fmla="*/ 116 h 232"/>
                <a:gd name="T4" fmla="*/ 1339 w 1342"/>
                <a:gd name="T5" fmla="*/ 127 h 232"/>
                <a:gd name="T6" fmla="*/ 1328 w 1342"/>
                <a:gd name="T7" fmla="*/ 138 h 232"/>
                <a:gd name="T8" fmla="*/ 1313 w 1342"/>
                <a:gd name="T9" fmla="*/ 149 h 232"/>
                <a:gd name="T10" fmla="*/ 1288 w 1342"/>
                <a:gd name="T11" fmla="*/ 160 h 232"/>
                <a:gd name="T12" fmla="*/ 1263 w 1342"/>
                <a:gd name="T13" fmla="*/ 170 h 232"/>
                <a:gd name="T14" fmla="*/ 1226 w 1342"/>
                <a:gd name="T15" fmla="*/ 181 h 232"/>
                <a:gd name="T16" fmla="*/ 1147 w 1342"/>
                <a:gd name="T17" fmla="*/ 199 h 232"/>
                <a:gd name="T18" fmla="*/ 1046 w 1342"/>
                <a:gd name="T19" fmla="*/ 210 h 232"/>
                <a:gd name="T20" fmla="*/ 933 w 1342"/>
                <a:gd name="T21" fmla="*/ 221 h 232"/>
                <a:gd name="T22" fmla="*/ 807 w 1342"/>
                <a:gd name="T23" fmla="*/ 228 h 232"/>
                <a:gd name="T24" fmla="*/ 673 w 1342"/>
                <a:gd name="T25" fmla="*/ 232 h 232"/>
                <a:gd name="T26" fmla="*/ 673 w 1342"/>
                <a:gd name="T27" fmla="*/ 232 h 232"/>
                <a:gd name="T28" fmla="*/ 536 w 1342"/>
                <a:gd name="T29" fmla="*/ 228 h 232"/>
                <a:gd name="T30" fmla="*/ 409 w 1342"/>
                <a:gd name="T31" fmla="*/ 221 h 232"/>
                <a:gd name="T32" fmla="*/ 297 w 1342"/>
                <a:gd name="T33" fmla="*/ 210 h 232"/>
                <a:gd name="T34" fmla="*/ 196 w 1342"/>
                <a:gd name="T35" fmla="*/ 199 h 232"/>
                <a:gd name="T36" fmla="*/ 116 w 1342"/>
                <a:gd name="T37" fmla="*/ 181 h 232"/>
                <a:gd name="T38" fmla="*/ 80 w 1342"/>
                <a:gd name="T39" fmla="*/ 170 h 232"/>
                <a:gd name="T40" fmla="*/ 54 w 1342"/>
                <a:gd name="T41" fmla="*/ 160 h 232"/>
                <a:gd name="T42" fmla="*/ 29 w 1342"/>
                <a:gd name="T43" fmla="*/ 149 h 232"/>
                <a:gd name="T44" fmla="*/ 15 w 1342"/>
                <a:gd name="T45" fmla="*/ 138 h 232"/>
                <a:gd name="T46" fmla="*/ 4 w 1342"/>
                <a:gd name="T47" fmla="*/ 127 h 232"/>
                <a:gd name="T48" fmla="*/ 0 w 1342"/>
                <a:gd name="T49" fmla="*/ 116 h 232"/>
                <a:gd name="T50" fmla="*/ 0 w 1342"/>
                <a:gd name="T51" fmla="*/ 116 h 232"/>
                <a:gd name="T52" fmla="*/ 4 w 1342"/>
                <a:gd name="T53" fmla="*/ 105 h 232"/>
                <a:gd name="T54" fmla="*/ 15 w 1342"/>
                <a:gd name="T55" fmla="*/ 91 h 232"/>
                <a:gd name="T56" fmla="*/ 29 w 1342"/>
                <a:gd name="T57" fmla="*/ 80 h 232"/>
                <a:gd name="T58" fmla="*/ 54 w 1342"/>
                <a:gd name="T59" fmla="*/ 69 h 232"/>
                <a:gd name="T60" fmla="*/ 80 w 1342"/>
                <a:gd name="T61" fmla="*/ 62 h 232"/>
                <a:gd name="T62" fmla="*/ 116 w 1342"/>
                <a:gd name="T63" fmla="*/ 51 h 232"/>
                <a:gd name="T64" fmla="*/ 196 w 1342"/>
                <a:gd name="T65" fmla="*/ 33 h 232"/>
                <a:gd name="T66" fmla="*/ 297 w 1342"/>
                <a:gd name="T67" fmla="*/ 18 h 232"/>
                <a:gd name="T68" fmla="*/ 409 w 1342"/>
                <a:gd name="T69" fmla="*/ 8 h 232"/>
                <a:gd name="T70" fmla="*/ 536 w 1342"/>
                <a:gd name="T71" fmla="*/ 4 h 232"/>
                <a:gd name="T72" fmla="*/ 673 w 1342"/>
                <a:gd name="T73" fmla="*/ 0 h 232"/>
                <a:gd name="T74" fmla="*/ 673 w 1342"/>
                <a:gd name="T75" fmla="*/ 0 h 232"/>
                <a:gd name="T76" fmla="*/ 807 w 1342"/>
                <a:gd name="T77" fmla="*/ 4 h 232"/>
                <a:gd name="T78" fmla="*/ 933 w 1342"/>
                <a:gd name="T79" fmla="*/ 8 h 232"/>
                <a:gd name="T80" fmla="*/ 1046 w 1342"/>
                <a:gd name="T81" fmla="*/ 18 h 232"/>
                <a:gd name="T82" fmla="*/ 1147 w 1342"/>
                <a:gd name="T83" fmla="*/ 33 h 232"/>
                <a:gd name="T84" fmla="*/ 1226 w 1342"/>
                <a:gd name="T85" fmla="*/ 51 h 232"/>
                <a:gd name="T86" fmla="*/ 1263 w 1342"/>
                <a:gd name="T87" fmla="*/ 62 h 232"/>
                <a:gd name="T88" fmla="*/ 1288 w 1342"/>
                <a:gd name="T89" fmla="*/ 69 h 232"/>
                <a:gd name="T90" fmla="*/ 1313 w 1342"/>
                <a:gd name="T91" fmla="*/ 80 h 232"/>
                <a:gd name="T92" fmla="*/ 1328 w 1342"/>
                <a:gd name="T93" fmla="*/ 91 h 232"/>
                <a:gd name="T94" fmla="*/ 1339 w 1342"/>
                <a:gd name="T95" fmla="*/ 105 h 232"/>
                <a:gd name="T96" fmla="*/ 1342 w 1342"/>
                <a:gd name="T97" fmla="*/ 116 h 232"/>
                <a:gd name="T98" fmla="*/ 1342 w 1342"/>
                <a:gd name="T9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42" h="232">
                  <a:moveTo>
                    <a:pt x="1342" y="116"/>
                  </a:moveTo>
                  <a:lnTo>
                    <a:pt x="1342" y="116"/>
                  </a:lnTo>
                  <a:lnTo>
                    <a:pt x="1339" y="127"/>
                  </a:lnTo>
                  <a:lnTo>
                    <a:pt x="1328" y="138"/>
                  </a:lnTo>
                  <a:lnTo>
                    <a:pt x="1313" y="149"/>
                  </a:lnTo>
                  <a:lnTo>
                    <a:pt x="1288" y="160"/>
                  </a:lnTo>
                  <a:lnTo>
                    <a:pt x="1263" y="170"/>
                  </a:lnTo>
                  <a:lnTo>
                    <a:pt x="1226" y="181"/>
                  </a:lnTo>
                  <a:lnTo>
                    <a:pt x="1147" y="199"/>
                  </a:lnTo>
                  <a:lnTo>
                    <a:pt x="1046" y="210"/>
                  </a:lnTo>
                  <a:lnTo>
                    <a:pt x="933" y="221"/>
                  </a:lnTo>
                  <a:lnTo>
                    <a:pt x="807" y="228"/>
                  </a:lnTo>
                  <a:lnTo>
                    <a:pt x="673" y="232"/>
                  </a:lnTo>
                  <a:lnTo>
                    <a:pt x="673" y="232"/>
                  </a:lnTo>
                  <a:lnTo>
                    <a:pt x="536" y="228"/>
                  </a:lnTo>
                  <a:lnTo>
                    <a:pt x="409" y="221"/>
                  </a:lnTo>
                  <a:lnTo>
                    <a:pt x="297" y="210"/>
                  </a:lnTo>
                  <a:lnTo>
                    <a:pt x="196" y="199"/>
                  </a:lnTo>
                  <a:lnTo>
                    <a:pt x="116" y="181"/>
                  </a:lnTo>
                  <a:lnTo>
                    <a:pt x="80" y="170"/>
                  </a:lnTo>
                  <a:lnTo>
                    <a:pt x="54" y="160"/>
                  </a:lnTo>
                  <a:lnTo>
                    <a:pt x="29" y="149"/>
                  </a:lnTo>
                  <a:lnTo>
                    <a:pt x="15" y="138"/>
                  </a:lnTo>
                  <a:lnTo>
                    <a:pt x="4" y="12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4" y="105"/>
                  </a:lnTo>
                  <a:lnTo>
                    <a:pt x="15" y="91"/>
                  </a:lnTo>
                  <a:lnTo>
                    <a:pt x="29" y="80"/>
                  </a:lnTo>
                  <a:lnTo>
                    <a:pt x="54" y="69"/>
                  </a:lnTo>
                  <a:lnTo>
                    <a:pt x="80" y="62"/>
                  </a:lnTo>
                  <a:lnTo>
                    <a:pt x="116" y="51"/>
                  </a:lnTo>
                  <a:lnTo>
                    <a:pt x="196" y="33"/>
                  </a:lnTo>
                  <a:lnTo>
                    <a:pt x="297" y="18"/>
                  </a:lnTo>
                  <a:lnTo>
                    <a:pt x="409" y="8"/>
                  </a:lnTo>
                  <a:lnTo>
                    <a:pt x="536" y="4"/>
                  </a:lnTo>
                  <a:lnTo>
                    <a:pt x="673" y="0"/>
                  </a:lnTo>
                  <a:lnTo>
                    <a:pt x="673" y="0"/>
                  </a:lnTo>
                  <a:lnTo>
                    <a:pt x="807" y="4"/>
                  </a:lnTo>
                  <a:lnTo>
                    <a:pt x="933" y="8"/>
                  </a:lnTo>
                  <a:lnTo>
                    <a:pt x="1046" y="18"/>
                  </a:lnTo>
                  <a:lnTo>
                    <a:pt x="1147" y="33"/>
                  </a:lnTo>
                  <a:lnTo>
                    <a:pt x="1226" y="51"/>
                  </a:lnTo>
                  <a:lnTo>
                    <a:pt x="1263" y="62"/>
                  </a:lnTo>
                  <a:lnTo>
                    <a:pt x="1288" y="69"/>
                  </a:lnTo>
                  <a:lnTo>
                    <a:pt x="1313" y="80"/>
                  </a:lnTo>
                  <a:lnTo>
                    <a:pt x="1328" y="91"/>
                  </a:lnTo>
                  <a:lnTo>
                    <a:pt x="1339" y="105"/>
                  </a:lnTo>
                  <a:lnTo>
                    <a:pt x="1342" y="116"/>
                  </a:lnTo>
                  <a:lnTo>
                    <a:pt x="1342" y="116"/>
                  </a:lnTo>
                  <a:close/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7159625" y="5715000"/>
              <a:ext cx="2130425" cy="195263"/>
            </a:xfrm>
            <a:custGeom>
              <a:avLst/>
              <a:gdLst>
                <a:gd name="T0" fmla="*/ 1342 w 1342"/>
                <a:gd name="T1" fmla="*/ 0 h 123"/>
                <a:gd name="T2" fmla="*/ 1342 w 1342"/>
                <a:gd name="T3" fmla="*/ 0 h 123"/>
                <a:gd name="T4" fmla="*/ 1339 w 1342"/>
                <a:gd name="T5" fmla="*/ 11 h 123"/>
                <a:gd name="T6" fmla="*/ 1328 w 1342"/>
                <a:gd name="T7" fmla="*/ 22 h 123"/>
                <a:gd name="T8" fmla="*/ 1313 w 1342"/>
                <a:gd name="T9" fmla="*/ 36 h 123"/>
                <a:gd name="T10" fmla="*/ 1288 w 1342"/>
                <a:gd name="T11" fmla="*/ 47 h 123"/>
                <a:gd name="T12" fmla="*/ 1263 w 1342"/>
                <a:gd name="T13" fmla="*/ 58 h 123"/>
                <a:gd name="T14" fmla="*/ 1226 w 1342"/>
                <a:gd name="T15" fmla="*/ 69 h 123"/>
                <a:gd name="T16" fmla="*/ 1147 w 1342"/>
                <a:gd name="T17" fmla="*/ 87 h 123"/>
                <a:gd name="T18" fmla="*/ 1046 w 1342"/>
                <a:gd name="T19" fmla="*/ 102 h 123"/>
                <a:gd name="T20" fmla="*/ 933 w 1342"/>
                <a:gd name="T21" fmla="*/ 112 h 123"/>
                <a:gd name="T22" fmla="*/ 807 w 1342"/>
                <a:gd name="T23" fmla="*/ 120 h 123"/>
                <a:gd name="T24" fmla="*/ 673 w 1342"/>
                <a:gd name="T25" fmla="*/ 123 h 123"/>
                <a:gd name="T26" fmla="*/ 673 w 1342"/>
                <a:gd name="T27" fmla="*/ 123 h 123"/>
                <a:gd name="T28" fmla="*/ 536 w 1342"/>
                <a:gd name="T29" fmla="*/ 120 h 123"/>
                <a:gd name="T30" fmla="*/ 409 w 1342"/>
                <a:gd name="T31" fmla="*/ 112 h 123"/>
                <a:gd name="T32" fmla="*/ 297 w 1342"/>
                <a:gd name="T33" fmla="*/ 102 h 123"/>
                <a:gd name="T34" fmla="*/ 196 w 1342"/>
                <a:gd name="T35" fmla="*/ 87 h 123"/>
                <a:gd name="T36" fmla="*/ 116 w 1342"/>
                <a:gd name="T37" fmla="*/ 69 h 123"/>
                <a:gd name="T38" fmla="*/ 80 w 1342"/>
                <a:gd name="T39" fmla="*/ 58 h 123"/>
                <a:gd name="T40" fmla="*/ 54 w 1342"/>
                <a:gd name="T41" fmla="*/ 47 h 123"/>
                <a:gd name="T42" fmla="*/ 29 w 1342"/>
                <a:gd name="T43" fmla="*/ 36 h 123"/>
                <a:gd name="T44" fmla="*/ 15 w 1342"/>
                <a:gd name="T45" fmla="*/ 22 h 123"/>
                <a:gd name="T46" fmla="*/ 4 w 1342"/>
                <a:gd name="T47" fmla="*/ 11 h 123"/>
                <a:gd name="T48" fmla="*/ 0 w 1342"/>
                <a:gd name="T49" fmla="*/ 0 h 123"/>
                <a:gd name="T50" fmla="*/ 1342 w 1342"/>
                <a:gd name="T5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42" h="123">
                  <a:moveTo>
                    <a:pt x="1342" y="0"/>
                  </a:moveTo>
                  <a:lnTo>
                    <a:pt x="1342" y="0"/>
                  </a:lnTo>
                  <a:lnTo>
                    <a:pt x="1339" y="11"/>
                  </a:lnTo>
                  <a:lnTo>
                    <a:pt x="1328" y="22"/>
                  </a:lnTo>
                  <a:lnTo>
                    <a:pt x="1313" y="36"/>
                  </a:lnTo>
                  <a:lnTo>
                    <a:pt x="1288" y="47"/>
                  </a:lnTo>
                  <a:lnTo>
                    <a:pt x="1263" y="58"/>
                  </a:lnTo>
                  <a:lnTo>
                    <a:pt x="1226" y="69"/>
                  </a:lnTo>
                  <a:lnTo>
                    <a:pt x="1147" y="87"/>
                  </a:lnTo>
                  <a:lnTo>
                    <a:pt x="1046" y="102"/>
                  </a:lnTo>
                  <a:lnTo>
                    <a:pt x="933" y="112"/>
                  </a:lnTo>
                  <a:lnTo>
                    <a:pt x="807" y="120"/>
                  </a:lnTo>
                  <a:lnTo>
                    <a:pt x="673" y="123"/>
                  </a:lnTo>
                  <a:lnTo>
                    <a:pt x="673" y="123"/>
                  </a:lnTo>
                  <a:lnTo>
                    <a:pt x="536" y="120"/>
                  </a:lnTo>
                  <a:lnTo>
                    <a:pt x="409" y="112"/>
                  </a:lnTo>
                  <a:lnTo>
                    <a:pt x="297" y="102"/>
                  </a:lnTo>
                  <a:lnTo>
                    <a:pt x="196" y="87"/>
                  </a:lnTo>
                  <a:lnTo>
                    <a:pt x="116" y="69"/>
                  </a:lnTo>
                  <a:lnTo>
                    <a:pt x="80" y="58"/>
                  </a:lnTo>
                  <a:lnTo>
                    <a:pt x="54" y="47"/>
                  </a:lnTo>
                  <a:lnTo>
                    <a:pt x="29" y="36"/>
                  </a:lnTo>
                  <a:lnTo>
                    <a:pt x="15" y="22"/>
                  </a:lnTo>
                  <a:lnTo>
                    <a:pt x="4" y="11"/>
                  </a:lnTo>
                  <a:lnTo>
                    <a:pt x="0" y="0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7159625" y="5715000"/>
              <a:ext cx="2130425" cy="195263"/>
            </a:xfrm>
            <a:custGeom>
              <a:avLst/>
              <a:gdLst>
                <a:gd name="T0" fmla="*/ 1342 w 1342"/>
                <a:gd name="T1" fmla="*/ 0 h 123"/>
                <a:gd name="T2" fmla="*/ 1342 w 1342"/>
                <a:gd name="T3" fmla="*/ 0 h 123"/>
                <a:gd name="T4" fmla="*/ 1339 w 1342"/>
                <a:gd name="T5" fmla="*/ 11 h 123"/>
                <a:gd name="T6" fmla="*/ 1328 w 1342"/>
                <a:gd name="T7" fmla="*/ 22 h 123"/>
                <a:gd name="T8" fmla="*/ 1313 w 1342"/>
                <a:gd name="T9" fmla="*/ 36 h 123"/>
                <a:gd name="T10" fmla="*/ 1288 w 1342"/>
                <a:gd name="T11" fmla="*/ 47 h 123"/>
                <a:gd name="T12" fmla="*/ 1263 w 1342"/>
                <a:gd name="T13" fmla="*/ 58 h 123"/>
                <a:gd name="T14" fmla="*/ 1226 w 1342"/>
                <a:gd name="T15" fmla="*/ 69 h 123"/>
                <a:gd name="T16" fmla="*/ 1147 w 1342"/>
                <a:gd name="T17" fmla="*/ 87 h 123"/>
                <a:gd name="T18" fmla="*/ 1046 w 1342"/>
                <a:gd name="T19" fmla="*/ 102 h 123"/>
                <a:gd name="T20" fmla="*/ 933 w 1342"/>
                <a:gd name="T21" fmla="*/ 112 h 123"/>
                <a:gd name="T22" fmla="*/ 807 w 1342"/>
                <a:gd name="T23" fmla="*/ 120 h 123"/>
                <a:gd name="T24" fmla="*/ 673 w 1342"/>
                <a:gd name="T25" fmla="*/ 123 h 123"/>
                <a:gd name="T26" fmla="*/ 673 w 1342"/>
                <a:gd name="T27" fmla="*/ 123 h 123"/>
                <a:gd name="T28" fmla="*/ 536 w 1342"/>
                <a:gd name="T29" fmla="*/ 120 h 123"/>
                <a:gd name="T30" fmla="*/ 409 w 1342"/>
                <a:gd name="T31" fmla="*/ 112 h 123"/>
                <a:gd name="T32" fmla="*/ 297 w 1342"/>
                <a:gd name="T33" fmla="*/ 102 h 123"/>
                <a:gd name="T34" fmla="*/ 196 w 1342"/>
                <a:gd name="T35" fmla="*/ 87 h 123"/>
                <a:gd name="T36" fmla="*/ 116 w 1342"/>
                <a:gd name="T37" fmla="*/ 69 h 123"/>
                <a:gd name="T38" fmla="*/ 80 w 1342"/>
                <a:gd name="T39" fmla="*/ 58 h 123"/>
                <a:gd name="T40" fmla="*/ 54 w 1342"/>
                <a:gd name="T41" fmla="*/ 47 h 123"/>
                <a:gd name="T42" fmla="*/ 29 w 1342"/>
                <a:gd name="T43" fmla="*/ 36 h 123"/>
                <a:gd name="T44" fmla="*/ 15 w 1342"/>
                <a:gd name="T45" fmla="*/ 22 h 123"/>
                <a:gd name="T46" fmla="*/ 4 w 1342"/>
                <a:gd name="T47" fmla="*/ 11 h 123"/>
                <a:gd name="T48" fmla="*/ 0 w 1342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2" h="123">
                  <a:moveTo>
                    <a:pt x="1342" y="0"/>
                  </a:moveTo>
                  <a:lnTo>
                    <a:pt x="1342" y="0"/>
                  </a:lnTo>
                  <a:lnTo>
                    <a:pt x="1339" y="11"/>
                  </a:lnTo>
                  <a:lnTo>
                    <a:pt x="1328" y="22"/>
                  </a:lnTo>
                  <a:lnTo>
                    <a:pt x="1313" y="36"/>
                  </a:lnTo>
                  <a:lnTo>
                    <a:pt x="1288" y="47"/>
                  </a:lnTo>
                  <a:lnTo>
                    <a:pt x="1263" y="58"/>
                  </a:lnTo>
                  <a:lnTo>
                    <a:pt x="1226" y="69"/>
                  </a:lnTo>
                  <a:lnTo>
                    <a:pt x="1147" y="87"/>
                  </a:lnTo>
                  <a:lnTo>
                    <a:pt x="1046" y="102"/>
                  </a:lnTo>
                  <a:lnTo>
                    <a:pt x="933" y="112"/>
                  </a:lnTo>
                  <a:lnTo>
                    <a:pt x="807" y="120"/>
                  </a:lnTo>
                  <a:lnTo>
                    <a:pt x="673" y="123"/>
                  </a:lnTo>
                  <a:lnTo>
                    <a:pt x="673" y="123"/>
                  </a:lnTo>
                  <a:lnTo>
                    <a:pt x="536" y="120"/>
                  </a:lnTo>
                  <a:lnTo>
                    <a:pt x="409" y="112"/>
                  </a:lnTo>
                  <a:lnTo>
                    <a:pt x="297" y="102"/>
                  </a:lnTo>
                  <a:lnTo>
                    <a:pt x="196" y="87"/>
                  </a:lnTo>
                  <a:lnTo>
                    <a:pt x="116" y="69"/>
                  </a:lnTo>
                  <a:lnTo>
                    <a:pt x="80" y="58"/>
                  </a:lnTo>
                  <a:lnTo>
                    <a:pt x="54" y="47"/>
                  </a:lnTo>
                  <a:lnTo>
                    <a:pt x="29" y="36"/>
                  </a:lnTo>
                  <a:lnTo>
                    <a:pt x="15" y="22"/>
                  </a:lnTo>
                  <a:lnTo>
                    <a:pt x="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Freeform 178"/>
            <p:cNvSpPr>
              <a:spLocks/>
            </p:cNvSpPr>
            <p:nvPr/>
          </p:nvSpPr>
          <p:spPr bwMode="auto">
            <a:xfrm>
              <a:off x="7159625" y="5715000"/>
              <a:ext cx="2130425" cy="195263"/>
            </a:xfrm>
            <a:custGeom>
              <a:avLst/>
              <a:gdLst>
                <a:gd name="T0" fmla="*/ 1342 w 1342"/>
                <a:gd name="T1" fmla="*/ 0 h 123"/>
                <a:gd name="T2" fmla="*/ 1342 w 1342"/>
                <a:gd name="T3" fmla="*/ 0 h 123"/>
                <a:gd name="T4" fmla="*/ 1339 w 1342"/>
                <a:gd name="T5" fmla="*/ 11 h 123"/>
                <a:gd name="T6" fmla="*/ 1328 w 1342"/>
                <a:gd name="T7" fmla="*/ 22 h 123"/>
                <a:gd name="T8" fmla="*/ 1313 w 1342"/>
                <a:gd name="T9" fmla="*/ 36 h 123"/>
                <a:gd name="T10" fmla="*/ 1288 w 1342"/>
                <a:gd name="T11" fmla="*/ 47 h 123"/>
                <a:gd name="T12" fmla="*/ 1263 w 1342"/>
                <a:gd name="T13" fmla="*/ 58 h 123"/>
                <a:gd name="T14" fmla="*/ 1226 w 1342"/>
                <a:gd name="T15" fmla="*/ 69 h 123"/>
                <a:gd name="T16" fmla="*/ 1147 w 1342"/>
                <a:gd name="T17" fmla="*/ 87 h 123"/>
                <a:gd name="T18" fmla="*/ 1046 w 1342"/>
                <a:gd name="T19" fmla="*/ 102 h 123"/>
                <a:gd name="T20" fmla="*/ 933 w 1342"/>
                <a:gd name="T21" fmla="*/ 112 h 123"/>
                <a:gd name="T22" fmla="*/ 807 w 1342"/>
                <a:gd name="T23" fmla="*/ 120 h 123"/>
                <a:gd name="T24" fmla="*/ 673 w 1342"/>
                <a:gd name="T25" fmla="*/ 123 h 123"/>
                <a:gd name="T26" fmla="*/ 673 w 1342"/>
                <a:gd name="T27" fmla="*/ 123 h 123"/>
                <a:gd name="T28" fmla="*/ 536 w 1342"/>
                <a:gd name="T29" fmla="*/ 120 h 123"/>
                <a:gd name="T30" fmla="*/ 409 w 1342"/>
                <a:gd name="T31" fmla="*/ 112 h 123"/>
                <a:gd name="T32" fmla="*/ 297 w 1342"/>
                <a:gd name="T33" fmla="*/ 102 h 123"/>
                <a:gd name="T34" fmla="*/ 196 w 1342"/>
                <a:gd name="T35" fmla="*/ 87 h 123"/>
                <a:gd name="T36" fmla="*/ 116 w 1342"/>
                <a:gd name="T37" fmla="*/ 69 h 123"/>
                <a:gd name="T38" fmla="*/ 80 w 1342"/>
                <a:gd name="T39" fmla="*/ 58 h 123"/>
                <a:gd name="T40" fmla="*/ 54 w 1342"/>
                <a:gd name="T41" fmla="*/ 47 h 123"/>
                <a:gd name="T42" fmla="*/ 29 w 1342"/>
                <a:gd name="T43" fmla="*/ 36 h 123"/>
                <a:gd name="T44" fmla="*/ 15 w 1342"/>
                <a:gd name="T45" fmla="*/ 22 h 123"/>
                <a:gd name="T46" fmla="*/ 4 w 1342"/>
                <a:gd name="T47" fmla="*/ 11 h 123"/>
                <a:gd name="T48" fmla="*/ 0 w 1342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2" h="123">
                  <a:moveTo>
                    <a:pt x="1342" y="0"/>
                  </a:moveTo>
                  <a:lnTo>
                    <a:pt x="1342" y="0"/>
                  </a:lnTo>
                  <a:lnTo>
                    <a:pt x="1339" y="11"/>
                  </a:lnTo>
                  <a:lnTo>
                    <a:pt x="1328" y="22"/>
                  </a:lnTo>
                  <a:lnTo>
                    <a:pt x="1313" y="36"/>
                  </a:lnTo>
                  <a:lnTo>
                    <a:pt x="1288" y="47"/>
                  </a:lnTo>
                  <a:lnTo>
                    <a:pt x="1263" y="58"/>
                  </a:lnTo>
                  <a:lnTo>
                    <a:pt x="1226" y="69"/>
                  </a:lnTo>
                  <a:lnTo>
                    <a:pt x="1147" y="87"/>
                  </a:lnTo>
                  <a:lnTo>
                    <a:pt x="1046" y="102"/>
                  </a:lnTo>
                  <a:lnTo>
                    <a:pt x="933" y="112"/>
                  </a:lnTo>
                  <a:lnTo>
                    <a:pt x="807" y="120"/>
                  </a:lnTo>
                  <a:lnTo>
                    <a:pt x="673" y="123"/>
                  </a:lnTo>
                  <a:lnTo>
                    <a:pt x="673" y="123"/>
                  </a:lnTo>
                  <a:lnTo>
                    <a:pt x="536" y="120"/>
                  </a:lnTo>
                  <a:lnTo>
                    <a:pt x="409" y="112"/>
                  </a:lnTo>
                  <a:lnTo>
                    <a:pt x="297" y="102"/>
                  </a:lnTo>
                  <a:lnTo>
                    <a:pt x="196" y="87"/>
                  </a:lnTo>
                  <a:lnTo>
                    <a:pt x="116" y="69"/>
                  </a:lnTo>
                  <a:lnTo>
                    <a:pt x="80" y="58"/>
                  </a:lnTo>
                  <a:lnTo>
                    <a:pt x="54" y="47"/>
                  </a:lnTo>
                  <a:lnTo>
                    <a:pt x="29" y="36"/>
                  </a:lnTo>
                  <a:lnTo>
                    <a:pt x="15" y="22"/>
                  </a:lnTo>
                  <a:lnTo>
                    <a:pt x="4" y="11"/>
                  </a:lnTo>
                  <a:lnTo>
                    <a:pt x="0" y="0"/>
                  </a:lnTo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177088" y="3630613"/>
              <a:ext cx="511175" cy="2033588"/>
            </a:xfrm>
            <a:custGeom>
              <a:avLst/>
              <a:gdLst>
                <a:gd name="T0" fmla="*/ 0 w 322"/>
                <a:gd name="T1" fmla="*/ 0 h 1281"/>
                <a:gd name="T2" fmla="*/ 0 w 322"/>
                <a:gd name="T3" fmla="*/ 0 h 1281"/>
                <a:gd name="T4" fmla="*/ 36 w 322"/>
                <a:gd name="T5" fmla="*/ 25 h 1281"/>
                <a:gd name="T6" fmla="*/ 69 w 322"/>
                <a:gd name="T7" fmla="*/ 51 h 1281"/>
                <a:gd name="T8" fmla="*/ 101 w 322"/>
                <a:gd name="T9" fmla="*/ 79 h 1281"/>
                <a:gd name="T10" fmla="*/ 134 w 322"/>
                <a:gd name="T11" fmla="*/ 112 h 1281"/>
                <a:gd name="T12" fmla="*/ 159 w 322"/>
                <a:gd name="T13" fmla="*/ 148 h 1281"/>
                <a:gd name="T14" fmla="*/ 188 w 322"/>
                <a:gd name="T15" fmla="*/ 184 h 1281"/>
                <a:gd name="T16" fmla="*/ 213 w 322"/>
                <a:gd name="T17" fmla="*/ 224 h 1281"/>
                <a:gd name="T18" fmla="*/ 235 w 322"/>
                <a:gd name="T19" fmla="*/ 264 h 1281"/>
                <a:gd name="T20" fmla="*/ 253 w 322"/>
                <a:gd name="T21" fmla="*/ 307 h 1281"/>
                <a:gd name="T22" fmla="*/ 271 w 322"/>
                <a:gd name="T23" fmla="*/ 351 h 1281"/>
                <a:gd name="T24" fmla="*/ 286 w 322"/>
                <a:gd name="T25" fmla="*/ 398 h 1281"/>
                <a:gd name="T26" fmla="*/ 300 w 322"/>
                <a:gd name="T27" fmla="*/ 445 h 1281"/>
                <a:gd name="T28" fmla="*/ 311 w 322"/>
                <a:gd name="T29" fmla="*/ 492 h 1281"/>
                <a:gd name="T30" fmla="*/ 318 w 322"/>
                <a:gd name="T31" fmla="*/ 543 h 1281"/>
                <a:gd name="T32" fmla="*/ 322 w 322"/>
                <a:gd name="T33" fmla="*/ 593 h 1281"/>
                <a:gd name="T34" fmla="*/ 322 w 322"/>
                <a:gd name="T35" fmla="*/ 644 h 1281"/>
                <a:gd name="T36" fmla="*/ 322 w 322"/>
                <a:gd name="T37" fmla="*/ 644 h 1281"/>
                <a:gd name="T38" fmla="*/ 322 w 322"/>
                <a:gd name="T39" fmla="*/ 695 h 1281"/>
                <a:gd name="T40" fmla="*/ 318 w 322"/>
                <a:gd name="T41" fmla="*/ 745 h 1281"/>
                <a:gd name="T42" fmla="*/ 311 w 322"/>
                <a:gd name="T43" fmla="*/ 796 h 1281"/>
                <a:gd name="T44" fmla="*/ 300 w 322"/>
                <a:gd name="T45" fmla="*/ 843 h 1281"/>
                <a:gd name="T46" fmla="*/ 289 w 322"/>
                <a:gd name="T47" fmla="*/ 890 h 1281"/>
                <a:gd name="T48" fmla="*/ 275 w 322"/>
                <a:gd name="T49" fmla="*/ 933 h 1281"/>
                <a:gd name="T50" fmla="*/ 257 w 322"/>
                <a:gd name="T51" fmla="*/ 977 h 1281"/>
                <a:gd name="T52" fmla="*/ 239 w 322"/>
                <a:gd name="T53" fmla="*/ 1020 h 1281"/>
                <a:gd name="T54" fmla="*/ 217 w 322"/>
                <a:gd name="T55" fmla="*/ 1060 h 1281"/>
                <a:gd name="T56" fmla="*/ 192 w 322"/>
                <a:gd name="T57" fmla="*/ 1096 h 1281"/>
                <a:gd name="T58" fmla="*/ 166 w 322"/>
                <a:gd name="T59" fmla="*/ 1132 h 1281"/>
                <a:gd name="T60" fmla="*/ 141 w 322"/>
                <a:gd name="T61" fmla="*/ 1168 h 1281"/>
                <a:gd name="T62" fmla="*/ 109 w 322"/>
                <a:gd name="T63" fmla="*/ 1201 h 1281"/>
                <a:gd name="T64" fmla="*/ 80 w 322"/>
                <a:gd name="T65" fmla="*/ 1230 h 1281"/>
                <a:gd name="T66" fmla="*/ 47 w 322"/>
                <a:gd name="T67" fmla="*/ 1259 h 1281"/>
                <a:gd name="T68" fmla="*/ 15 w 322"/>
                <a:gd name="T69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2" h="1281">
                  <a:moveTo>
                    <a:pt x="0" y="0"/>
                  </a:moveTo>
                  <a:lnTo>
                    <a:pt x="0" y="0"/>
                  </a:lnTo>
                  <a:lnTo>
                    <a:pt x="36" y="25"/>
                  </a:lnTo>
                  <a:lnTo>
                    <a:pt x="69" y="51"/>
                  </a:lnTo>
                  <a:lnTo>
                    <a:pt x="101" y="79"/>
                  </a:lnTo>
                  <a:lnTo>
                    <a:pt x="134" y="112"/>
                  </a:lnTo>
                  <a:lnTo>
                    <a:pt x="159" y="148"/>
                  </a:lnTo>
                  <a:lnTo>
                    <a:pt x="188" y="184"/>
                  </a:lnTo>
                  <a:lnTo>
                    <a:pt x="213" y="224"/>
                  </a:lnTo>
                  <a:lnTo>
                    <a:pt x="235" y="264"/>
                  </a:lnTo>
                  <a:lnTo>
                    <a:pt x="253" y="307"/>
                  </a:lnTo>
                  <a:lnTo>
                    <a:pt x="271" y="351"/>
                  </a:lnTo>
                  <a:lnTo>
                    <a:pt x="286" y="398"/>
                  </a:lnTo>
                  <a:lnTo>
                    <a:pt x="300" y="445"/>
                  </a:lnTo>
                  <a:lnTo>
                    <a:pt x="311" y="492"/>
                  </a:lnTo>
                  <a:lnTo>
                    <a:pt x="318" y="543"/>
                  </a:lnTo>
                  <a:lnTo>
                    <a:pt x="322" y="593"/>
                  </a:lnTo>
                  <a:lnTo>
                    <a:pt x="322" y="644"/>
                  </a:lnTo>
                  <a:lnTo>
                    <a:pt x="322" y="644"/>
                  </a:lnTo>
                  <a:lnTo>
                    <a:pt x="322" y="695"/>
                  </a:lnTo>
                  <a:lnTo>
                    <a:pt x="318" y="745"/>
                  </a:lnTo>
                  <a:lnTo>
                    <a:pt x="311" y="796"/>
                  </a:lnTo>
                  <a:lnTo>
                    <a:pt x="300" y="843"/>
                  </a:lnTo>
                  <a:lnTo>
                    <a:pt x="289" y="890"/>
                  </a:lnTo>
                  <a:lnTo>
                    <a:pt x="275" y="933"/>
                  </a:lnTo>
                  <a:lnTo>
                    <a:pt x="257" y="977"/>
                  </a:lnTo>
                  <a:lnTo>
                    <a:pt x="239" y="1020"/>
                  </a:lnTo>
                  <a:lnTo>
                    <a:pt x="217" y="1060"/>
                  </a:lnTo>
                  <a:lnTo>
                    <a:pt x="192" y="1096"/>
                  </a:lnTo>
                  <a:lnTo>
                    <a:pt x="166" y="1132"/>
                  </a:lnTo>
                  <a:lnTo>
                    <a:pt x="141" y="1168"/>
                  </a:lnTo>
                  <a:lnTo>
                    <a:pt x="109" y="1201"/>
                  </a:lnTo>
                  <a:lnTo>
                    <a:pt x="80" y="1230"/>
                  </a:lnTo>
                  <a:lnTo>
                    <a:pt x="47" y="1259"/>
                  </a:lnTo>
                  <a:lnTo>
                    <a:pt x="15" y="1281"/>
                  </a:lnTo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774113" y="3619500"/>
              <a:ext cx="511175" cy="2062163"/>
            </a:xfrm>
            <a:custGeom>
              <a:avLst/>
              <a:gdLst>
                <a:gd name="T0" fmla="*/ 322 w 322"/>
                <a:gd name="T1" fmla="*/ 0 h 1299"/>
                <a:gd name="T2" fmla="*/ 322 w 322"/>
                <a:gd name="T3" fmla="*/ 0 h 1299"/>
                <a:gd name="T4" fmla="*/ 285 w 322"/>
                <a:gd name="T5" fmla="*/ 25 h 1299"/>
                <a:gd name="T6" fmla="*/ 249 w 322"/>
                <a:gd name="T7" fmla="*/ 54 h 1299"/>
                <a:gd name="T8" fmla="*/ 220 w 322"/>
                <a:gd name="T9" fmla="*/ 83 h 1299"/>
                <a:gd name="T10" fmla="*/ 188 w 322"/>
                <a:gd name="T11" fmla="*/ 115 h 1299"/>
                <a:gd name="T12" fmla="*/ 159 w 322"/>
                <a:gd name="T13" fmla="*/ 152 h 1299"/>
                <a:gd name="T14" fmla="*/ 133 w 322"/>
                <a:gd name="T15" fmla="*/ 188 h 1299"/>
                <a:gd name="T16" fmla="*/ 108 w 322"/>
                <a:gd name="T17" fmla="*/ 228 h 1299"/>
                <a:gd name="T18" fmla="*/ 86 w 322"/>
                <a:gd name="T19" fmla="*/ 267 h 1299"/>
                <a:gd name="T20" fmla="*/ 68 w 322"/>
                <a:gd name="T21" fmla="*/ 311 h 1299"/>
                <a:gd name="T22" fmla="*/ 50 w 322"/>
                <a:gd name="T23" fmla="*/ 354 h 1299"/>
                <a:gd name="T24" fmla="*/ 32 w 322"/>
                <a:gd name="T25" fmla="*/ 401 h 1299"/>
                <a:gd name="T26" fmla="*/ 21 w 322"/>
                <a:gd name="T27" fmla="*/ 448 h 1299"/>
                <a:gd name="T28" fmla="*/ 10 w 322"/>
                <a:gd name="T29" fmla="*/ 499 h 1299"/>
                <a:gd name="T30" fmla="*/ 3 w 322"/>
                <a:gd name="T31" fmla="*/ 550 h 1299"/>
                <a:gd name="T32" fmla="*/ 0 w 322"/>
                <a:gd name="T33" fmla="*/ 600 h 1299"/>
                <a:gd name="T34" fmla="*/ 0 w 322"/>
                <a:gd name="T35" fmla="*/ 654 h 1299"/>
                <a:gd name="T36" fmla="*/ 0 w 322"/>
                <a:gd name="T37" fmla="*/ 654 h 1299"/>
                <a:gd name="T38" fmla="*/ 0 w 322"/>
                <a:gd name="T39" fmla="*/ 705 h 1299"/>
                <a:gd name="T40" fmla="*/ 3 w 322"/>
                <a:gd name="T41" fmla="*/ 756 h 1299"/>
                <a:gd name="T42" fmla="*/ 10 w 322"/>
                <a:gd name="T43" fmla="*/ 806 h 1299"/>
                <a:gd name="T44" fmla="*/ 21 w 322"/>
                <a:gd name="T45" fmla="*/ 853 h 1299"/>
                <a:gd name="T46" fmla="*/ 32 w 322"/>
                <a:gd name="T47" fmla="*/ 901 h 1299"/>
                <a:gd name="T48" fmla="*/ 47 w 322"/>
                <a:gd name="T49" fmla="*/ 948 h 1299"/>
                <a:gd name="T50" fmla="*/ 65 w 322"/>
                <a:gd name="T51" fmla="*/ 991 h 1299"/>
                <a:gd name="T52" fmla="*/ 83 w 322"/>
                <a:gd name="T53" fmla="*/ 1031 h 1299"/>
                <a:gd name="T54" fmla="*/ 105 w 322"/>
                <a:gd name="T55" fmla="*/ 1074 h 1299"/>
                <a:gd name="T56" fmla="*/ 130 w 322"/>
                <a:gd name="T57" fmla="*/ 1110 h 1299"/>
                <a:gd name="T58" fmla="*/ 155 w 322"/>
                <a:gd name="T59" fmla="*/ 1150 h 1299"/>
                <a:gd name="T60" fmla="*/ 180 w 322"/>
                <a:gd name="T61" fmla="*/ 1183 h 1299"/>
                <a:gd name="T62" fmla="*/ 209 w 322"/>
                <a:gd name="T63" fmla="*/ 1215 h 1299"/>
                <a:gd name="T64" fmla="*/ 242 w 322"/>
                <a:gd name="T65" fmla="*/ 1248 h 1299"/>
                <a:gd name="T66" fmla="*/ 275 w 322"/>
                <a:gd name="T67" fmla="*/ 1273 h 1299"/>
                <a:gd name="T68" fmla="*/ 307 w 322"/>
                <a:gd name="T69" fmla="*/ 1299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2" h="1299">
                  <a:moveTo>
                    <a:pt x="322" y="0"/>
                  </a:moveTo>
                  <a:lnTo>
                    <a:pt x="322" y="0"/>
                  </a:lnTo>
                  <a:lnTo>
                    <a:pt x="285" y="25"/>
                  </a:lnTo>
                  <a:lnTo>
                    <a:pt x="249" y="54"/>
                  </a:lnTo>
                  <a:lnTo>
                    <a:pt x="220" y="83"/>
                  </a:lnTo>
                  <a:lnTo>
                    <a:pt x="188" y="115"/>
                  </a:lnTo>
                  <a:lnTo>
                    <a:pt x="159" y="152"/>
                  </a:lnTo>
                  <a:lnTo>
                    <a:pt x="133" y="188"/>
                  </a:lnTo>
                  <a:lnTo>
                    <a:pt x="108" y="228"/>
                  </a:lnTo>
                  <a:lnTo>
                    <a:pt x="86" y="267"/>
                  </a:lnTo>
                  <a:lnTo>
                    <a:pt x="68" y="311"/>
                  </a:lnTo>
                  <a:lnTo>
                    <a:pt x="50" y="354"/>
                  </a:lnTo>
                  <a:lnTo>
                    <a:pt x="32" y="401"/>
                  </a:lnTo>
                  <a:lnTo>
                    <a:pt x="21" y="448"/>
                  </a:lnTo>
                  <a:lnTo>
                    <a:pt x="10" y="499"/>
                  </a:lnTo>
                  <a:lnTo>
                    <a:pt x="3" y="550"/>
                  </a:lnTo>
                  <a:lnTo>
                    <a:pt x="0" y="600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705"/>
                  </a:lnTo>
                  <a:lnTo>
                    <a:pt x="3" y="756"/>
                  </a:lnTo>
                  <a:lnTo>
                    <a:pt x="10" y="806"/>
                  </a:lnTo>
                  <a:lnTo>
                    <a:pt x="21" y="853"/>
                  </a:lnTo>
                  <a:lnTo>
                    <a:pt x="32" y="901"/>
                  </a:lnTo>
                  <a:lnTo>
                    <a:pt x="47" y="948"/>
                  </a:lnTo>
                  <a:lnTo>
                    <a:pt x="65" y="991"/>
                  </a:lnTo>
                  <a:lnTo>
                    <a:pt x="83" y="1031"/>
                  </a:lnTo>
                  <a:lnTo>
                    <a:pt x="105" y="1074"/>
                  </a:lnTo>
                  <a:lnTo>
                    <a:pt x="130" y="1110"/>
                  </a:lnTo>
                  <a:lnTo>
                    <a:pt x="155" y="1150"/>
                  </a:lnTo>
                  <a:lnTo>
                    <a:pt x="180" y="1183"/>
                  </a:lnTo>
                  <a:lnTo>
                    <a:pt x="209" y="1215"/>
                  </a:lnTo>
                  <a:lnTo>
                    <a:pt x="242" y="1248"/>
                  </a:lnTo>
                  <a:lnTo>
                    <a:pt x="275" y="1273"/>
                  </a:lnTo>
                  <a:lnTo>
                    <a:pt x="307" y="1299"/>
                  </a:lnTo>
                </a:path>
              </a:pathLst>
            </a:custGeom>
            <a:noFill/>
            <a:ln w="11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181"/>
            <p:cNvSpPr>
              <a:spLocks/>
            </p:cNvSpPr>
            <p:nvPr/>
          </p:nvSpPr>
          <p:spPr bwMode="auto">
            <a:xfrm>
              <a:off x="8228013" y="3062288"/>
              <a:ext cx="0" cy="711200"/>
            </a:xfrm>
            <a:custGeom>
              <a:avLst/>
              <a:gdLst>
                <a:gd name="T0" fmla="*/ 448 h 448"/>
                <a:gd name="T1" fmla="*/ 0 h 448"/>
                <a:gd name="T2" fmla="*/ 448 h 4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48">
                  <a:moveTo>
                    <a:pt x="0" y="448"/>
                  </a:move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Line 182"/>
            <p:cNvSpPr>
              <a:spLocks noChangeShapeType="1"/>
            </p:cNvSpPr>
            <p:nvPr/>
          </p:nvSpPr>
          <p:spPr bwMode="auto">
            <a:xfrm flipV="1">
              <a:off x="8228013" y="3062288"/>
              <a:ext cx="0" cy="7112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Line 183"/>
            <p:cNvSpPr>
              <a:spLocks noChangeShapeType="1"/>
            </p:cNvSpPr>
            <p:nvPr/>
          </p:nvSpPr>
          <p:spPr bwMode="auto">
            <a:xfrm flipV="1">
              <a:off x="8228013" y="3062287"/>
              <a:ext cx="0" cy="30003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185"/>
            <p:cNvSpPr>
              <a:spLocks/>
            </p:cNvSpPr>
            <p:nvPr/>
          </p:nvSpPr>
          <p:spPr bwMode="auto">
            <a:xfrm>
              <a:off x="8228013" y="3773488"/>
              <a:ext cx="0" cy="2136775"/>
            </a:xfrm>
            <a:custGeom>
              <a:avLst/>
              <a:gdLst>
                <a:gd name="T0" fmla="*/ 1346 h 1346"/>
                <a:gd name="T1" fmla="*/ 0 h 1346"/>
                <a:gd name="T2" fmla="*/ 1346 h 134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46">
                  <a:moveTo>
                    <a:pt x="0" y="1346"/>
                  </a:moveTo>
                  <a:lnTo>
                    <a:pt x="0" y="0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228013" y="3773488"/>
              <a:ext cx="0" cy="1930400"/>
              <a:chOff x="8228013" y="3773488"/>
              <a:chExt cx="0" cy="1930400"/>
            </a:xfrm>
          </p:grpSpPr>
          <p:sp>
            <p:nvSpPr>
              <p:cNvPr id="41" name="Line 188"/>
              <p:cNvSpPr>
                <a:spLocks noChangeShapeType="1"/>
              </p:cNvSpPr>
              <p:nvPr/>
            </p:nvSpPr>
            <p:spPr bwMode="auto">
              <a:xfrm flipV="1">
                <a:off x="8228013" y="5565775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" name="Line 189"/>
              <p:cNvSpPr>
                <a:spLocks noChangeShapeType="1"/>
              </p:cNvSpPr>
              <p:nvPr/>
            </p:nvSpPr>
            <p:spPr bwMode="auto">
              <a:xfrm flipV="1">
                <a:off x="8228013" y="5359400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" name="Line 190"/>
              <p:cNvSpPr>
                <a:spLocks noChangeShapeType="1"/>
              </p:cNvSpPr>
              <p:nvPr/>
            </p:nvSpPr>
            <p:spPr bwMode="auto">
              <a:xfrm flipV="1">
                <a:off x="8228013" y="5153025"/>
                <a:ext cx="0" cy="1365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Line 191"/>
              <p:cNvSpPr>
                <a:spLocks noChangeShapeType="1"/>
              </p:cNvSpPr>
              <p:nvPr/>
            </p:nvSpPr>
            <p:spPr bwMode="auto">
              <a:xfrm flipV="1">
                <a:off x="8228013" y="4945063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" name="Line 192"/>
              <p:cNvSpPr>
                <a:spLocks noChangeShapeType="1"/>
              </p:cNvSpPr>
              <p:nvPr/>
            </p:nvSpPr>
            <p:spPr bwMode="auto">
              <a:xfrm flipV="1">
                <a:off x="8228013" y="4738688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6" name="Line 193"/>
              <p:cNvSpPr>
                <a:spLocks noChangeShapeType="1"/>
              </p:cNvSpPr>
              <p:nvPr/>
            </p:nvSpPr>
            <p:spPr bwMode="auto">
              <a:xfrm flipV="1">
                <a:off x="8228013" y="4532313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7" name="Line 194"/>
              <p:cNvSpPr>
                <a:spLocks noChangeShapeType="1"/>
              </p:cNvSpPr>
              <p:nvPr/>
            </p:nvSpPr>
            <p:spPr bwMode="auto">
              <a:xfrm flipV="1">
                <a:off x="8228013" y="4325938"/>
                <a:ext cx="0" cy="136525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8" name="Line 195"/>
              <p:cNvSpPr>
                <a:spLocks noChangeShapeType="1"/>
              </p:cNvSpPr>
              <p:nvPr/>
            </p:nvSpPr>
            <p:spPr bwMode="auto">
              <a:xfrm flipV="1">
                <a:off x="8228013" y="4117975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9" name="Line 196"/>
              <p:cNvSpPr>
                <a:spLocks noChangeShapeType="1"/>
              </p:cNvSpPr>
              <p:nvPr/>
            </p:nvSpPr>
            <p:spPr bwMode="auto">
              <a:xfrm flipV="1">
                <a:off x="8228013" y="3911600"/>
                <a:ext cx="0" cy="13811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" name="Line 197"/>
              <p:cNvSpPr>
                <a:spLocks noChangeShapeType="1"/>
              </p:cNvSpPr>
              <p:nvPr/>
            </p:nvSpPr>
            <p:spPr bwMode="auto">
              <a:xfrm flipV="1">
                <a:off x="8228013" y="3773488"/>
                <a:ext cx="0" cy="698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4" name="Freeform 198"/>
            <p:cNvSpPr>
              <a:spLocks/>
            </p:cNvSpPr>
            <p:nvPr/>
          </p:nvSpPr>
          <p:spPr bwMode="auto">
            <a:xfrm>
              <a:off x="8228013" y="5910263"/>
              <a:ext cx="0" cy="304800"/>
            </a:xfrm>
            <a:custGeom>
              <a:avLst/>
              <a:gdLst>
                <a:gd name="T0" fmla="*/ 192 h 192"/>
                <a:gd name="T1" fmla="*/ 0 h 192"/>
                <a:gd name="T2" fmla="*/ 192 h 19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2">
                  <a:moveTo>
                    <a:pt x="0" y="192"/>
                  </a:move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Line 201"/>
            <p:cNvSpPr>
              <a:spLocks noChangeShapeType="1"/>
            </p:cNvSpPr>
            <p:nvPr/>
          </p:nvSpPr>
          <p:spPr bwMode="auto">
            <a:xfrm>
              <a:off x="7481889" y="4618038"/>
              <a:ext cx="2222500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Line 210"/>
            <p:cNvSpPr>
              <a:spLocks noChangeShapeType="1"/>
            </p:cNvSpPr>
            <p:nvPr/>
          </p:nvSpPr>
          <p:spPr bwMode="auto">
            <a:xfrm flipH="1">
              <a:off x="7267632" y="4640263"/>
              <a:ext cx="955964" cy="664369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Line 215"/>
            <p:cNvSpPr>
              <a:spLocks noChangeShapeType="1"/>
            </p:cNvSpPr>
            <p:nvPr/>
          </p:nvSpPr>
          <p:spPr bwMode="auto">
            <a:xfrm flipV="1">
              <a:off x="7599708" y="4647407"/>
              <a:ext cx="592138" cy="406400"/>
            </a:xfrm>
            <a:prstGeom prst="line">
              <a:avLst/>
            </a:prstGeom>
            <a:noFill/>
            <a:ln w="19050">
              <a:solidFill>
                <a:srgbClr val="FF95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Line 216"/>
            <p:cNvSpPr>
              <a:spLocks noChangeShapeType="1"/>
            </p:cNvSpPr>
            <p:nvPr/>
          </p:nvSpPr>
          <p:spPr bwMode="auto">
            <a:xfrm flipV="1">
              <a:off x="8824913" y="4176713"/>
              <a:ext cx="28575" cy="158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Rectangle 217"/>
            <p:cNvSpPr>
              <a:spLocks noChangeArrowheads="1"/>
            </p:cNvSpPr>
            <p:nvPr/>
          </p:nvSpPr>
          <p:spPr bwMode="auto">
            <a:xfrm>
              <a:off x="8331200" y="2965450"/>
              <a:ext cx="1730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6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0" name="Rectangle 218"/>
            <p:cNvSpPr>
              <a:spLocks noChangeArrowheads="1"/>
            </p:cNvSpPr>
            <p:nvPr/>
          </p:nvSpPr>
          <p:spPr bwMode="auto">
            <a:xfrm>
              <a:off x="7340600" y="4800240"/>
              <a:ext cx="913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6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1" name="Rectangle 219"/>
            <p:cNvSpPr>
              <a:spLocks noChangeArrowheads="1"/>
            </p:cNvSpPr>
            <p:nvPr/>
          </p:nvSpPr>
          <p:spPr bwMode="auto">
            <a:xfrm>
              <a:off x="9612313" y="4619625"/>
              <a:ext cx="9137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16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2" name="Rectangle 220"/>
            <p:cNvSpPr>
              <a:spLocks noChangeArrowheads="1"/>
            </p:cNvSpPr>
            <p:nvPr/>
          </p:nvSpPr>
          <p:spPr bwMode="auto">
            <a:xfrm>
              <a:off x="8820150" y="4560888"/>
              <a:ext cx="1952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3" name="Rectangle 221"/>
            <p:cNvSpPr>
              <a:spLocks noChangeArrowheads="1"/>
            </p:cNvSpPr>
            <p:nvPr/>
          </p:nvSpPr>
          <p:spPr bwMode="auto">
            <a:xfrm>
              <a:off x="8004175" y="4619625"/>
              <a:ext cx="2413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6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694613" y="4618038"/>
              <a:ext cx="1033462" cy="0"/>
              <a:chOff x="7694613" y="4618038"/>
              <a:chExt cx="1033462" cy="0"/>
            </a:xfrm>
          </p:grpSpPr>
          <p:sp>
            <p:nvSpPr>
              <p:cNvPr id="35" name="Line 203"/>
              <p:cNvSpPr>
                <a:spLocks noChangeShapeType="1"/>
              </p:cNvSpPr>
              <p:nvPr/>
            </p:nvSpPr>
            <p:spPr bwMode="auto">
              <a:xfrm>
                <a:off x="7694613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6" name="Line 204"/>
              <p:cNvSpPr>
                <a:spLocks noChangeShapeType="1"/>
              </p:cNvSpPr>
              <p:nvPr/>
            </p:nvSpPr>
            <p:spPr bwMode="auto">
              <a:xfrm>
                <a:off x="7877175" y="4618038"/>
                <a:ext cx="115887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7" name="Line 205"/>
              <p:cNvSpPr>
                <a:spLocks noChangeShapeType="1"/>
              </p:cNvSpPr>
              <p:nvPr/>
            </p:nvSpPr>
            <p:spPr bwMode="auto">
              <a:xfrm>
                <a:off x="8061325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8" name="Line 206"/>
              <p:cNvSpPr>
                <a:spLocks noChangeShapeType="1"/>
              </p:cNvSpPr>
              <p:nvPr/>
            </p:nvSpPr>
            <p:spPr bwMode="auto">
              <a:xfrm>
                <a:off x="8245475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9" name="Line 207"/>
              <p:cNvSpPr>
                <a:spLocks noChangeShapeType="1"/>
              </p:cNvSpPr>
              <p:nvPr/>
            </p:nvSpPr>
            <p:spPr bwMode="auto">
              <a:xfrm>
                <a:off x="8429625" y="4618038"/>
                <a:ext cx="114300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0" name="Line 208"/>
              <p:cNvSpPr>
                <a:spLocks noChangeShapeType="1"/>
              </p:cNvSpPr>
              <p:nvPr/>
            </p:nvSpPr>
            <p:spPr bwMode="auto">
              <a:xfrm>
                <a:off x="8612188" y="4618038"/>
                <a:ext cx="115887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1957591" y="3077412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(2)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双叶双曲面</a:t>
            </a:r>
            <a:endParaRPr kumimoji="1"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426209" y="3767153"/>
                <a:ext cx="2357056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209" y="3767153"/>
                <a:ext cx="2357056" cy="668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组合 65"/>
          <p:cNvGrpSpPr/>
          <p:nvPr/>
        </p:nvGrpSpPr>
        <p:grpSpPr>
          <a:xfrm>
            <a:off x="7578497" y="3673908"/>
            <a:ext cx="3879241" cy="2485149"/>
            <a:chOff x="1946275" y="2967037"/>
            <a:chExt cx="4094164" cy="3184526"/>
          </a:xfrm>
        </p:grpSpPr>
        <p:sp>
          <p:nvSpPr>
            <p:cNvPr id="67" name="Freeform 115"/>
            <p:cNvSpPr>
              <a:spLocks/>
            </p:cNvSpPr>
            <p:nvPr/>
          </p:nvSpPr>
          <p:spPr bwMode="auto">
            <a:xfrm>
              <a:off x="4000500" y="3162300"/>
              <a:ext cx="0" cy="2776538"/>
            </a:xfrm>
            <a:custGeom>
              <a:avLst/>
              <a:gdLst>
                <a:gd name="T0" fmla="*/ 1749 h 1749"/>
                <a:gd name="T1" fmla="*/ 0 h 1749"/>
                <a:gd name="T2" fmla="*/ 1749 h 174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49">
                  <a:moveTo>
                    <a:pt x="0" y="1749"/>
                  </a:moveTo>
                  <a:lnTo>
                    <a:pt x="0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8" name="Line 116"/>
            <p:cNvSpPr>
              <a:spLocks noChangeShapeType="1"/>
            </p:cNvSpPr>
            <p:nvPr/>
          </p:nvSpPr>
          <p:spPr bwMode="auto">
            <a:xfrm flipV="1">
              <a:off x="4000500" y="3162300"/>
              <a:ext cx="0" cy="27765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9" name="Line 117"/>
            <p:cNvSpPr>
              <a:spLocks noChangeShapeType="1"/>
            </p:cNvSpPr>
            <p:nvPr/>
          </p:nvSpPr>
          <p:spPr bwMode="auto">
            <a:xfrm flipV="1">
              <a:off x="4000500" y="3162300"/>
              <a:ext cx="0" cy="277653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0" name="Rectangle 119"/>
            <p:cNvSpPr>
              <a:spLocks noChangeArrowheads="1"/>
            </p:cNvSpPr>
            <p:nvPr/>
          </p:nvSpPr>
          <p:spPr bwMode="auto">
            <a:xfrm>
              <a:off x="5897563" y="4773613"/>
              <a:ext cx="126887" cy="41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71" name="Rectangle 120"/>
            <p:cNvSpPr>
              <a:spLocks noChangeArrowheads="1"/>
            </p:cNvSpPr>
            <p:nvPr/>
          </p:nvSpPr>
          <p:spPr bwMode="auto">
            <a:xfrm>
              <a:off x="2533100" y="5369457"/>
              <a:ext cx="126887" cy="41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72" name="Rectangle 121"/>
            <p:cNvSpPr>
              <a:spLocks noChangeArrowheads="1"/>
            </p:cNvSpPr>
            <p:nvPr/>
          </p:nvSpPr>
          <p:spPr bwMode="auto">
            <a:xfrm>
              <a:off x="4143375" y="2967037"/>
              <a:ext cx="217488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73" name="Rectangle 122"/>
            <p:cNvSpPr>
              <a:spLocks noChangeArrowheads="1"/>
            </p:cNvSpPr>
            <p:nvPr/>
          </p:nvSpPr>
          <p:spPr bwMode="auto">
            <a:xfrm>
              <a:off x="3714750" y="4751388"/>
              <a:ext cx="315913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74" name="Freeform 124"/>
            <p:cNvSpPr>
              <a:spLocks/>
            </p:cNvSpPr>
            <p:nvPr/>
          </p:nvSpPr>
          <p:spPr bwMode="auto">
            <a:xfrm>
              <a:off x="4366419" y="3455988"/>
              <a:ext cx="669925" cy="2695575"/>
            </a:xfrm>
            <a:custGeom>
              <a:avLst/>
              <a:gdLst>
                <a:gd name="T0" fmla="*/ 422 w 422"/>
                <a:gd name="T1" fmla="*/ 0 h 1698"/>
                <a:gd name="T2" fmla="*/ 422 w 422"/>
                <a:gd name="T3" fmla="*/ 0 h 1698"/>
                <a:gd name="T4" fmla="*/ 375 w 422"/>
                <a:gd name="T5" fmla="*/ 28 h 1698"/>
                <a:gd name="T6" fmla="*/ 332 w 422"/>
                <a:gd name="T7" fmla="*/ 66 h 1698"/>
                <a:gd name="T8" fmla="*/ 289 w 422"/>
                <a:gd name="T9" fmla="*/ 104 h 1698"/>
                <a:gd name="T10" fmla="*/ 251 w 422"/>
                <a:gd name="T11" fmla="*/ 147 h 1698"/>
                <a:gd name="T12" fmla="*/ 213 w 422"/>
                <a:gd name="T13" fmla="*/ 194 h 1698"/>
                <a:gd name="T14" fmla="*/ 180 w 422"/>
                <a:gd name="T15" fmla="*/ 242 h 1698"/>
                <a:gd name="T16" fmla="*/ 147 w 422"/>
                <a:gd name="T17" fmla="*/ 294 h 1698"/>
                <a:gd name="T18" fmla="*/ 119 w 422"/>
                <a:gd name="T19" fmla="*/ 346 h 1698"/>
                <a:gd name="T20" fmla="*/ 90 w 422"/>
                <a:gd name="T21" fmla="*/ 403 h 1698"/>
                <a:gd name="T22" fmla="*/ 66 w 422"/>
                <a:gd name="T23" fmla="*/ 465 h 1698"/>
                <a:gd name="T24" fmla="*/ 48 w 422"/>
                <a:gd name="T25" fmla="*/ 526 h 1698"/>
                <a:gd name="T26" fmla="*/ 29 w 422"/>
                <a:gd name="T27" fmla="*/ 588 h 1698"/>
                <a:gd name="T28" fmla="*/ 19 w 422"/>
                <a:gd name="T29" fmla="*/ 650 h 1698"/>
                <a:gd name="T30" fmla="*/ 10 w 422"/>
                <a:gd name="T31" fmla="*/ 716 h 1698"/>
                <a:gd name="T32" fmla="*/ 0 w 422"/>
                <a:gd name="T33" fmla="*/ 787 h 1698"/>
                <a:gd name="T34" fmla="*/ 0 w 422"/>
                <a:gd name="T35" fmla="*/ 853 h 1698"/>
                <a:gd name="T36" fmla="*/ 0 w 422"/>
                <a:gd name="T37" fmla="*/ 853 h 1698"/>
                <a:gd name="T38" fmla="*/ 0 w 422"/>
                <a:gd name="T39" fmla="*/ 920 h 1698"/>
                <a:gd name="T40" fmla="*/ 10 w 422"/>
                <a:gd name="T41" fmla="*/ 986 h 1698"/>
                <a:gd name="T42" fmla="*/ 19 w 422"/>
                <a:gd name="T43" fmla="*/ 1053 h 1698"/>
                <a:gd name="T44" fmla="*/ 29 w 422"/>
                <a:gd name="T45" fmla="*/ 1114 h 1698"/>
                <a:gd name="T46" fmla="*/ 48 w 422"/>
                <a:gd name="T47" fmla="*/ 1176 h 1698"/>
                <a:gd name="T48" fmla="*/ 66 w 422"/>
                <a:gd name="T49" fmla="*/ 1238 h 1698"/>
                <a:gd name="T50" fmla="*/ 85 w 422"/>
                <a:gd name="T51" fmla="*/ 1294 h 1698"/>
                <a:gd name="T52" fmla="*/ 114 w 422"/>
                <a:gd name="T53" fmla="*/ 1351 h 1698"/>
                <a:gd name="T54" fmla="*/ 142 w 422"/>
                <a:gd name="T55" fmla="*/ 1404 h 1698"/>
                <a:gd name="T56" fmla="*/ 171 w 422"/>
                <a:gd name="T57" fmla="*/ 1456 h 1698"/>
                <a:gd name="T58" fmla="*/ 204 w 422"/>
                <a:gd name="T59" fmla="*/ 1503 h 1698"/>
                <a:gd name="T60" fmla="*/ 242 w 422"/>
                <a:gd name="T61" fmla="*/ 1551 h 1698"/>
                <a:gd name="T62" fmla="*/ 280 w 422"/>
                <a:gd name="T63" fmla="*/ 1588 h 1698"/>
                <a:gd name="T64" fmla="*/ 318 w 422"/>
                <a:gd name="T65" fmla="*/ 1631 h 1698"/>
                <a:gd name="T66" fmla="*/ 360 w 422"/>
                <a:gd name="T67" fmla="*/ 1664 h 1698"/>
                <a:gd name="T68" fmla="*/ 408 w 422"/>
                <a:gd name="T69" fmla="*/ 1698 h 1698"/>
                <a:gd name="T70" fmla="*/ 422 w 422"/>
                <a:gd name="T71" fmla="*/ 0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2" h="1698">
                  <a:moveTo>
                    <a:pt x="422" y="0"/>
                  </a:moveTo>
                  <a:lnTo>
                    <a:pt x="422" y="0"/>
                  </a:lnTo>
                  <a:lnTo>
                    <a:pt x="375" y="28"/>
                  </a:lnTo>
                  <a:lnTo>
                    <a:pt x="332" y="66"/>
                  </a:lnTo>
                  <a:lnTo>
                    <a:pt x="289" y="104"/>
                  </a:lnTo>
                  <a:lnTo>
                    <a:pt x="251" y="147"/>
                  </a:lnTo>
                  <a:lnTo>
                    <a:pt x="213" y="194"/>
                  </a:lnTo>
                  <a:lnTo>
                    <a:pt x="180" y="242"/>
                  </a:lnTo>
                  <a:lnTo>
                    <a:pt x="147" y="294"/>
                  </a:lnTo>
                  <a:lnTo>
                    <a:pt x="119" y="346"/>
                  </a:lnTo>
                  <a:lnTo>
                    <a:pt x="90" y="403"/>
                  </a:lnTo>
                  <a:lnTo>
                    <a:pt x="66" y="465"/>
                  </a:lnTo>
                  <a:lnTo>
                    <a:pt x="48" y="526"/>
                  </a:lnTo>
                  <a:lnTo>
                    <a:pt x="29" y="588"/>
                  </a:lnTo>
                  <a:lnTo>
                    <a:pt x="19" y="650"/>
                  </a:lnTo>
                  <a:lnTo>
                    <a:pt x="10" y="716"/>
                  </a:lnTo>
                  <a:lnTo>
                    <a:pt x="0" y="787"/>
                  </a:lnTo>
                  <a:lnTo>
                    <a:pt x="0" y="853"/>
                  </a:lnTo>
                  <a:lnTo>
                    <a:pt x="0" y="853"/>
                  </a:lnTo>
                  <a:lnTo>
                    <a:pt x="0" y="920"/>
                  </a:lnTo>
                  <a:lnTo>
                    <a:pt x="10" y="986"/>
                  </a:lnTo>
                  <a:lnTo>
                    <a:pt x="19" y="1053"/>
                  </a:lnTo>
                  <a:lnTo>
                    <a:pt x="29" y="1114"/>
                  </a:lnTo>
                  <a:lnTo>
                    <a:pt x="48" y="1176"/>
                  </a:lnTo>
                  <a:lnTo>
                    <a:pt x="66" y="1238"/>
                  </a:lnTo>
                  <a:lnTo>
                    <a:pt x="85" y="1294"/>
                  </a:lnTo>
                  <a:lnTo>
                    <a:pt x="114" y="1351"/>
                  </a:lnTo>
                  <a:lnTo>
                    <a:pt x="142" y="1404"/>
                  </a:lnTo>
                  <a:lnTo>
                    <a:pt x="171" y="1456"/>
                  </a:lnTo>
                  <a:lnTo>
                    <a:pt x="204" y="1503"/>
                  </a:lnTo>
                  <a:lnTo>
                    <a:pt x="242" y="1551"/>
                  </a:lnTo>
                  <a:lnTo>
                    <a:pt x="280" y="1588"/>
                  </a:lnTo>
                  <a:lnTo>
                    <a:pt x="318" y="1631"/>
                  </a:lnTo>
                  <a:lnTo>
                    <a:pt x="360" y="1664"/>
                  </a:lnTo>
                  <a:lnTo>
                    <a:pt x="408" y="169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5" name="Freeform 126"/>
            <p:cNvSpPr>
              <a:spLocks/>
            </p:cNvSpPr>
            <p:nvPr/>
          </p:nvSpPr>
          <p:spPr bwMode="auto">
            <a:xfrm>
              <a:off x="4813300" y="3455988"/>
              <a:ext cx="400050" cy="2687638"/>
            </a:xfrm>
            <a:custGeom>
              <a:avLst/>
              <a:gdLst>
                <a:gd name="T0" fmla="*/ 252 w 252"/>
                <a:gd name="T1" fmla="*/ 844 h 1693"/>
                <a:gd name="T2" fmla="*/ 252 w 252"/>
                <a:gd name="T3" fmla="*/ 844 h 1693"/>
                <a:gd name="T4" fmla="*/ 247 w 252"/>
                <a:gd name="T5" fmla="*/ 1014 h 1693"/>
                <a:gd name="T6" fmla="*/ 242 w 252"/>
                <a:gd name="T7" fmla="*/ 1176 h 1693"/>
                <a:gd name="T8" fmla="*/ 228 w 252"/>
                <a:gd name="T9" fmla="*/ 1318 h 1693"/>
                <a:gd name="T10" fmla="*/ 214 w 252"/>
                <a:gd name="T11" fmla="*/ 1441 h 1693"/>
                <a:gd name="T12" fmla="*/ 195 w 252"/>
                <a:gd name="T13" fmla="*/ 1546 h 1693"/>
                <a:gd name="T14" fmla="*/ 176 w 252"/>
                <a:gd name="T15" fmla="*/ 1626 h 1693"/>
                <a:gd name="T16" fmla="*/ 162 w 252"/>
                <a:gd name="T17" fmla="*/ 1655 h 1693"/>
                <a:gd name="T18" fmla="*/ 152 w 252"/>
                <a:gd name="T19" fmla="*/ 1674 h 1693"/>
                <a:gd name="T20" fmla="*/ 138 w 252"/>
                <a:gd name="T21" fmla="*/ 1688 h 1693"/>
                <a:gd name="T22" fmla="*/ 124 w 252"/>
                <a:gd name="T23" fmla="*/ 1693 h 1693"/>
                <a:gd name="T24" fmla="*/ 124 w 252"/>
                <a:gd name="T25" fmla="*/ 1693 h 1693"/>
                <a:gd name="T26" fmla="*/ 114 w 252"/>
                <a:gd name="T27" fmla="*/ 1688 h 1693"/>
                <a:gd name="T28" fmla="*/ 100 w 252"/>
                <a:gd name="T29" fmla="*/ 1674 h 1693"/>
                <a:gd name="T30" fmla="*/ 86 w 252"/>
                <a:gd name="T31" fmla="*/ 1655 h 1693"/>
                <a:gd name="T32" fmla="*/ 76 w 252"/>
                <a:gd name="T33" fmla="*/ 1626 h 1693"/>
                <a:gd name="T34" fmla="*/ 52 w 252"/>
                <a:gd name="T35" fmla="*/ 1546 h 1693"/>
                <a:gd name="T36" fmla="*/ 38 w 252"/>
                <a:gd name="T37" fmla="*/ 1441 h 1693"/>
                <a:gd name="T38" fmla="*/ 19 w 252"/>
                <a:gd name="T39" fmla="*/ 1318 h 1693"/>
                <a:gd name="T40" fmla="*/ 10 w 252"/>
                <a:gd name="T41" fmla="*/ 1176 h 1693"/>
                <a:gd name="T42" fmla="*/ 0 w 252"/>
                <a:gd name="T43" fmla="*/ 1014 h 1693"/>
                <a:gd name="T44" fmla="*/ 0 w 252"/>
                <a:gd name="T45" fmla="*/ 844 h 1693"/>
                <a:gd name="T46" fmla="*/ 0 w 252"/>
                <a:gd name="T47" fmla="*/ 844 h 1693"/>
                <a:gd name="T48" fmla="*/ 0 w 252"/>
                <a:gd name="T49" fmla="*/ 673 h 1693"/>
                <a:gd name="T50" fmla="*/ 10 w 252"/>
                <a:gd name="T51" fmla="*/ 517 h 1693"/>
                <a:gd name="T52" fmla="*/ 19 w 252"/>
                <a:gd name="T53" fmla="*/ 370 h 1693"/>
                <a:gd name="T54" fmla="*/ 38 w 252"/>
                <a:gd name="T55" fmla="*/ 246 h 1693"/>
                <a:gd name="T56" fmla="*/ 52 w 252"/>
                <a:gd name="T57" fmla="*/ 142 h 1693"/>
                <a:gd name="T58" fmla="*/ 76 w 252"/>
                <a:gd name="T59" fmla="*/ 66 h 1693"/>
                <a:gd name="T60" fmla="*/ 86 w 252"/>
                <a:gd name="T61" fmla="*/ 38 h 1693"/>
                <a:gd name="T62" fmla="*/ 100 w 252"/>
                <a:gd name="T63" fmla="*/ 14 h 1693"/>
                <a:gd name="T64" fmla="*/ 114 w 252"/>
                <a:gd name="T65" fmla="*/ 4 h 1693"/>
                <a:gd name="T66" fmla="*/ 124 w 252"/>
                <a:gd name="T67" fmla="*/ 0 h 1693"/>
                <a:gd name="T68" fmla="*/ 124 w 252"/>
                <a:gd name="T69" fmla="*/ 0 h 1693"/>
                <a:gd name="T70" fmla="*/ 138 w 252"/>
                <a:gd name="T71" fmla="*/ 4 h 1693"/>
                <a:gd name="T72" fmla="*/ 152 w 252"/>
                <a:gd name="T73" fmla="*/ 14 h 1693"/>
                <a:gd name="T74" fmla="*/ 162 w 252"/>
                <a:gd name="T75" fmla="*/ 38 h 1693"/>
                <a:gd name="T76" fmla="*/ 176 w 252"/>
                <a:gd name="T77" fmla="*/ 66 h 1693"/>
                <a:gd name="T78" fmla="*/ 195 w 252"/>
                <a:gd name="T79" fmla="*/ 142 h 1693"/>
                <a:gd name="T80" fmla="*/ 214 w 252"/>
                <a:gd name="T81" fmla="*/ 246 h 1693"/>
                <a:gd name="T82" fmla="*/ 228 w 252"/>
                <a:gd name="T83" fmla="*/ 370 h 1693"/>
                <a:gd name="T84" fmla="*/ 242 w 252"/>
                <a:gd name="T85" fmla="*/ 517 h 1693"/>
                <a:gd name="T86" fmla="*/ 247 w 252"/>
                <a:gd name="T87" fmla="*/ 673 h 1693"/>
                <a:gd name="T88" fmla="*/ 252 w 252"/>
                <a:gd name="T89" fmla="*/ 844 h 1693"/>
                <a:gd name="T90" fmla="*/ 252 w 252"/>
                <a:gd name="T91" fmla="*/ 844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2" h="1693">
                  <a:moveTo>
                    <a:pt x="252" y="844"/>
                  </a:moveTo>
                  <a:lnTo>
                    <a:pt x="252" y="844"/>
                  </a:lnTo>
                  <a:lnTo>
                    <a:pt x="247" y="1014"/>
                  </a:lnTo>
                  <a:lnTo>
                    <a:pt x="242" y="1176"/>
                  </a:lnTo>
                  <a:lnTo>
                    <a:pt x="228" y="1318"/>
                  </a:lnTo>
                  <a:lnTo>
                    <a:pt x="214" y="1441"/>
                  </a:lnTo>
                  <a:lnTo>
                    <a:pt x="195" y="1546"/>
                  </a:lnTo>
                  <a:lnTo>
                    <a:pt x="176" y="1626"/>
                  </a:lnTo>
                  <a:lnTo>
                    <a:pt x="162" y="1655"/>
                  </a:lnTo>
                  <a:lnTo>
                    <a:pt x="152" y="1674"/>
                  </a:lnTo>
                  <a:lnTo>
                    <a:pt x="138" y="1688"/>
                  </a:lnTo>
                  <a:lnTo>
                    <a:pt x="124" y="1693"/>
                  </a:lnTo>
                  <a:lnTo>
                    <a:pt x="124" y="1693"/>
                  </a:lnTo>
                  <a:lnTo>
                    <a:pt x="114" y="1688"/>
                  </a:lnTo>
                  <a:lnTo>
                    <a:pt x="100" y="1674"/>
                  </a:lnTo>
                  <a:lnTo>
                    <a:pt x="86" y="1655"/>
                  </a:lnTo>
                  <a:lnTo>
                    <a:pt x="76" y="1626"/>
                  </a:lnTo>
                  <a:lnTo>
                    <a:pt x="52" y="1546"/>
                  </a:lnTo>
                  <a:lnTo>
                    <a:pt x="38" y="1441"/>
                  </a:lnTo>
                  <a:lnTo>
                    <a:pt x="19" y="1318"/>
                  </a:lnTo>
                  <a:lnTo>
                    <a:pt x="10" y="1176"/>
                  </a:lnTo>
                  <a:lnTo>
                    <a:pt x="0" y="1014"/>
                  </a:lnTo>
                  <a:lnTo>
                    <a:pt x="0" y="844"/>
                  </a:lnTo>
                  <a:lnTo>
                    <a:pt x="0" y="844"/>
                  </a:lnTo>
                  <a:lnTo>
                    <a:pt x="0" y="673"/>
                  </a:lnTo>
                  <a:lnTo>
                    <a:pt x="10" y="517"/>
                  </a:lnTo>
                  <a:lnTo>
                    <a:pt x="19" y="370"/>
                  </a:lnTo>
                  <a:lnTo>
                    <a:pt x="38" y="246"/>
                  </a:lnTo>
                  <a:lnTo>
                    <a:pt x="52" y="142"/>
                  </a:lnTo>
                  <a:lnTo>
                    <a:pt x="76" y="66"/>
                  </a:lnTo>
                  <a:lnTo>
                    <a:pt x="86" y="38"/>
                  </a:lnTo>
                  <a:lnTo>
                    <a:pt x="100" y="14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8" y="4"/>
                  </a:lnTo>
                  <a:lnTo>
                    <a:pt x="152" y="14"/>
                  </a:lnTo>
                  <a:lnTo>
                    <a:pt x="162" y="38"/>
                  </a:lnTo>
                  <a:lnTo>
                    <a:pt x="176" y="66"/>
                  </a:lnTo>
                  <a:lnTo>
                    <a:pt x="195" y="142"/>
                  </a:lnTo>
                  <a:lnTo>
                    <a:pt x="214" y="246"/>
                  </a:lnTo>
                  <a:lnTo>
                    <a:pt x="228" y="370"/>
                  </a:lnTo>
                  <a:lnTo>
                    <a:pt x="242" y="517"/>
                  </a:lnTo>
                  <a:lnTo>
                    <a:pt x="247" y="673"/>
                  </a:lnTo>
                  <a:lnTo>
                    <a:pt x="252" y="844"/>
                  </a:lnTo>
                  <a:lnTo>
                    <a:pt x="252" y="844"/>
                  </a:lnTo>
                  <a:close/>
                </a:path>
              </a:pathLst>
            </a:custGeom>
            <a:solidFill>
              <a:srgbClr val="FFFFFF"/>
            </a:solidFill>
            <a:ln w="14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6" name="Freeform 127"/>
            <p:cNvSpPr>
              <a:spLocks/>
            </p:cNvSpPr>
            <p:nvPr/>
          </p:nvSpPr>
          <p:spPr bwMode="auto">
            <a:xfrm>
              <a:off x="2940050" y="3448050"/>
              <a:ext cx="669925" cy="2695575"/>
            </a:xfrm>
            <a:custGeom>
              <a:avLst/>
              <a:gdLst>
                <a:gd name="T0" fmla="*/ 0 w 422"/>
                <a:gd name="T1" fmla="*/ 1698 h 1698"/>
                <a:gd name="T2" fmla="*/ 0 w 422"/>
                <a:gd name="T3" fmla="*/ 1698 h 1698"/>
                <a:gd name="T4" fmla="*/ 42 w 422"/>
                <a:gd name="T5" fmla="*/ 1669 h 1698"/>
                <a:gd name="T6" fmla="*/ 90 w 422"/>
                <a:gd name="T7" fmla="*/ 1631 h 1698"/>
                <a:gd name="T8" fmla="*/ 128 w 422"/>
                <a:gd name="T9" fmla="*/ 1593 h 1698"/>
                <a:gd name="T10" fmla="*/ 170 w 422"/>
                <a:gd name="T11" fmla="*/ 1551 h 1698"/>
                <a:gd name="T12" fmla="*/ 208 w 422"/>
                <a:gd name="T13" fmla="*/ 1503 h 1698"/>
                <a:gd name="T14" fmla="*/ 242 w 422"/>
                <a:gd name="T15" fmla="*/ 1456 h 1698"/>
                <a:gd name="T16" fmla="*/ 275 w 422"/>
                <a:gd name="T17" fmla="*/ 1404 h 1698"/>
                <a:gd name="T18" fmla="*/ 303 w 422"/>
                <a:gd name="T19" fmla="*/ 1351 h 1698"/>
                <a:gd name="T20" fmla="*/ 327 w 422"/>
                <a:gd name="T21" fmla="*/ 1294 h 1698"/>
                <a:gd name="T22" fmla="*/ 351 w 422"/>
                <a:gd name="T23" fmla="*/ 1233 h 1698"/>
                <a:gd name="T24" fmla="*/ 374 w 422"/>
                <a:gd name="T25" fmla="*/ 1171 h 1698"/>
                <a:gd name="T26" fmla="*/ 389 w 422"/>
                <a:gd name="T27" fmla="*/ 1110 h 1698"/>
                <a:gd name="T28" fmla="*/ 403 w 422"/>
                <a:gd name="T29" fmla="*/ 1048 h 1698"/>
                <a:gd name="T30" fmla="*/ 412 w 422"/>
                <a:gd name="T31" fmla="*/ 982 h 1698"/>
                <a:gd name="T32" fmla="*/ 417 w 422"/>
                <a:gd name="T33" fmla="*/ 910 h 1698"/>
                <a:gd name="T34" fmla="*/ 422 w 422"/>
                <a:gd name="T35" fmla="*/ 844 h 1698"/>
                <a:gd name="T36" fmla="*/ 422 w 422"/>
                <a:gd name="T37" fmla="*/ 844 h 1698"/>
                <a:gd name="T38" fmla="*/ 417 w 422"/>
                <a:gd name="T39" fmla="*/ 778 h 1698"/>
                <a:gd name="T40" fmla="*/ 412 w 422"/>
                <a:gd name="T41" fmla="*/ 711 h 1698"/>
                <a:gd name="T42" fmla="*/ 403 w 422"/>
                <a:gd name="T43" fmla="*/ 645 h 1698"/>
                <a:gd name="T44" fmla="*/ 389 w 422"/>
                <a:gd name="T45" fmla="*/ 583 h 1698"/>
                <a:gd name="T46" fmla="*/ 374 w 422"/>
                <a:gd name="T47" fmla="*/ 522 h 1698"/>
                <a:gd name="T48" fmla="*/ 355 w 422"/>
                <a:gd name="T49" fmla="*/ 460 h 1698"/>
                <a:gd name="T50" fmla="*/ 332 w 422"/>
                <a:gd name="T51" fmla="*/ 403 h 1698"/>
                <a:gd name="T52" fmla="*/ 308 w 422"/>
                <a:gd name="T53" fmla="*/ 346 h 1698"/>
                <a:gd name="T54" fmla="*/ 280 w 422"/>
                <a:gd name="T55" fmla="*/ 294 h 1698"/>
                <a:gd name="T56" fmla="*/ 246 w 422"/>
                <a:gd name="T57" fmla="*/ 242 h 1698"/>
                <a:gd name="T58" fmla="*/ 213 w 422"/>
                <a:gd name="T59" fmla="*/ 194 h 1698"/>
                <a:gd name="T60" fmla="*/ 180 w 422"/>
                <a:gd name="T61" fmla="*/ 147 h 1698"/>
                <a:gd name="T62" fmla="*/ 142 w 422"/>
                <a:gd name="T63" fmla="*/ 109 h 1698"/>
                <a:gd name="T64" fmla="*/ 99 w 422"/>
                <a:gd name="T65" fmla="*/ 66 h 1698"/>
                <a:gd name="T66" fmla="*/ 57 w 422"/>
                <a:gd name="T67" fmla="*/ 33 h 1698"/>
                <a:gd name="T68" fmla="*/ 14 w 422"/>
                <a:gd name="T69" fmla="*/ 0 h 1698"/>
                <a:gd name="T70" fmla="*/ 0 w 422"/>
                <a:gd name="T71" fmla="*/ 1698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2" h="1698">
                  <a:moveTo>
                    <a:pt x="0" y="1698"/>
                  </a:moveTo>
                  <a:lnTo>
                    <a:pt x="0" y="1698"/>
                  </a:lnTo>
                  <a:lnTo>
                    <a:pt x="42" y="1669"/>
                  </a:lnTo>
                  <a:lnTo>
                    <a:pt x="90" y="1631"/>
                  </a:lnTo>
                  <a:lnTo>
                    <a:pt x="128" y="1593"/>
                  </a:lnTo>
                  <a:lnTo>
                    <a:pt x="170" y="1551"/>
                  </a:lnTo>
                  <a:lnTo>
                    <a:pt x="208" y="1503"/>
                  </a:lnTo>
                  <a:lnTo>
                    <a:pt x="242" y="1456"/>
                  </a:lnTo>
                  <a:lnTo>
                    <a:pt x="275" y="1404"/>
                  </a:lnTo>
                  <a:lnTo>
                    <a:pt x="303" y="1351"/>
                  </a:lnTo>
                  <a:lnTo>
                    <a:pt x="327" y="1294"/>
                  </a:lnTo>
                  <a:lnTo>
                    <a:pt x="351" y="1233"/>
                  </a:lnTo>
                  <a:lnTo>
                    <a:pt x="374" y="1171"/>
                  </a:lnTo>
                  <a:lnTo>
                    <a:pt x="389" y="1110"/>
                  </a:lnTo>
                  <a:lnTo>
                    <a:pt x="403" y="1048"/>
                  </a:lnTo>
                  <a:lnTo>
                    <a:pt x="412" y="982"/>
                  </a:lnTo>
                  <a:lnTo>
                    <a:pt x="417" y="910"/>
                  </a:lnTo>
                  <a:lnTo>
                    <a:pt x="422" y="844"/>
                  </a:lnTo>
                  <a:lnTo>
                    <a:pt x="422" y="844"/>
                  </a:lnTo>
                  <a:lnTo>
                    <a:pt x="417" y="778"/>
                  </a:lnTo>
                  <a:lnTo>
                    <a:pt x="412" y="711"/>
                  </a:lnTo>
                  <a:lnTo>
                    <a:pt x="403" y="645"/>
                  </a:lnTo>
                  <a:lnTo>
                    <a:pt x="389" y="583"/>
                  </a:lnTo>
                  <a:lnTo>
                    <a:pt x="374" y="522"/>
                  </a:lnTo>
                  <a:lnTo>
                    <a:pt x="355" y="460"/>
                  </a:lnTo>
                  <a:lnTo>
                    <a:pt x="332" y="403"/>
                  </a:lnTo>
                  <a:lnTo>
                    <a:pt x="308" y="346"/>
                  </a:lnTo>
                  <a:lnTo>
                    <a:pt x="280" y="294"/>
                  </a:lnTo>
                  <a:lnTo>
                    <a:pt x="246" y="242"/>
                  </a:lnTo>
                  <a:lnTo>
                    <a:pt x="213" y="194"/>
                  </a:lnTo>
                  <a:lnTo>
                    <a:pt x="180" y="147"/>
                  </a:lnTo>
                  <a:lnTo>
                    <a:pt x="142" y="109"/>
                  </a:lnTo>
                  <a:lnTo>
                    <a:pt x="99" y="66"/>
                  </a:lnTo>
                  <a:lnTo>
                    <a:pt x="57" y="33"/>
                  </a:lnTo>
                  <a:lnTo>
                    <a:pt x="14" y="0"/>
                  </a:lnTo>
                  <a:lnTo>
                    <a:pt x="0" y="169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2751138" y="3448050"/>
              <a:ext cx="400050" cy="2687638"/>
            </a:xfrm>
            <a:custGeom>
              <a:avLst/>
              <a:gdLst>
                <a:gd name="T0" fmla="*/ 0 w 252"/>
                <a:gd name="T1" fmla="*/ 849 h 1693"/>
                <a:gd name="T2" fmla="*/ 0 w 252"/>
                <a:gd name="T3" fmla="*/ 849 h 1693"/>
                <a:gd name="T4" fmla="*/ 0 w 252"/>
                <a:gd name="T5" fmla="*/ 678 h 1693"/>
                <a:gd name="T6" fmla="*/ 10 w 252"/>
                <a:gd name="T7" fmla="*/ 517 h 1693"/>
                <a:gd name="T8" fmla="*/ 19 w 252"/>
                <a:gd name="T9" fmla="*/ 375 h 1693"/>
                <a:gd name="T10" fmla="*/ 33 w 252"/>
                <a:gd name="T11" fmla="*/ 251 h 1693"/>
                <a:gd name="T12" fmla="*/ 52 w 252"/>
                <a:gd name="T13" fmla="*/ 147 h 1693"/>
                <a:gd name="T14" fmla="*/ 76 w 252"/>
                <a:gd name="T15" fmla="*/ 66 h 1693"/>
                <a:gd name="T16" fmla="*/ 86 w 252"/>
                <a:gd name="T17" fmla="*/ 38 h 1693"/>
                <a:gd name="T18" fmla="*/ 100 w 252"/>
                <a:gd name="T19" fmla="*/ 19 h 1693"/>
                <a:gd name="T20" fmla="*/ 109 w 252"/>
                <a:gd name="T21" fmla="*/ 5 h 1693"/>
                <a:gd name="T22" fmla="*/ 124 w 252"/>
                <a:gd name="T23" fmla="*/ 0 h 1693"/>
                <a:gd name="T24" fmla="*/ 124 w 252"/>
                <a:gd name="T25" fmla="*/ 0 h 1693"/>
                <a:gd name="T26" fmla="*/ 138 w 252"/>
                <a:gd name="T27" fmla="*/ 5 h 1693"/>
                <a:gd name="T28" fmla="*/ 152 w 252"/>
                <a:gd name="T29" fmla="*/ 19 h 1693"/>
                <a:gd name="T30" fmla="*/ 161 w 252"/>
                <a:gd name="T31" fmla="*/ 38 h 1693"/>
                <a:gd name="T32" fmla="*/ 176 w 252"/>
                <a:gd name="T33" fmla="*/ 66 h 1693"/>
                <a:gd name="T34" fmla="*/ 195 w 252"/>
                <a:gd name="T35" fmla="*/ 147 h 1693"/>
                <a:gd name="T36" fmla="*/ 214 w 252"/>
                <a:gd name="T37" fmla="*/ 251 h 1693"/>
                <a:gd name="T38" fmla="*/ 228 w 252"/>
                <a:gd name="T39" fmla="*/ 375 h 1693"/>
                <a:gd name="T40" fmla="*/ 242 w 252"/>
                <a:gd name="T41" fmla="*/ 517 h 1693"/>
                <a:gd name="T42" fmla="*/ 247 w 252"/>
                <a:gd name="T43" fmla="*/ 678 h 1693"/>
                <a:gd name="T44" fmla="*/ 252 w 252"/>
                <a:gd name="T45" fmla="*/ 849 h 1693"/>
                <a:gd name="T46" fmla="*/ 252 w 252"/>
                <a:gd name="T47" fmla="*/ 849 h 1693"/>
                <a:gd name="T48" fmla="*/ 247 w 252"/>
                <a:gd name="T49" fmla="*/ 1019 h 1693"/>
                <a:gd name="T50" fmla="*/ 242 w 252"/>
                <a:gd name="T51" fmla="*/ 1176 h 1693"/>
                <a:gd name="T52" fmla="*/ 228 w 252"/>
                <a:gd name="T53" fmla="*/ 1323 h 1693"/>
                <a:gd name="T54" fmla="*/ 214 w 252"/>
                <a:gd name="T55" fmla="*/ 1446 h 1693"/>
                <a:gd name="T56" fmla="*/ 195 w 252"/>
                <a:gd name="T57" fmla="*/ 1551 h 1693"/>
                <a:gd name="T58" fmla="*/ 176 w 252"/>
                <a:gd name="T59" fmla="*/ 1626 h 1693"/>
                <a:gd name="T60" fmla="*/ 161 w 252"/>
                <a:gd name="T61" fmla="*/ 1655 h 1693"/>
                <a:gd name="T62" fmla="*/ 152 w 252"/>
                <a:gd name="T63" fmla="*/ 1679 h 1693"/>
                <a:gd name="T64" fmla="*/ 138 w 252"/>
                <a:gd name="T65" fmla="*/ 1688 h 1693"/>
                <a:gd name="T66" fmla="*/ 124 w 252"/>
                <a:gd name="T67" fmla="*/ 1693 h 1693"/>
                <a:gd name="T68" fmla="*/ 124 w 252"/>
                <a:gd name="T69" fmla="*/ 1693 h 1693"/>
                <a:gd name="T70" fmla="*/ 109 w 252"/>
                <a:gd name="T71" fmla="*/ 1688 h 1693"/>
                <a:gd name="T72" fmla="*/ 100 w 252"/>
                <a:gd name="T73" fmla="*/ 1679 h 1693"/>
                <a:gd name="T74" fmla="*/ 86 w 252"/>
                <a:gd name="T75" fmla="*/ 1655 h 1693"/>
                <a:gd name="T76" fmla="*/ 76 w 252"/>
                <a:gd name="T77" fmla="*/ 1626 h 1693"/>
                <a:gd name="T78" fmla="*/ 52 w 252"/>
                <a:gd name="T79" fmla="*/ 1551 h 1693"/>
                <a:gd name="T80" fmla="*/ 33 w 252"/>
                <a:gd name="T81" fmla="*/ 1446 h 1693"/>
                <a:gd name="T82" fmla="*/ 19 w 252"/>
                <a:gd name="T83" fmla="*/ 1323 h 1693"/>
                <a:gd name="T84" fmla="*/ 10 w 252"/>
                <a:gd name="T85" fmla="*/ 1176 h 1693"/>
                <a:gd name="T86" fmla="*/ 0 w 252"/>
                <a:gd name="T87" fmla="*/ 1019 h 1693"/>
                <a:gd name="T88" fmla="*/ 0 w 252"/>
                <a:gd name="T89" fmla="*/ 849 h 1693"/>
                <a:gd name="T90" fmla="*/ 0 w 252"/>
                <a:gd name="T91" fmla="*/ 849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2" h="1693">
                  <a:moveTo>
                    <a:pt x="0" y="849"/>
                  </a:moveTo>
                  <a:lnTo>
                    <a:pt x="0" y="849"/>
                  </a:lnTo>
                  <a:lnTo>
                    <a:pt x="0" y="678"/>
                  </a:lnTo>
                  <a:lnTo>
                    <a:pt x="10" y="517"/>
                  </a:lnTo>
                  <a:lnTo>
                    <a:pt x="19" y="375"/>
                  </a:lnTo>
                  <a:lnTo>
                    <a:pt x="33" y="251"/>
                  </a:lnTo>
                  <a:lnTo>
                    <a:pt x="52" y="147"/>
                  </a:lnTo>
                  <a:lnTo>
                    <a:pt x="76" y="66"/>
                  </a:lnTo>
                  <a:lnTo>
                    <a:pt x="86" y="38"/>
                  </a:lnTo>
                  <a:lnTo>
                    <a:pt x="100" y="19"/>
                  </a:lnTo>
                  <a:lnTo>
                    <a:pt x="109" y="5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8" y="5"/>
                  </a:lnTo>
                  <a:lnTo>
                    <a:pt x="152" y="19"/>
                  </a:lnTo>
                  <a:lnTo>
                    <a:pt x="161" y="38"/>
                  </a:lnTo>
                  <a:lnTo>
                    <a:pt x="176" y="66"/>
                  </a:lnTo>
                  <a:lnTo>
                    <a:pt x="195" y="147"/>
                  </a:lnTo>
                  <a:lnTo>
                    <a:pt x="214" y="251"/>
                  </a:lnTo>
                  <a:lnTo>
                    <a:pt x="228" y="375"/>
                  </a:lnTo>
                  <a:lnTo>
                    <a:pt x="242" y="517"/>
                  </a:lnTo>
                  <a:lnTo>
                    <a:pt x="247" y="678"/>
                  </a:lnTo>
                  <a:lnTo>
                    <a:pt x="252" y="849"/>
                  </a:lnTo>
                  <a:lnTo>
                    <a:pt x="252" y="849"/>
                  </a:lnTo>
                  <a:lnTo>
                    <a:pt x="247" y="1019"/>
                  </a:lnTo>
                  <a:lnTo>
                    <a:pt x="242" y="1176"/>
                  </a:lnTo>
                  <a:lnTo>
                    <a:pt x="228" y="1323"/>
                  </a:lnTo>
                  <a:lnTo>
                    <a:pt x="214" y="1446"/>
                  </a:lnTo>
                  <a:lnTo>
                    <a:pt x="195" y="1551"/>
                  </a:lnTo>
                  <a:lnTo>
                    <a:pt x="176" y="1626"/>
                  </a:lnTo>
                  <a:lnTo>
                    <a:pt x="161" y="1655"/>
                  </a:lnTo>
                  <a:lnTo>
                    <a:pt x="152" y="1679"/>
                  </a:lnTo>
                  <a:lnTo>
                    <a:pt x="138" y="1688"/>
                  </a:lnTo>
                  <a:lnTo>
                    <a:pt x="124" y="1693"/>
                  </a:lnTo>
                  <a:lnTo>
                    <a:pt x="124" y="1693"/>
                  </a:lnTo>
                  <a:lnTo>
                    <a:pt x="109" y="1688"/>
                  </a:lnTo>
                  <a:lnTo>
                    <a:pt x="100" y="1679"/>
                  </a:lnTo>
                  <a:lnTo>
                    <a:pt x="86" y="1655"/>
                  </a:lnTo>
                  <a:lnTo>
                    <a:pt x="76" y="1626"/>
                  </a:lnTo>
                  <a:lnTo>
                    <a:pt x="52" y="1551"/>
                  </a:lnTo>
                  <a:lnTo>
                    <a:pt x="33" y="1446"/>
                  </a:lnTo>
                  <a:lnTo>
                    <a:pt x="19" y="1323"/>
                  </a:lnTo>
                  <a:lnTo>
                    <a:pt x="10" y="1176"/>
                  </a:lnTo>
                  <a:lnTo>
                    <a:pt x="0" y="1019"/>
                  </a:lnTo>
                  <a:lnTo>
                    <a:pt x="0" y="849"/>
                  </a:lnTo>
                  <a:lnTo>
                    <a:pt x="0" y="849"/>
                  </a:lnTo>
                  <a:close/>
                </a:path>
              </a:pathLst>
            </a:custGeom>
            <a:solidFill>
              <a:srgbClr val="FFFFFF"/>
            </a:solidFill>
            <a:ln w="14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1946275" y="4757738"/>
              <a:ext cx="4094163" cy="0"/>
            </a:xfrm>
            <a:custGeom>
              <a:avLst/>
              <a:gdLst>
                <a:gd name="T0" fmla="*/ 2579 w 2579"/>
                <a:gd name="T1" fmla="*/ 0 w 2579"/>
                <a:gd name="T2" fmla="*/ 2579 w 257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579">
                  <a:moveTo>
                    <a:pt x="2579" y="0"/>
                  </a:moveTo>
                  <a:lnTo>
                    <a:pt x="0" y="0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Line 131"/>
            <p:cNvSpPr>
              <a:spLocks noChangeShapeType="1"/>
            </p:cNvSpPr>
            <p:nvPr/>
          </p:nvSpPr>
          <p:spPr bwMode="auto">
            <a:xfrm flipH="1">
              <a:off x="1946275" y="4757738"/>
              <a:ext cx="40941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Line 140"/>
            <p:cNvSpPr>
              <a:spLocks noChangeShapeType="1"/>
            </p:cNvSpPr>
            <p:nvPr/>
          </p:nvSpPr>
          <p:spPr bwMode="auto">
            <a:xfrm flipH="1">
              <a:off x="4979988" y="4757738"/>
              <a:ext cx="60325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1" name="Line 146"/>
            <p:cNvSpPr>
              <a:spLocks noChangeShapeType="1"/>
            </p:cNvSpPr>
            <p:nvPr/>
          </p:nvSpPr>
          <p:spPr bwMode="auto">
            <a:xfrm>
              <a:off x="2006601" y="4757738"/>
              <a:ext cx="4033838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2" name="Line 147"/>
            <p:cNvSpPr>
              <a:spLocks noChangeShapeType="1"/>
            </p:cNvSpPr>
            <p:nvPr/>
          </p:nvSpPr>
          <p:spPr bwMode="auto">
            <a:xfrm flipH="1">
              <a:off x="2593875" y="4757737"/>
              <a:ext cx="1399484" cy="1273967"/>
            </a:xfrm>
            <a:prstGeom prst="line">
              <a:avLst/>
            </a:prstGeom>
            <a:noFill/>
            <a:ln w="9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4362450" y="3448050"/>
              <a:ext cx="628650" cy="2697163"/>
              <a:chOff x="4362450" y="3448050"/>
              <a:chExt cx="628650" cy="2697163"/>
            </a:xfrm>
          </p:grpSpPr>
          <p:sp>
            <p:nvSpPr>
              <p:cNvPr id="100" name="任意多边形 99"/>
              <p:cNvSpPr/>
              <p:nvPr/>
            </p:nvSpPr>
            <p:spPr>
              <a:xfrm>
                <a:off x="4362450" y="3448050"/>
                <a:ext cx="628650" cy="130175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8650" h="1301750">
                    <a:moveTo>
                      <a:pt x="0" y="1301750"/>
                    </a:moveTo>
                    <a:cubicBezTo>
                      <a:pt x="0" y="791633"/>
                      <a:pt x="292100" y="306917"/>
                      <a:pt x="628650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1" name="任意多边形 100"/>
              <p:cNvSpPr/>
              <p:nvPr/>
            </p:nvSpPr>
            <p:spPr>
              <a:xfrm flipV="1">
                <a:off x="4362500" y="4748213"/>
                <a:ext cx="612216" cy="139700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  <a:gd name="connsiteX0" fmla="*/ 2279 w 611879"/>
                  <a:gd name="connsiteY0" fmla="*/ 1397000 h 1397000"/>
                  <a:gd name="connsiteX1" fmla="*/ 611879 w 611879"/>
                  <a:gd name="connsiteY1" fmla="*/ 0 h 1397000"/>
                  <a:gd name="connsiteX0" fmla="*/ 2616 w 612216"/>
                  <a:gd name="connsiteY0" fmla="*/ 1397000 h 1397000"/>
                  <a:gd name="connsiteX1" fmla="*/ 612216 w 612216"/>
                  <a:gd name="connsiteY1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2216" h="1397000">
                    <a:moveTo>
                      <a:pt x="2616" y="1397000"/>
                    </a:moveTo>
                    <a:cubicBezTo>
                      <a:pt x="-29134" y="874183"/>
                      <a:pt x="231216" y="294217"/>
                      <a:pt x="612216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2979168" y="3455988"/>
              <a:ext cx="630807" cy="2670968"/>
              <a:chOff x="2979168" y="3455988"/>
              <a:chExt cx="630807" cy="2670968"/>
            </a:xfrm>
          </p:grpSpPr>
          <p:sp>
            <p:nvSpPr>
              <p:cNvPr id="98" name="任意多边形 97"/>
              <p:cNvSpPr/>
              <p:nvPr/>
            </p:nvSpPr>
            <p:spPr>
              <a:xfrm flipH="1">
                <a:off x="2979168" y="3455988"/>
                <a:ext cx="630807" cy="130175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807" h="1301750">
                    <a:moveTo>
                      <a:pt x="2157" y="1301750"/>
                    </a:moveTo>
                    <a:cubicBezTo>
                      <a:pt x="-29593" y="778933"/>
                      <a:pt x="294257" y="306917"/>
                      <a:pt x="630807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9" name="任意多边形 98"/>
              <p:cNvSpPr/>
              <p:nvPr/>
            </p:nvSpPr>
            <p:spPr>
              <a:xfrm flipH="1" flipV="1">
                <a:off x="2994305" y="4729956"/>
                <a:ext cx="612216" cy="1397000"/>
              </a:xfrm>
              <a:custGeom>
                <a:avLst/>
                <a:gdLst>
                  <a:gd name="connsiteX0" fmla="*/ 0 w 660400"/>
                  <a:gd name="connsiteY0" fmla="*/ 1314450 h 1314450"/>
                  <a:gd name="connsiteX1" fmla="*/ 660400 w 660400"/>
                  <a:gd name="connsiteY1" fmla="*/ 0 h 1314450"/>
                  <a:gd name="connsiteX0" fmla="*/ 0 w 628650"/>
                  <a:gd name="connsiteY0" fmla="*/ 1301750 h 1301750"/>
                  <a:gd name="connsiteX1" fmla="*/ 628650 w 628650"/>
                  <a:gd name="connsiteY1" fmla="*/ 0 h 1301750"/>
                  <a:gd name="connsiteX0" fmla="*/ 1593 w 630243"/>
                  <a:gd name="connsiteY0" fmla="*/ 1301750 h 1301750"/>
                  <a:gd name="connsiteX1" fmla="*/ 630243 w 630243"/>
                  <a:gd name="connsiteY1" fmla="*/ 0 h 1301750"/>
                  <a:gd name="connsiteX0" fmla="*/ 2157 w 630807"/>
                  <a:gd name="connsiteY0" fmla="*/ 1301750 h 1301750"/>
                  <a:gd name="connsiteX1" fmla="*/ 630807 w 630807"/>
                  <a:gd name="connsiteY1" fmla="*/ 0 h 1301750"/>
                  <a:gd name="connsiteX0" fmla="*/ 2279 w 611879"/>
                  <a:gd name="connsiteY0" fmla="*/ 1397000 h 1397000"/>
                  <a:gd name="connsiteX1" fmla="*/ 611879 w 611879"/>
                  <a:gd name="connsiteY1" fmla="*/ 0 h 1397000"/>
                  <a:gd name="connsiteX0" fmla="*/ 2616 w 612216"/>
                  <a:gd name="connsiteY0" fmla="*/ 1397000 h 1397000"/>
                  <a:gd name="connsiteX1" fmla="*/ 612216 w 612216"/>
                  <a:gd name="connsiteY1" fmla="*/ 0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2216" h="1397000">
                    <a:moveTo>
                      <a:pt x="2616" y="1397000"/>
                    </a:moveTo>
                    <a:cubicBezTo>
                      <a:pt x="-29134" y="874183"/>
                      <a:pt x="231216" y="294217"/>
                      <a:pt x="612216" y="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2940050" y="4757738"/>
              <a:ext cx="661988" cy="0"/>
              <a:chOff x="2940050" y="4757738"/>
              <a:chExt cx="661988" cy="0"/>
            </a:xfrm>
          </p:grpSpPr>
          <p:sp>
            <p:nvSpPr>
              <p:cNvPr id="92" name="Line 133"/>
              <p:cNvSpPr>
                <a:spLocks noChangeShapeType="1"/>
              </p:cNvSpPr>
              <p:nvPr/>
            </p:nvSpPr>
            <p:spPr bwMode="auto">
              <a:xfrm flipH="1">
                <a:off x="3541713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3" name="Line 134"/>
              <p:cNvSpPr>
                <a:spLocks noChangeShapeType="1"/>
              </p:cNvSpPr>
              <p:nvPr/>
            </p:nvSpPr>
            <p:spPr bwMode="auto">
              <a:xfrm flipH="1">
                <a:off x="3421063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4" name="Line 135"/>
              <p:cNvSpPr>
                <a:spLocks noChangeShapeType="1"/>
              </p:cNvSpPr>
              <p:nvPr/>
            </p:nvSpPr>
            <p:spPr bwMode="auto">
              <a:xfrm flipH="1">
                <a:off x="3300413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Line 136"/>
              <p:cNvSpPr>
                <a:spLocks noChangeShapeType="1"/>
              </p:cNvSpPr>
              <p:nvPr/>
            </p:nvSpPr>
            <p:spPr bwMode="auto">
              <a:xfrm flipH="1">
                <a:off x="3181350" y="4757738"/>
                <a:ext cx="58738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6" name="Line 137"/>
              <p:cNvSpPr>
                <a:spLocks noChangeShapeType="1"/>
              </p:cNvSpPr>
              <p:nvPr/>
            </p:nvSpPr>
            <p:spPr bwMode="auto">
              <a:xfrm flipH="1">
                <a:off x="3060700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7" name="Line 138"/>
              <p:cNvSpPr>
                <a:spLocks noChangeShapeType="1"/>
              </p:cNvSpPr>
              <p:nvPr/>
            </p:nvSpPr>
            <p:spPr bwMode="auto">
              <a:xfrm flipH="1">
                <a:off x="2940050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4376738" y="4757738"/>
              <a:ext cx="542925" cy="0"/>
              <a:chOff x="4376738" y="4757738"/>
              <a:chExt cx="542925" cy="0"/>
            </a:xfrm>
          </p:grpSpPr>
          <p:sp>
            <p:nvSpPr>
              <p:cNvPr id="87" name="Line 141"/>
              <p:cNvSpPr>
                <a:spLocks noChangeShapeType="1"/>
              </p:cNvSpPr>
              <p:nvPr/>
            </p:nvSpPr>
            <p:spPr bwMode="auto">
              <a:xfrm flipH="1">
                <a:off x="485933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8" name="Line 142"/>
              <p:cNvSpPr>
                <a:spLocks noChangeShapeType="1"/>
              </p:cNvSpPr>
              <p:nvPr/>
            </p:nvSpPr>
            <p:spPr bwMode="auto">
              <a:xfrm flipH="1">
                <a:off x="473868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9" name="Line 143"/>
              <p:cNvSpPr>
                <a:spLocks noChangeShapeType="1"/>
              </p:cNvSpPr>
              <p:nvPr/>
            </p:nvSpPr>
            <p:spPr bwMode="auto">
              <a:xfrm flipH="1">
                <a:off x="461803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0" name="Line 144"/>
              <p:cNvSpPr>
                <a:spLocks noChangeShapeType="1"/>
              </p:cNvSpPr>
              <p:nvPr/>
            </p:nvSpPr>
            <p:spPr bwMode="auto">
              <a:xfrm flipH="1">
                <a:off x="449738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1" name="Line 145"/>
              <p:cNvSpPr>
                <a:spLocks noChangeShapeType="1"/>
              </p:cNvSpPr>
              <p:nvPr/>
            </p:nvSpPr>
            <p:spPr bwMode="auto">
              <a:xfrm flipH="1">
                <a:off x="4376738" y="4757738"/>
                <a:ext cx="60325" cy="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2426209" y="4578103"/>
                <a:ext cx="2751972" cy="84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209" y="4578103"/>
                <a:ext cx="2751972" cy="843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25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4" grpId="0"/>
      <p:bldP spid="65" grpId="0"/>
      <p:bldP spid="10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9843" y="360795"/>
            <a:ext cx="266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4.  </a:t>
            </a:r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椭圆抛物面</a:t>
            </a:r>
            <a:endParaRPr lang="zh-CN" altLang="en-US" sz="2800" b="1" dirty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10096" y="1036859"/>
                <a:ext cx="1812869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96" y="1036859"/>
                <a:ext cx="1812869" cy="668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10095" y="1705247"/>
                <a:ext cx="2154949" cy="843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95" y="1705247"/>
                <a:ext cx="2154949" cy="843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827020" y="737468"/>
            <a:ext cx="3757612" cy="3095626"/>
            <a:chOff x="7373660" y="3326737"/>
            <a:chExt cx="3757612" cy="3095626"/>
          </a:xfrm>
        </p:grpSpPr>
        <p:sp>
          <p:nvSpPr>
            <p:cNvPr id="7" name="AutoShape 181"/>
            <p:cNvSpPr>
              <a:spLocks noChangeAspect="1" noChangeArrowheads="1" noTextEdit="1"/>
            </p:cNvSpPr>
            <p:nvPr/>
          </p:nvSpPr>
          <p:spPr bwMode="auto">
            <a:xfrm>
              <a:off x="7373660" y="3326737"/>
              <a:ext cx="3751262" cy="30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183"/>
            <p:cNvSpPr>
              <a:spLocks/>
            </p:cNvSpPr>
            <p:nvPr/>
          </p:nvSpPr>
          <p:spPr bwMode="auto">
            <a:xfrm>
              <a:off x="7422872" y="4539587"/>
              <a:ext cx="3392487" cy="952500"/>
            </a:xfrm>
            <a:custGeom>
              <a:avLst/>
              <a:gdLst>
                <a:gd name="T0" fmla="*/ 0 w 2137"/>
                <a:gd name="T1" fmla="*/ 14 h 600"/>
                <a:gd name="T2" fmla="*/ 45 w 2137"/>
                <a:gd name="T3" fmla="*/ 53 h 600"/>
                <a:gd name="T4" fmla="*/ 156 w 2137"/>
                <a:gd name="T5" fmla="*/ 111 h 600"/>
                <a:gd name="T6" fmla="*/ 275 w 2137"/>
                <a:gd name="T7" fmla="*/ 156 h 600"/>
                <a:gd name="T8" fmla="*/ 440 w 2137"/>
                <a:gd name="T9" fmla="*/ 196 h 600"/>
                <a:gd name="T10" fmla="*/ 649 w 2137"/>
                <a:gd name="T11" fmla="*/ 227 h 600"/>
                <a:gd name="T12" fmla="*/ 911 w 2137"/>
                <a:gd name="T13" fmla="*/ 245 h 600"/>
                <a:gd name="T14" fmla="*/ 1066 w 2137"/>
                <a:gd name="T15" fmla="*/ 249 h 600"/>
                <a:gd name="T16" fmla="*/ 1355 w 2137"/>
                <a:gd name="T17" fmla="*/ 231 h 600"/>
                <a:gd name="T18" fmla="*/ 1626 w 2137"/>
                <a:gd name="T19" fmla="*/ 200 h 600"/>
                <a:gd name="T20" fmla="*/ 1808 w 2137"/>
                <a:gd name="T21" fmla="*/ 160 h 600"/>
                <a:gd name="T22" fmla="*/ 1972 w 2137"/>
                <a:gd name="T23" fmla="*/ 111 h 600"/>
                <a:gd name="T24" fmla="*/ 2070 w 2137"/>
                <a:gd name="T25" fmla="*/ 62 h 600"/>
                <a:gd name="T26" fmla="*/ 2114 w 2137"/>
                <a:gd name="T27" fmla="*/ 22 h 600"/>
                <a:gd name="T28" fmla="*/ 2137 w 2137"/>
                <a:gd name="T29" fmla="*/ 0 h 600"/>
                <a:gd name="T30" fmla="*/ 2092 w 2137"/>
                <a:gd name="T31" fmla="*/ 93 h 600"/>
                <a:gd name="T32" fmla="*/ 2034 w 2137"/>
                <a:gd name="T33" fmla="*/ 191 h 600"/>
                <a:gd name="T34" fmla="*/ 1937 w 2137"/>
                <a:gd name="T35" fmla="*/ 298 h 600"/>
                <a:gd name="T36" fmla="*/ 1803 w 2137"/>
                <a:gd name="T37" fmla="*/ 409 h 600"/>
                <a:gd name="T38" fmla="*/ 1670 w 2137"/>
                <a:gd name="T39" fmla="*/ 484 h 600"/>
                <a:gd name="T40" fmla="*/ 1568 w 2137"/>
                <a:gd name="T41" fmla="*/ 524 h 600"/>
                <a:gd name="T42" fmla="*/ 1453 w 2137"/>
                <a:gd name="T43" fmla="*/ 560 h 600"/>
                <a:gd name="T44" fmla="*/ 1319 w 2137"/>
                <a:gd name="T45" fmla="*/ 587 h 600"/>
                <a:gd name="T46" fmla="*/ 1177 w 2137"/>
                <a:gd name="T47" fmla="*/ 596 h 600"/>
                <a:gd name="T48" fmla="*/ 1097 w 2137"/>
                <a:gd name="T49" fmla="*/ 600 h 600"/>
                <a:gd name="T50" fmla="*/ 942 w 2137"/>
                <a:gd name="T51" fmla="*/ 596 h 600"/>
                <a:gd name="T52" fmla="*/ 804 w 2137"/>
                <a:gd name="T53" fmla="*/ 578 h 600"/>
                <a:gd name="T54" fmla="*/ 569 w 2137"/>
                <a:gd name="T55" fmla="*/ 524 h 600"/>
                <a:gd name="T56" fmla="*/ 382 w 2137"/>
                <a:gd name="T57" fmla="*/ 444 h 600"/>
                <a:gd name="T58" fmla="*/ 240 w 2137"/>
                <a:gd name="T59" fmla="*/ 351 h 600"/>
                <a:gd name="T60" fmla="*/ 138 w 2137"/>
                <a:gd name="T61" fmla="*/ 249 h 600"/>
                <a:gd name="T62" fmla="*/ 67 w 2137"/>
                <a:gd name="T63" fmla="*/ 156 h 600"/>
                <a:gd name="T64" fmla="*/ 22 w 2137"/>
                <a:gd name="T65" fmla="*/ 71 h 600"/>
                <a:gd name="T66" fmla="*/ 0 w 2137"/>
                <a:gd name="T67" fmla="*/ 1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7" h="600">
                  <a:moveTo>
                    <a:pt x="0" y="14"/>
                  </a:moveTo>
                  <a:lnTo>
                    <a:pt x="0" y="14"/>
                  </a:lnTo>
                  <a:lnTo>
                    <a:pt x="9" y="27"/>
                  </a:lnTo>
                  <a:lnTo>
                    <a:pt x="45" y="53"/>
                  </a:lnTo>
                  <a:lnTo>
                    <a:pt x="111" y="89"/>
                  </a:lnTo>
                  <a:lnTo>
                    <a:pt x="156" y="111"/>
                  </a:lnTo>
                  <a:lnTo>
                    <a:pt x="213" y="133"/>
                  </a:lnTo>
                  <a:lnTo>
                    <a:pt x="275" y="156"/>
                  </a:lnTo>
                  <a:lnTo>
                    <a:pt x="351" y="173"/>
                  </a:lnTo>
                  <a:lnTo>
                    <a:pt x="440" y="196"/>
                  </a:lnTo>
                  <a:lnTo>
                    <a:pt x="538" y="213"/>
                  </a:lnTo>
                  <a:lnTo>
                    <a:pt x="649" y="227"/>
                  </a:lnTo>
                  <a:lnTo>
                    <a:pt x="773" y="240"/>
                  </a:lnTo>
                  <a:lnTo>
                    <a:pt x="911" y="245"/>
                  </a:lnTo>
                  <a:lnTo>
                    <a:pt x="1066" y="249"/>
                  </a:lnTo>
                  <a:lnTo>
                    <a:pt x="1066" y="249"/>
                  </a:lnTo>
                  <a:lnTo>
                    <a:pt x="1208" y="245"/>
                  </a:lnTo>
                  <a:lnTo>
                    <a:pt x="1355" y="231"/>
                  </a:lnTo>
                  <a:lnTo>
                    <a:pt x="1532" y="213"/>
                  </a:lnTo>
                  <a:lnTo>
                    <a:pt x="1626" y="200"/>
                  </a:lnTo>
                  <a:lnTo>
                    <a:pt x="1719" y="182"/>
                  </a:lnTo>
                  <a:lnTo>
                    <a:pt x="1808" y="160"/>
                  </a:lnTo>
                  <a:lnTo>
                    <a:pt x="1892" y="138"/>
                  </a:lnTo>
                  <a:lnTo>
                    <a:pt x="1972" y="111"/>
                  </a:lnTo>
                  <a:lnTo>
                    <a:pt x="2039" y="80"/>
                  </a:lnTo>
                  <a:lnTo>
                    <a:pt x="2070" y="62"/>
                  </a:lnTo>
                  <a:lnTo>
                    <a:pt x="2092" y="40"/>
                  </a:lnTo>
                  <a:lnTo>
                    <a:pt x="2114" y="22"/>
                  </a:lnTo>
                  <a:lnTo>
                    <a:pt x="2137" y="0"/>
                  </a:lnTo>
                  <a:lnTo>
                    <a:pt x="2137" y="0"/>
                  </a:lnTo>
                  <a:lnTo>
                    <a:pt x="2123" y="27"/>
                  </a:lnTo>
                  <a:lnTo>
                    <a:pt x="2092" y="93"/>
                  </a:lnTo>
                  <a:lnTo>
                    <a:pt x="2065" y="138"/>
                  </a:lnTo>
                  <a:lnTo>
                    <a:pt x="2034" y="191"/>
                  </a:lnTo>
                  <a:lnTo>
                    <a:pt x="1990" y="245"/>
                  </a:lnTo>
                  <a:lnTo>
                    <a:pt x="1937" y="298"/>
                  </a:lnTo>
                  <a:lnTo>
                    <a:pt x="1875" y="356"/>
                  </a:lnTo>
                  <a:lnTo>
                    <a:pt x="1803" y="409"/>
                  </a:lnTo>
                  <a:lnTo>
                    <a:pt x="1719" y="462"/>
                  </a:lnTo>
                  <a:lnTo>
                    <a:pt x="1670" y="484"/>
                  </a:lnTo>
                  <a:lnTo>
                    <a:pt x="1621" y="507"/>
                  </a:lnTo>
                  <a:lnTo>
                    <a:pt x="1568" y="524"/>
                  </a:lnTo>
                  <a:lnTo>
                    <a:pt x="1510" y="542"/>
                  </a:lnTo>
                  <a:lnTo>
                    <a:pt x="1453" y="560"/>
                  </a:lnTo>
                  <a:lnTo>
                    <a:pt x="1390" y="573"/>
                  </a:lnTo>
                  <a:lnTo>
                    <a:pt x="1319" y="587"/>
                  </a:lnTo>
                  <a:lnTo>
                    <a:pt x="1253" y="591"/>
                  </a:lnTo>
                  <a:lnTo>
                    <a:pt x="1177" y="596"/>
                  </a:lnTo>
                  <a:lnTo>
                    <a:pt x="1097" y="600"/>
                  </a:lnTo>
                  <a:lnTo>
                    <a:pt x="1097" y="600"/>
                  </a:lnTo>
                  <a:lnTo>
                    <a:pt x="1017" y="600"/>
                  </a:lnTo>
                  <a:lnTo>
                    <a:pt x="942" y="596"/>
                  </a:lnTo>
                  <a:lnTo>
                    <a:pt x="871" y="587"/>
                  </a:lnTo>
                  <a:lnTo>
                    <a:pt x="804" y="578"/>
                  </a:lnTo>
                  <a:lnTo>
                    <a:pt x="680" y="556"/>
                  </a:lnTo>
                  <a:lnTo>
                    <a:pt x="569" y="524"/>
                  </a:lnTo>
                  <a:lnTo>
                    <a:pt x="471" y="489"/>
                  </a:lnTo>
                  <a:lnTo>
                    <a:pt x="382" y="444"/>
                  </a:lnTo>
                  <a:lnTo>
                    <a:pt x="307" y="400"/>
                  </a:lnTo>
                  <a:lnTo>
                    <a:pt x="240" y="351"/>
                  </a:lnTo>
                  <a:lnTo>
                    <a:pt x="187" y="302"/>
                  </a:lnTo>
                  <a:lnTo>
                    <a:pt x="138" y="249"/>
                  </a:lnTo>
                  <a:lnTo>
                    <a:pt x="98" y="200"/>
                  </a:lnTo>
                  <a:lnTo>
                    <a:pt x="67" y="156"/>
                  </a:lnTo>
                  <a:lnTo>
                    <a:pt x="40" y="111"/>
                  </a:lnTo>
                  <a:lnTo>
                    <a:pt x="22" y="71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Line 184"/>
            <p:cNvSpPr>
              <a:spLocks noChangeShapeType="1"/>
            </p:cNvSpPr>
            <p:nvPr/>
          </p:nvSpPr>
          <p:spPr bwMode="auto">
            <a:xfrm>
              <a:off x="7387947" y="5498437"/>
              <a:ext cx="3652837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Line 186"/>
            <p:cNvSpPr>
              <a:spLocks noChangeShapeType="1"/>
            </p:cNvSpPr>
            <p:nvPr/>
          </p:nvSpPr>
          <p:spPr bwMode="auto">
            <a:xfrm flipV="1">
              <a:off x="9115147" y="3453736"/>
              <a:ext cx="0" cy="29622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115147" y="4426875"/>
              <a:ext cx="0" cy="1071563"/>
              <a:chOff x="5876925" y="4476751"/>
              <a:chExt cx="0" cy="1071563"/>
            </a:xfrm>
          </p:grpSpPr>
          <p:sp>
            <p:nvSpPr>
              <p:cNvPr id="23" name="Line 187"/>
              <p:cNvSpPr>
                <a:spLocks noChangeShapeType="1"/>
              </p:cNvSpPr>
              <p:nvPr/>
            </p:nvSpPr>
            <p:spPr bwMode="auto">
              <a:xfrm flipV="1">
                <a:off x="5876925" y="5492751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Line 188"/>
              <p:cNvSpPr>
                <a:spLocks noChangeShapeType="1"/>
              </p:cNvSpPr>
              <p:nvPr/>
            </p:nvSpPr>
            <p:spPr bwMode="auto">
              <a:xfrm flipV="1">
                <a:off x="5876925" y="5380038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Line 189"/>
              <p:cNvSpPr>
                <a:spLocks noChangeShapeType="1"/>
              </p:cNvSpPr>
              <p:nvPr/>
            </p:nvSpPr>
            <p:spPr bwMode="auto">
              <a:xfrm flipV="1">
                <a:off x="5876925" y="5267326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Line 190"/>
              <p:cNvSpPr>
                <a:spLocks noChangeShapeType="1"/>
              </p:cNvSpPr>
              <p:nvPr/>
            </p:nvSpPr>
            <p:spPr bwMode="auto">
              <a:xfrm flipV="1">
                <a:off x="5876925" y="5154613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Line 191"/>
              <p:cNvSpPr>
                <a:spLocks noChangeShapeType="1"/>
              </p:cNvSpPr>
              <p:nvPr/>
            </p:nvSpPr>
            <p:spPr bwMode="auto">
              <a:xfrm flipV="1">
                <a:off x="5876925" y="5041901"/>
                <a:ext cx="0" cy="55563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8" name="Line 192"/>
              <p:cNvSpPr>
                <a:spLocks noChangeShapeType="1"/>
              </p:cNvSpPr>
              <p:nvPr/>
            </p:nvSpPr>
            <p:spPr bwMode="auto">
              <a:xfrm flipV="1">
                <a:off x="5876925" y="4927601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9" name="Line 193"/>
              <p:cNvSpPr>
                <a:spLocks noChangeShapeType="1"/>
              </p:cNvSpPr>
              <p:nvPr/>
            </p:nvSpPr>
            <p:spPr bwMode="auto">
              <a:xfrm flipV="1">
                <a:off x="5876925" y="4814888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0" name="Line 194"/>
              <p:cNvSpPr>
                <a:spLocks noChangeShapeType="1"/>
              </p:cNvSpPr>
              <p:nvPr/>
            </p:nvSpPr>
            <p:spPr bwMode="auto">
              <a:xfrm flipV="1">
                <a:off x="5876925" y="4702176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1" name="Line 195"/>
              <p:cNvSpPr>
                <a:spLocks noChangeShapeType="1"/>
              </p:cNvSpPr>
              <p:nvPr/>
            </p:nvSpPr>
            <p:spPr bwMode="auto">
              <a:xfrm flipV="1">
                <a:off x="5876925" y="4589463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Line 196"/>
              <p:cNvSpPr>
                <a:spLocks noChangeShapeType="1"/>
              </p:cNvSpPr>
              <p:nvPr/>
            </p:nvSpPr>
            <p:spPr bwMode="auto">
              <a:xfrm flipV="1">
                <a:off x="5876925" y="4476751"/>
                <a:ext cx="0" cy="57150"/>
              </a:xfrm>
              <a:prstGeom prst="line">
                <a:avLst/>
              </a:prstGeom>
              <a:noFill/>
              <a:ln w="19050">
                <a:solidFill>
                  <a:srgbClr val="FF95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2" name="Line 197"/>
            <p:cNvSpPr>
              <a:spLocks noChangeShapeType="1"/>
            </p:cNvSpPr>
            <p:nvPr/>
          </p:nvSpPr>
          <p:spPr bwMode="auto">
            <a:xfrm flipV="1">
              <a:off x="9115147" y="4357025"/>
              <a:ext cx="0" cy="14288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Line 200"/>
            <p:cNvSpPr>
              <a:spLocks noChangeShapeType="1"/>
            </p:cNvSpPr>
            <p:nvPr/>
          </p:nvSpPr>
          <p:spPr bwMode="auto">
            <a:xfrm flipH="1">
              <a:off x="7853085" y="5498437"/>
              <a:ext cx="1262062" cy="868363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202"/>
            <p:cNvSpPr>
              <a:spLocks/>
            </p:cNvSpPr>
            <p:nvPr/>
          </p:nvSpPr>
          <p:spPr bwMode="auto">
            <a:xfrm>
              <a:off x="7387947" y="3982375"/>
              <a:ext cx="3448050" cy="946150"/>
            </a:xfrm>
            <a:custGeom>
              <a:avLst/>
              <a:gdLst>
                <a:gd name="T0" fmla="*/ 2172 w 2172"/>
                <a:gd name="T1" fmla="*/ 302 h 596"/>
                <a:gd name="T2" fmla="*/ 2167 w 2172"/>
                <a:gd name="T3" fmla="*/ 333 h 596"/>
                <a:gd name="T4" fmla="*/ 2119 w 2172"/>
                <a:gd name="T5" fmla="*/ 391 h 596"/>
                <a:gd name="T6" fmla="*/ 2034 w 2172"/>
                <a:gd name="T7" fmla="*/ 444 h 596"/>
                <a:gd name="T8" fmla="*/ 1910 w 2172"/>
                <a:gd name="T9" fmla="*/ 489 h 596"/>
                <a:gd name="T10" fmla="*/ 1759 w 2172"/>
                <a:gd name="T11" fmla="*/ 529 h 596"/>
                <a:gd name="T12" fmla="*/ 1581 w 2172"/>
                <a:gd name="T13" fmla="*/ 560 h 596"/>
                <a:gd name="T14" fmla="*/ 1386 w 2172"/>
                <a:gd name="T15" fmla="*/ 582 h 596"/>
                <a:gd name="T16" fmla="*/ 1177 w 2172"/>
                <a:gd name="T17" fmla="*/ 596 h 596"/>
                <a:gd name="T18" fmla="*/ 1066 w 2172"/>
                <a:gd name="T19" fmla="*/ 596 h 596"/>
                <a:gd name="T20" fmla="*/ 853 w 2172"/>
                <a:gd name="T21" fmla="*/ 591 h 596"/>
                <a:gd name="T22" fmla="*/ 653 w 2172"/>
                <a:gd name="T23" fmla="*/ 573 h 596"/>
                <a:gd name="T24" fmla="*/ 471 w 2172"/>
                <a:gd name="T25" fmla="*/ 547 h 596"/>
                <a:gd name="T26" fmla="*/ 311 w 2172"/>
                <a:gd name="T27" fmla="*/ 511 h 596"/>
                <a:gd name="T28" fmla="*/ 182 w 2172"/>
                <a:gd name="T29" fmla="*/ 467 h 596"/>
                <a:gd name="T30" fmla="*/ 84 w 2172"/>
                <a:gd name="T31" fmla="*/ 413 h 596"/>
                <a:gd name="T32" fmla="*/ 22 w 2172"/>
                <a:gd name="T33" fmla="*/ 360 h 596"/>
                <a:gd name="T34" fmla="*/ 0 w 2172"/>
                <a:gd name="T35" fmla="*/ 316 h 596"/>
                <a:gd name="T36" fmla="*/ 0 w 2172"/>
                <a:gd name="T37" fmla="*/ 298 h 596"/>
                <a:gd name="T38" fmla="*/ 4 w 2172"/>
                <a:gd name="T39" fmla="*/ 267 h 596"/>
                <a:gd name="T40" fmla="*/ 49 w 2172"/>
                <a:gd name="T41" fmla="*/ 209 h 596"/>
                <a:gd name="T42" fmla="*/ 129 w 2172"/>
                <a:gd name="T43" fmla="*/ 156 h 596"/>
                <a:gd name="T44" fmla="*/ 244 w 2172"/>
                <a:gd name="T45" fmla="*/ 107 h 596"/>
                <a:gd name="T46" fmla="*/ 386 w 2172"/>
                <a:gd name="T47" fmla="*/ 67 h 596"/>
                <a:gd name="T48" fmla="*/ 560 w 2172"/>
                <a:gd name="T49" fmla="*/ 36 h 596"/>
                <a:gd name="T50" fmla="*/ 751 w 2172"/>
                <a:gd name="T51" fmla="*/ 14 h 596"/>
                <a:gd name="T52" fmla="*/ 955 w 2172"/>
                <a:gd name="T53" fmla="*/ 0 h 596"/>
                <a:gd name="T54" fmla="*/ 1066 w 2172"/>
                <a:gd name="T55" fmla="*/ 0 h 596"/>
                <a:gd name="T56" fmla="*/ 1284 w 2172"/>
                <a:gd name="T57" fmla="*/ 5 h 596"/>
                <a:gd name="T58" fmla="*/ 1488 w 2172"/>
                <a:gd name="T59" fmla="*/ 22 h 596"/>
                <a:gd name="T60" fmla="*/ 1674 w 2172"/>
                <a:gd name="T61" fmla="*/ 54 h 596"/>
                <a:gd name="T62" fmla="*/ 1839 w 2172"/>
                <a:gd name="T63" fmla="*/ 89 h 596"/>
                <a:gd name="T64" fmla="*/ 1976 w 2172"/>
                <a:gd name="T65" fmla="*/ 133 h 596"/>
                <a:gd name="T66" fmla="*/ 2083 w 2172"/>
                <a:gd name="T67" fmla="*/ 187 h 596"/>
                <a:gd name="T68" fmla="*/ 2150 w 2172"/>
                <a:gd name="T69" fmla="*/ 245 h 596"/>
                <a:gd name="T70" fmla="*/ 2172 w 2172"/>
                <a:gd name="T71" fmla="*/ 289 h 596"/>
                <a:gd name="T72" fmla="*/ 2172 w 2172"/>
                <a:gd name="T73" fmla="*/ 302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2" h="596">
                  <a:moveTo>
                    <a:pt x="2172" y="302"/>
                  </a:moveTo>
                  <a:lnTo>
                    <a:pt x="2172" y="302"/>
                  </a:lnTo>
                  <a:lnTo>
                    <a:pt x="2172" y="320"/>
                  </a:lnTo>
                  <a:lnTo>
                    <a:pt x="2167" y="333"/>
                  </a:lnTo>
                  <a:lnTo>
                    <a:pt x="2150" y="365"/>
                  </a:lnTo>
                  <a:lnTo>
                    <a:pt x="2119" y="391"/>
                  </a:lnTo>
                  <a:lnTo>
                    <a:pt x="2083" y="418"/>
                  </a:lnTo>
                  <a:lnTo>
                    <a:pt x="2034" y="444"/>
                  </a:lnTo>
                  <a:lnTo>
                    <a:pt x="1976" y="467"/>
                  </a:lnTo>
                  <a:lnTo>
                    <a:pt x="1910" y="489"/>
                  </a:lnTo>
                  <a:lnTo>
                    <a:pt x="1839" y="511"/>
                  </a:lnTo>
                  <a:lnTo>
                    <a:pt x="1759" y="529"/>
                  </a:lnTo>
                  <a:lnTo>
                    <a:pt x="1674" y="547"/>
                  </a:lnTo>
                  <a:lnTo>
                    <a:pt x="1581" y="560"/>
                  </a:lnTo>
                  <a:lnTo>
                    <a:pt x="1488" y="573"/>
                  </a:lnTo>
                  <a:lnTo>
                    <a:pt x="1386" y="582"/>
                  </a:lnTo>
                  <a:lnTo>
                    <a:pt x="1284" y="591"/>
                  </a:lnTo>
                  <a:lnTo>
                    <a:pt x="1177" y="596"/>
                  </a:lnTo>
                  <a:lnTo>
                    <a:pt x="1066" y="596"/>
                  </a:lnTo>
                  <a:lnTo>
                    <a:pt x="1066" y="596"/>
                  </a:lnTo>
                  <a:lnTo>
                    <a:pt x="955" y="596"/>
                  </a:lnTo>
                  <a:lnTo>
                    <a:pt x="853" y="591"/>
                  </a:lnTo>
                  <a:lnTo>
                    <a:pt x="751" y="582"/>
                  </a:lnTo>
                  <a:lnTo>
                    <a:pt x="653" y="573"/>
                  </a:lnTo>
                  <a:lnTo>
                    <a:pt x="560" y="560"/>
                  </a:lnTo>
                  <a:lnTo>
                    <a:pt x="471" y="547"/>
                  </a:lnTo>
                  <a:lnTo>
                    <a:pt x="386" y="529"/>
                  </a:lnTo>
                  <a:lnTo>
                    <a:pt x="311" y="511"/>
                  </a:lnTo>
                  <a:lnTo>
                    <a:pt x="244" y="489"/>
                  </a:lnTo>
                  <a:lnTo>
                    <a:pt x="182" y="467"/>
                  </a:lnTo>
                  <a:lnTo>
                    <a:pt x="129" y="440"/>
                  </a:lnTo>
                  <a:lnTo>
                    <a:pt x="84" y="413"/>
                  </a:lnTo>
                  <a:lnTo>
                    <a:pt x="49" y="387"/>
                  </a:lnTo>
                  <a:lnTo>
                    <a:pt x="22" y="360"/>
                  </a:lnTo>
                  <a:lnTo>
                    <a:pt x="4" y="329"/>
                  </a:lnTo>
                  <a:lnTo>
                    <a:pt x="0" y="31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0" y="285"/>
                  </a:lnTo>
                  <a:lnTo>
                    <a:pt x="4" y="267"/>
                  </a:lnTo>
                  <a:lnTo>
                    <a:pt x="22" y="240"/>
                  </a:lnTo>
                  <a:lnTo>
                    <a:pt x="49" y="209"/>
                  </a:lnTo>
                  <a:lnTo>
                    <a:pt x="84" y="182"/>
                  </a:lnTo>
                  <a:lnTo>
                    <a:pt x="129" y="156"/>
                  </a:lnTo>
                  <a:lnTo>
                    <a:pt x="182" y="133"/>
                  </a:lnTo>
                  <a:lnTo>
                    <a:pt x="244" y="107"/>
                  </a:lnTo>
                  <a:lnTo>
                    <a:pt x="311" y="89"/>
                  </a:lnTo>
                  <a:lnTo>
                    <a:pt x="386" y="67"/>
                  </a:lnTo>
                  <a:lnTo>
                    <a:pt x="471" y="49"/>
                  </a:lnTo>
                  <a:lnTo>
                    <a:pt x="560" y="36"/>
                  </a:lnTo>
                  <a:lnTo>
                    <a:pt x="653" y="22"/>
                  </a:lnTo>
                  <a:lnTo>
                    <a:pt x="751" y="14"/>
                  </a:lnTo>
                  <a:lnTo>
                    <a:pt x="853" y="5"/>
                  </a:lnTo>
                  <a:lnTo>
                    <a:pt x="955" y="0"/>
                  </a:lnTo>
                  <a:lnTo>
                    <a:pt x="1066" y="0"/>
                  </a:lnTo>
                  <a:lnTo>
                    <a:pt x="1066" y="0"/>
                  </a:lnTo>
                  <a:lnTo>
                    <a:pt x="1177" y="0"/>
                  </a:lnTo>
                  <a:lnTo>
                    <a:pt x="1284" y="5"/>
                  </a:lnTo>
                  <a:lnTo>
                    <a:pt x="1386" y="14"/>
                  </a:lnTo>
                  <a:lnTo>
                    <a:pt x="1488" y="22"/>
                  </a:lnTo>
                  <a:lnTo>
                    <a:pt x="1581" y="36"/>
                  </a:lnTo>
                  <a:lnTo>
                    <a:pt x="1674" y="54"/>
                  </a:lnTo>
                  <a:lnTo>
                    <a:pt x="1759" y="71"/>
                  </a:lnTo>
                  <a:lnTo>
                    <a:pt x="1839" y="89"/>
                  </a:lnTo>
                  <a:lnTo>
                    <a:pt x="1910" y="111"/>
                  </a:lnTo>
                  <a:lnTo>
                    <a:pt x="1976" y="133"/>
                  </a:lnTo>
                  <a:lnTo>
                    <a:pt x="2034" y="160"/>
                  </a:lnTo>
                  <a:lnTo>
                    <a:pt x="2083" y="187"/>
                  </a:lnTo>
                  <a:lnTo>
                    <a:pt x="2119" y="213"/>
                  </a:lnTo>
                  <a:lnTo>
                    <a:pt x="2150" y="245"/>
                  </a:lnTo>
                  <a:lnTo>
                    <a:pt x="2167" y="271"/>
                  </a:lnTo>
                  <a:lnTo>
                    <a:pt x="2172" y="289"/>
                  </a:lnTo>
                  <a:lnTo>
                    <a:pt x="2172" y="302"/>
                  </a:lnTo>
                  <a:lnTo>
                    <a:pt x="2172" y="302"/>
                  </a:lnTo>
                  <a:close/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Rectangle 203"/>
            <p:cNvSpPr>
              <a:spLocks noChangeArrowheads="1"/>
            </p:cNvSpPr>
            <p:nvPr/>
          </p:nvSpPr>
          <p:spPr bwMode="auto">
            <a:xfrm>
              <a:off x="9224685" y="3342612"/>
              <a:ext cx="196850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6" name="Rectangle 204"/>
            <p:cNvSpPr>
              <a:spLocks noChangeArrowheads="1"/>
            </p:cNvSpPr>
            <p:nvPr/>
          </p:nvSpPr>
          <p:spPr bwMode="auto">
            <a:xfrm>
              <a:off x="10920135" y="5477800"/>
              <a:ext cx="211137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7" name="Rectangle 205"/>
            <p:cNvSpPr>
              <a:spLocks noChangeArrowheads="1"/>
            </p:cNvSpPr>
            <p:nvPr/>
          </p:nvSpPr>
          <p:spPr bwMode="auto">
            <a:xfrm>
              <a:off x="7691160" y="6062000"/>
              <a:ext cx="211137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8" name="Rectangle 206"/>
            <p:cNvSpPr>
              <a:spLocks noChangeArrowheads="1"/>
            </p:cNvSpPr>
            <p:nvPr/>
          </p:nvSpPr>
          <p:spPr bwMode="auto">
            <a:xfrm>
              <a:off x="9150072" y="5504787"/>
              <a:ext cx="28257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0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9" name="Line 207"/>
            <p:cNvSpPr>
              <a:spLocks noChangeShapeType="1"/>
            </p:cNvSpPr>
            <p:nvPr/>
          </p:nvSpPr>
          <p:spPr bwMode="auto">
            <a:xfrm>
              <a:off x="7387947" y="44554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Line 208"/>
            <p:cNvSpPr>
              <a:spLocks noChangeShapeType="1"/>
            </p:cNvSpPr>
            <p:nvPr/>
          </p:nvSpPr>
          <p:spPr bwMode="auto">
            <a:xfrm>
              <a:off x="7387947" y="4455450"/>
              <a:ext cx="0" cy="0"/>
            </a:xfrm>
            <a:prstGeom prst="line">
              <a:avLst/>
            </a:prstGeom>
            <a:noFill/>
            <a:ln w="1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Freeform 209"/>
            <p:cNvSpPr>
              <a:spLocks/>
            </p:cNvSpPr>
            <p:nvPr/>
          </p:nvSpPr>
          <p:spPr bwMode="auto">
            <a:xfrm>
              <a:off x="7387947" y="4476087"/>
              <a:ext cx="1727200" cy="1022350"/>
            </a:xfrm>
            <a:custGeom>
              <a:avLst/>
              <a:gdLst>
                <a:gd name="T0" fmla="*/ 0 w 1088"/>
                <a:gd name="T1" fmla="*/ 0 h 644"/>
                <a:gd name="T2" fmla="*/ 0 w 1088"/>
                <a:gd name="T3" fmla="*/ 0 h 644"/>
                <a:gd name="T4" fmla="*/ 9 w 1088"/>
                <a:gd name="T5" fmla="*/ 27 h 644"/>
                <a:gd name="T6" fmla="*/ 22 w 1088"/>
                <a:gd name="T7" fmla="*/ 58 h 644"/>
                <a:gd name="T8" fmla="*/ 40 w 1088"/>
                <a:gd name="T9" fmla="*/ 98 h 644"/>
                <a:gd name="T10" fmla="*/ 67 w 1088"/>
                <a:gd name="T11" fmla="*/ 147 h 644"/>
                <a:gd name="T12" fmla="*/ 102 w 1088"/>
                <a:gd name="T13" fmla="*/ 205 h 644"/>
                <a:gd name="T14" fmla="*/ 146 w 1088"/>
                <a:gd name="T15" fmla="*/ 262 h 644"/>
                <a:gd name="T16" fmla="*/ 200 w 1088"/>
                <a:gd name="T17" fmla="*/ 320 h 644"/>
                <a:gd name="T18" fmla="*/ 262 w 1088"/>
                <a:gd name="T19" fmla="*/ 382 h 644"/>
                <a:gd name="T20" fmla="*/ 342 w 1088"/>
                <a:gd name="T21" fmla="*/ 440 h 644"/>
                <a:gd name="T22" fmla="*/ 382 w 1088"/>
                <a:gd name="T23" fmla="*/ 467 h 644"/>
                <a:gd name="T24" fmla="*/ 426 w 1088"/>
                <a:gd name="T25" fmla="*/ 493 h 644"/>
                <a:gd name="T26" fmla="*/ 480 w 1088"/>
                <a:gd name="T27" fmla="*/ 520 h 644"/>
                <a:gd name="T28" fmla="*/ 528 w 1088"/>
                <a:gd name="T29" fmla="*/ 542 h 644"/>
                <a:gd name="T30" fmla="*/ 586 w 1088"/>
                <a:gd name="T31" fmla="*/ 564 h 644"/>
                <a:gd name="T32" fmla="*/ 648 w 1088"/>
                <a:gd name="T33" fmla="*/ 582 h 644"/>
                <a:gd name="T34" fmla="*/ 711 w 1088"/>
                <a:gd name="T35" fmla="*/ 600 h 644"/>
                <a:gd name="T36" fmla="*/ 777 w 1088"/>
                <a:gd name="T37" fmla="*/ 618 h 644"/>
                <a:gd name="T38" fmla="*/ 848 w 1088"/>
                <a:gd name="T39" fmla="*/ 627 h 644"/>
                <a:gd name="T40" fmla="*/ 924 w 1088"/>
                <a:gd name="T41" fmla="*/ 636 h 644"/>
                <a:gd name="T42" fmla="*/ 1004 w 1088"/>
                <a:gd name="T43" fmla="*/ 640 h 644"/>
                <a:gd name="T44" fmla="*/ 1088 w 1088"/>
                <a:gd name="T45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8" h="644">
                  <a:moveTo>
                    <a:pt x="0" y="0"/>
                  </a:moveTo>
                  <a:lnTo>
                    <a:pt x="0" y="0"/>
                  </a:lnTo>
                  <a:lnTo>
                    <a:pt x="9" y="27"/>
                  </a:lnTo>
                  <a:lnTo>
                    <a:pt x="22" y="58"/>
                  </a:lnTo>
                  <a:lnTo>
                    <a:pt x="40" y="98"/>
                  </a:lnTo>
                  <a:lnTo>
                    <a:pt x="67" y="147"/>
                  </a:lnTo>
                  <a:lnTo>
                    <a:pt x="102" y="205"/>
                  </a:lnTo>
                  <a:lnTo>
                    <a:pt x="146" y="262"/>
                  </a:lnTo>
                  <a:lnTo>
                    <a:pt x="200" y="320"/>
                  </a:lnTo>
                  <a:lnTo>
                    <a:pt x="262" y="382"/>
                  </a:lnTo>
                  <a:lnTo>
                    <a:pt x="342" y="440"/>
                  </a:lnTo>
                  <a:lnTo>
                    <a:pt x="382" y="467"/>
                  </a:lnTo>
                  <a:lnTo>
                    <a:pt x="426" y="493"/>
                  </a:lnTo>
                  <a:lnTo>
                    <a:pt x="480" y="520"/>
                  </a:lnTo>
                  <a:lnTo>
                    <a:pt x="528" y="542"/>
                  </a:lnTo>
                  <a:lnTo>
                    <a:pt x="586" y="564"/>
                  </a:lnTo>
                  <a:lnTo>
                    <a:pt x="648" y="582"/>
                  </a:lnTo>
                  <a:lnTo>
                    <a:pt x="711" y="600"/>
                  </a:lnTo>
                  <a:lnTo>
                    <a:pt x="777" y="618"/>
                  </a:lnTo>
                  <a:lnTo>
                    <a:pt x="848" y="627"/>
                  </a:lnTo>
                  <a:lnTo>
                    <a:pt x="924" y="636"/>
                  </a:lnTo>
                  <a:lnTo>
                    <a:pt x="1004" y="640"/>
                  </a:lnTo>
                  <a:lnTo>
                    <a:pt x="1088" y="644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210"/>
            <p:cNvSpPr>
              <a:spLocks/>
            </p:cNvSpPr>
            <p:nvPr/>
          </p:nvSpPr>
          <p:spPr bwMode="auto">
            <a:xfrm>
              <a:off x="9108797" y="4469737"/>
              <a:ext cx="1727200" cy="1028700"/>
            </a:xfrm>
            <a:custGeom>
              <a:avLst/>
              <a:gdLst>
                <a:gd name="T0" fmla="*/ 1088 w 1088"/>
                <a:gd name="T1" fmla="*/ 0 h 648"/>
                <a:gd name="T2" fmla="*/ 1088 w 1088"/>
                <a:gd name="T3" fmla="*/ 0 h 648"/>
                <a:gd name="T4" fmla="*/ 1079 w 1088"/>
                <a:gd name="T5" fmla="*/ 26 h 648"/>
                <a:gd name="T6" fmla="*/ 1066 w 1088"/>
                <a:gd name="T7" fmla="*/ 58 h 648"/>
                <a:gd name="T8" fmla="*/ 1048 w 1088"/>
                <a:gd name="T9" fmla="*/ 102 h 648"/>
                <a:gd name="T10" fmla="*/ 1021 w 1088"/>
                <a:gd name="T11" fmla="*/ 151 h 648"/>
                <a:gd name="T12" fmla="*/ 986 w 1088"/>
                <a:gd name="T13" fmla="*/ 204 h 648"/>
                <a:gd name="T14" fmla="*/ 946 w 1088"/>
                <a:gd name="T15" fmla="*/ 262 h 648"/>
                <a:gd name="T16" fmla="*/ 888 w 1088"/>
                <a:gd name="T17" fmla="*/ 324 h 648"/>
                <a:gd name="T18" fmla="*/ 826 w 1088"/>
                <a:gd name="T19" fmla="*/ 382 h 648"/>
                <a:gd name="T20" fmla="*/ 750 w 1088"/>
                <a:gd name="T21" fmla="*/ 444 h 648"/>
                <a:gd name="T22" fmla="*/ 706 w 1088"/>
                <a:gd name="T23" fmla="*/ 471 h 648"/>
                <a:gd name="T24" fmla="*/ 661 w 1088"/>
                <a:gd name="T25" fmla="*/ 497 h 648"/>
                <a:gd name="T26" fmla="*/ 613 w 1088"/>
                <a:gd name="T27" fmla="*/ 524 h 648"/>
                <a:gd name="T28" fmla="*/ 559 w 1088"/>
                <a:gd name="T29" fmla="*/ 546 h 648"/>
                <a:gd name="T30" fmla="*/ 502 w 1088"/>
                <a:gd name="T31" fmla="*/ 568 h 648"/>
                <a:gd name="T32" fmla="*/ 444 w 1088"/>
                <a:gd name="T33" fmla="*/ 586 h 648"/>
                <a:gd name="T34" fmla="*/ 377 w 1088"/>
                <a:gd name="T35" fmla="*/ 604 h 648"/>
                <a:gd name="T36" fmla="*/ 311 w 1088"/>
                <a:gd name="T37" fmla="*/ 622 h 648"/>
                <a:gd name="T38" fmla="*/ 240 w 1088"/>
                <a:gd name="T39" fmla="*/ 631 h 648"/>
                <a:gd name="T40" fmla="*/ 164 w 1088"/>
                <a:gd name="T41" fmla="*/ 640 h 648"/>
                <a:gd name="T42" fmla="*/ 84 w 1088"/>
                <a:gd name="T43" fmla="*/ 644 h 648"/>
                <a:gd name="T44" fmla="*/ 0 w 1088"/>
                <a:gd name="T45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8" h="648">
                  <a:moveTo>
                    <a:pt x="1088" y="0"/>
                  </a:moveTo>
                  <a:lnTo>
                    <a:pt x="1088" y="0"/>
                  </a:lnTo>
                  <a:lnTo>
                    <a:pt x="1079" y="26"/>
                  </a:lnTo>
                  <a:lnTo>
                    <a:pt x="1066" y="58"/>
                  </a:lnTo>
                  <a:lnTo>
                    <a:pt x="1048" y="102"/>
                  </a:lnTo>
                  <a:lnTo>
                    <a:pt x="1021" y="151"/>
                  </a:lnTo>
                  <a:lnTo>
                    <a:pt x="986" y="204"/>
                  </a:lnTo>
                  <a:lnTo>
                    <a:pt x="946" y="262"/>
                  </a:lnTo>
                  <a:lnTo>
                    <a:pt x="888" y="324"/>
                  </a:lnTo>
                  <a:lnTo>
                    <a:pt x="826" y="382"/>
                  </a:lnTo>
                  <a:lnTo>
                    <a:pt x="750" y="444"/>
                  </a:lnTo>
                  <a:lnTo>
                    <a:pt x="706" y="471"/>
                  </a:lnTo>
                  <a:lnTo>
                    <a:pt x="661" y="497"/>
                  </a:lnTo>
                  <a:lnTo>
                    <a:pt x="613" y="524"/>
                  </a:lnTo>
                  <a:lnTo>
                    <a:pt x="559" y="546"/>
                  </a:lnTo>
                  <a:lnTo>
                    <a:pt x="502" y="568"/>
                  </a:lnTo>
                  <a:lnTo>
                    <a:pt x="444" y="586"/>
                  </a:lnTo>
                  <a:lnTo>
                    <a:pt x="377" y="604"/>
                  </a:lnTo>
                  <a:lnTo>
                    <a:pt x="311" y="622"/>
                  </a:lnTo>
                  <a:lnTo>
                    <a:pt x="240" y="631"/>
                  </a:lnTo>
                  <a:lnTo>
                    <a:pt x="164" y="640"/>
                  </a:lnTo>
                  <a:lnTo>
                    <a:pt x="84" y="644"/>
                  </a:lnTo>
                  <a:lnTo>
                    <a:pt x="0" y="648"/>
                  </a:lnTo>
                </a:path>
              </a:pathLst>
            </a:custGeom>
            <a:noFill/>
            <a:ln w="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3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9842" y="360795"/>
            <a:ext cx="444869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5.  </a:t>
            </a:r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双曲抛物面（马鞍面）</a:t>
            </a:r>
            <a:endParaRPr lang="zh-CN" altLang="en-US" sz="2800" b="1" dirty="0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10096" y="1036859"/>
                <a:ext cx="1812869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96" y="1036859"/>
                <a:ext cx="1812869" cy="668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8154584" y="555134"/>
            <a:ext cx="3252787" cy="2914650"/>
            <a:chOff x="4189413" y="2957513"/>
            <a:chExt cx="3252787" cy="2914650"/>
          </a:xfrm>
        </p:grpSpPr>
        <p:sp>
          <p:nvSpPr>
            <p:cNvPr id="5" name="AutoShape 272"/>
            <p:cNvSpPr>
              <a:spLocks noChangeAspect="1" noChangeArrowheads="1" noTextEdit="1"/>
            </p:cNvSpPr>
            <p:nvPr/>
          </p:nvSpPr>
          <p:spPr bwMode="auto">
            <a:xfrm>
              <a:off x="4189413" y="2970213"/>
              <a:ext cx="3252787" cy="290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" name="Freeform 276"/>
            <p:cNvSpPr>
              <a:spLocks/>
            </p:cNvSpPr>
            <p:nvPr/>
          </p:nvSpPr>
          <p:spPr bwMode="auto">
            <a:xfrm>
              <a:off x="5048250" y="3354388"/>
              <a:ext cx="354012" cy="382588"/>
            </a:xfrm>
            <a:custGeom>
              <a:avLst/>
              <a:gdLst>
                <a:gd name="T0" fmla="*/ 8 w 223"/>
                <a:gd name="T1" fmla="*/ 132 h 241"/>
                <a:gd name="T2" fmla="*/ 0 w 223"/>
                <a:gd name="T3" fmla="*/ 128 h 241"/>
                <a:gd name="T4" fmla="*/ 16 w 223"/>
                <a:gd name="T5" fmla="*/ 117 h 241"/>
                <a:gd name="T6" fmla="*/ 160 w 223"/>
                <a:gd name="T7" fmla="*/ 19 h 241"/>
                <a:gd name="T8" fmla="*/ 168 w 223"/>
                <a:gd name="T9" fmla="*/ 4 h 241"/>
                <a:gd name="T10" fmla="*/ 172 w 223"/>
                <a:gd name="T11" fmla="*/ 0 h 241"/>
                <a:gd name="T12" fmla="*/ 215 w 223"/>
                <a:gd name="T13" fmla="*/ 218 h 241"/>
                <a:gd name="T14" fmla="*/ 223 w 223"/>
                <a:gd name="T15" fmla="*/ 234 h 241"/>
                <a:gd name="T16" fmla="*/ 223 w 223"/>
                <a:gd name="T17" fmla="*/ 241 h 241"/>
                <a:gd name="T18" fmla="*/ 207 w 223"/>
                <a:gd name="T19" fmla="*/ 234 h 241"/>
                <a:gd name="T20" fmla="*/ 187 w 223"/>
                <a:gd name="T21" fmla="*/ 226 h 241"/>
                <a:gd name="T22" fmla="*/ 8 w 223"/>
                <a:gd name="T23" fmla="*/ 13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" h="241">
                  <a:moveTo>
                    <a:pt x="8" y="132"/>
                  </a:moveTo>
                  <a:lnTo>
                    <a:pt x="0" y="128"/>
                  </a:lnTo>
                  <a:lnTo>
                    <a:pt x="16" y="117"/>
                  </a:lnTo>
                  <a:lnTo>
                    <a:pt x="160" y="19"/>
                  </a:lnTo>
                  <a:lnTo>
                    <a:pt x="168" y="4"/>
                  </a:lnTo>
                  <a:lnTo>
                    <a:pt x="172" y="0"/>
                  </a:lnTo>
                  <a:lnTo>
                    <a:pt x="215" y="218"/>
                  </a:lnTo>
                  <a:lnTo>
                    <a:pt x="223" y="234"/>
                  </a:lnTo>
                  <a:lnTo>
                    <a:pt x="223" y="241"/>
                  </a:lnTo>
                  <a:lnTo>
                    <a:pt x="207" y="234"/>
                  </a:lnTo>
                  <a:lnTo>
                    <a:pt x="187" y="226"/>
                  </a:lnTo>
                  <a:lnTo>
                    <a:pt x="8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629150" y="3013076"/>
              <a:ext cx="2800350" cy="2840038"/>
              <a:chOff x="4629150" y="3013076"/>
              <a:chExt cx="2800350" cy="2840038"/>
            </a:xfrm>
          </p:grpSpPr>
          <p:sp>
            <p:nvSpPr>
              <p:cNvPr id="8" name="Freeform 274"/>
              <p:cNvSpPr>
                <a:spLocks/>
              </p:cNvSpPr>
              <p:nvPr/>
            </p:nvSpPr>
            <p:spPr bwMode="auto">
              <a:xfrm>
                <a:off x="6489700" y="3478213"/>
                <a:ext cx="581025" cy="1119188"/>
              </a:xfrm>
              <a:custGeom>
                <a:avLst/>
                <a:gdLst>
                  <a:gd name="T0" fmla="*/ 0 w 366"/>
                  <a:gd name="T1" fmla="*/ 522 h 705"/>
                  <a:gd name="T2" fmla="*/ 0 w 366"/>
                  <a:gd name="T3" fmla="*/ 522 h 705"/>
                  <a:gd name="T4" fmla="*/ 27 w 366"/>
                  <a:gd name="T5" fmla="*/ 483 h 705"/>
                  <a:gd name="T6" fmla="*/ 27 w 366"/>
                  <a:gd name="T7" fmla="*/ 483 h 705"/>
                  <a:gd name="T8" fmla="*/ 35 w 366"/>
                  <a:gd name="T9" fmla="*/ 467 h 705"/>
                  <a:gd name="T10" fmla="*/ 47 w 366"/>
                  <a:gd name="T11" fmla="*/ 452 h 705"/>
                  <a:gd name="T12" fmla="*/ 47 w 366"/>
                  <a:gd name="T13" fmla="*/ 452 h 705"/>
                  <a:gd name="T14" fmla="*/ 59 w 366"/>
                  <a:gd name="T15" fmla="*/ 436 h 705"/>
                  <a:gd name="T16" fmla="*/ 66 w 366"/>
                  <a:gd name="T17" fmla="*/ 413 h 705"/>
                  <a:gd name="T18" fmla="*/ 78 w 366"/>
                  <a:gd name="T19" fmla="*/ 389 h 705"/>
                  <a:gd name="T20" fmla="*/ 90 w 366"/>
                  <a:gd name="T21" fmla="*/ 370 h 705"/>
                  <a:gd name="T22" fmla="*/ 90 w 366"/>
                  <a:gd name="T23" fmla="*/ 370 h 705"/>
                  <a:gd name="T24" fmla="*/ 105 w 366"/>
                  <a:gd name="T25" fmla="*/ 343 h 705"/>
                  <a:gd name="T26" fmla="*/ 117 w 366"/>
                  <a:gd name="T27" fmla="*/ 311 h 705"/>
                  <a:gd name="T28" fmla="*/ 129 w 366"/>
                  <a:gd name="T29" fmla="*/ 276 h 705"/>
                  <a:gd name="T30" fmla="*/ 136 w 366"/>
                  <a:gd name="T31" fmla="*/ 245 h 705"/>
                  <a:gd name="T32" fmla="*/ 136 w 366"/>
                  <a:gd name="T33" fmla="*/ 245 h 705"/>
                  <a:gd name="T34" fmla="*/ 160 w 366"/>
                  <a:gd name="T35" fmla="*/ 183 h 705"/>
                  <a:gd name="T36" fmla="*/ 175 w 366"/>
                  <a:gd name="T37" fmla="*/ 124 h 705"/>
                  <a:gd name="T38" fmla="*/ 187 w 366"/>
                  <a:gd name="T39" fmla="*/ 70 h 705"/>
                  <a:gd name="T40" fmla="*/ 191 w 366"/>
                  <a:gd name="T41" fmla="*/ 19 h 705"/>
                  <a:gd name="T42" fmla="*/ 199 w 366"/>
                  <a:gd name="T43" fmla="*/ 0 h 705"/>
                  <a:gd name="T44" fmla="*/ 366 w 366"/>
                  <a:gd name="T45" fmla="*/ 191 h 705"/>
                  <a:gd name="T46" fmla="*/ 362 w 366"/>
                  <a:gd name="T47" fmla="*/ 701 h 705"/>
                  <a:gd name="T48" fmla="*/ 343 w 366"/>
                  <a:gd name="T49" fmla="*/ 705 h 705"/>
                  <a:gd name="T50" fmla="*/ 0 w 366"/>
                  <a:gd name="T51" fmla="*/ 52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6" h="705">
                    <a:moveTo>
                      <a:pt x="0" y="522"/>
                    </a:moveTo>
                    <a:lnTo>
                      <a:pt x="0" y="522"/>
                    </a:lnTo>
                    <a:lnTo>
                      <a:pt x="27" y="483"/>
                    </a:lnTo>
                    <a:lnTo>
                      <a:pt x="27" y="483"/>
                    </a:lnTo>
                    <a:lnTo>
                      <a:pt x="35" y="467"/>
                    </a:lnTo>
                    <a:lnTo>
                      <a:pt x="47" y="452"/>
                    </a:lnTo>
                    <a:lnTo>
                      <a:pt x="47" y="452"/>
                    </a:lnTo>
                    <a:lnTo>
                      <a:pt x="59" y="436"/>
                    </a:lnTo>
                    <a:lnTo>
                      <a:pt x="66" y="413"/>
                    </a:lnTo>
                    <a:lnTo>
                      <a:pt x="78" y="389"/>
                    </a:lnTo>
                    <a:lnTo>
                      <a:pt x="90" y="370"/>
                    </a:lnTo>
                    <a:lnTo>
                      <a:pt x="90" y="370"/>
                    </a:lnTo>
                    <a:lnTo>
                      <a:pt x="105" y="343"/>
                    </a:lnTo>
                    <a:lnTo>
                      <a:pt x="117" y="311"/>
                    </a:lnTo>
                    <a:lnTo>
                      <a:pt x="129" y="276"/>
                    </a:lnTo>
                    <a:lnTo>
                      <a:pt x="136" y="245"/>
                    </a:lnTo>
                    <a:lnTo>
                      <a:pt x="136" y="245"/>
                    </a:lnTo>
                    <a:lnTo>
                      <a:pt x="160" y="183"/>
                    </a:lnTo>
                    <a:lnTo>
                      <a:pt x="175" y="124"/>
                    </a:lnTo>
                    <a:lnTo>
                      <a:pt x="187" y="70"/>
                    </a:lnTo>
                    <a:lnTo>
                      <a:pt x="191" y="19"/>
                    </a:lnTo>
                    <a:lnTo>
                      <a:pt x="199" y="0"/>
                    </a:lnTo>
                    <a:lnTo>
                      <a:pt x="366" y="191"/>
                    </a:lnTo>
                    <a:lnTo>
                      <a:pt x="362" y="701"/>
                    </a:lnTo>
                    <a:lnTo>
                      <a:pt x="343" y="705"/>
                    </a:lnTo>
                    <a:lnTo>
                      <a:pt x="0" y="5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" name="Freeform 275"/>
              <p:cNvSpPr>
                <a:spLocks/>
              </p:cNvSpPr>
              <p:nvPr/>
            </p:nvSpPr>
            <p:spPr bwMode="auto">
              <a:xfrm>
                <a:off x="5048250" y="3354388"/>
                <a:ext cx="354012" cy="382588"/>
              </a:xfrm>
              <a:custGeom>
                <a:avLst/>
                <a:gdLst>
                  <a:gd name="T0" fmla="*/ 8 w 223"/>
                  <a:gd name="T1" fmla="*/ 132 h 241"/>
                  <a:gd name="T2" fmla="*/ 0 w 223"/>
                  <a:gd name="T3" fmla="*/ 128 h 241"/>
                  <a:gd name="T4" fmla="*/ 16 w 223"/>
                  <a:gd name="T5" fmla="*/ 117 h 241"/>
                  <a:gd name="T6" fmla="*/ 160 w 223"/>
                  <a:gd name="T7" fmla="*/ 19 h 241"/>
                  <a:gd name="T8" fmla="*/ 168 w 223"/>
                  <a:gd name="T9" fmla="*/ 4 h 241"/>
                  <a:gd name="T10" fmla="*/ 172 w 223"/>
                  <a:gd name="T11" fmla="*/ 0 h 241"/>
                  <a:gd name="T12" fmla="*/ 215 w 223"/>
                  <a:gd name="T13" fmla="*/ 218 h 241"/>
                  <a:gd name="T14" fmla="*/ 223 w 223"/>
                  <a:gd name="T15" fmla="*/ 234 h 241"/>
                  <a:gd name="T16" fmla="*/ 223 w 223"/>
                  <a:gd name="T17" fmla="*/ 241 h 241"/>
                  <a:gd name="T18" fmla="*/ 207 w 223"/>
                  <a:gd name="T19" fmla="*/ 234 h 241"/>
                  <a:gd name="T20" fmla="*/ 187 w 223"/>
                  <a:gd name="T21" fmla="*/ 226 h 241"/>
                  <a:gd name="T22" fmla="*/ 8 w 223"/>
                  <a:gd name="T23" fmla="*/ 136 h 241"/>
                  <a:gd name="T24" fmla="*/ 8 w 223"/>
                  <a:gd name="T25" fmla="*/ 13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" h="241">
                    <a:moveTo>
                      <a:pt x="8" y="132"/>
                    </a:moveTo>
                    <a:lnTo>
                      <a:pt x="0" y="128"/>
                    </a:lnTo>
                    <a:lnTo>
                      <a:pt x="16" y="117"/>
                    </a:lnTo>
                    <a:lnTo>
                      <a:pt x="160" y="19"/>
                    </a:lnTo>
                    <a:lnTo>
                      <a:pt x="168" y="4"/>
                    </a:lnTo>
                    <a:lnTo>
                      <a:pt x="172" y="0"/>
                    </a:lnTo>
                    <a:lnTo>
                      <a:pt x="215" y="218"/>
                    </a:lnTo>
                    <a:lnTo>
                      <a:pt x="223" y="234"/>
                    </a:lnTo>
                    <a:lnTo>
                      <a:pt x="223" y="241"/>
                    </a:lnTo>
                    <a:lnTo>
                      <a:pt x="207" y="234"/>
                    </a:lnTo>
                    <a:lnTo>
                      <a:pt x="187" y="226"/>
                    </a:lnTo>
                    <a:lnTo>
                      <a:pt x="8" y="136"/>
                    </a:lnTo>
                    <a:lnTo>
                      <a:pt x="8" y="13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" name="Freeform 277"/>
              <p:cNvSpPr>
                <a:spLocks/>
              </p:cNvSpPr>
              <p:nvPr/>
            </p:nvSpPr>
            <p:spPr bwMode="auto">
              <a:xfrm>
                <a:off x="4629150" y="3013076"/>
                <a:ext cx="2800350" cy="2840038"/>
              </a:xfrm>
              <a:custGeom>
                <a:avLst/>
                <a:gdLst>
                  <a:gd name="T0" fmla="*/ 1530 w 1764"/>
                  <a:gd name="T1" fmla="*/ 998 h 1789"/>
                  <a:gd name="T2" fmla="*/ 1764 w 1764"/>
                  <a:gd name="T3" fmla="*/ 815 h 1789"/>
                  <a:gd name="T4" fmla="*/ 1764 w 1764"/>
                  <a:gd name="T5" fmla="*/ 55 h 1789"/>
                  <a:gd name="T6" fmla="*/ 1764 w 1764"/>
                  <a:gd name="T7" fmla="*/ 55 h 1789"/>
                  <a:gd name="T8" fmla="*/ 1721 w 1764"/>
                  <a:gd name="T9" fmla="*/ 70 h 1789"/>
                  <a:gd name="T10" fmla="*/ 1616 w 1764"/>
                  <a:gd name="T11" fmla="*/ 106 h 1789"/>
                  <a:gd name="T12" fmla="*/ 1499 w 1764"/>
                  <a:gd name="T13" fmla="*/ 152 h 1789"/>
                  <a:gd name="T14" fmla="*/ 1445 w 1764"/>
                  <a:gd name="T15" fmla="*/ 176 h 1789"/>
                  <a:gd name="T16" fmla="*/ 1406 w 1764"/>
                  <a:gd name="T17" fmla="*/ 199 h 1789"/>
                  <a:gd name="T18" fmla="*/ 1406 w 1764"/>
                  <a:gd name="T19" fmla="*/ 199 h 1789"/>
                  <a:gd name="T20" fmla="*/ 1394 w 1764"/>
                  <a:gd name="T21" fmla="*/ 207 h 1789"/>
                  <a:gd name="T22" fmla="*/ 1386 w 1764"/>
                  <a:gd name="T23" fmla="*/ 219 h 1789"/>
                  <a:gd name="T24" fmla="*/ 1379 w 1764"/>
                  <a:gd name="T25" fmla="*/ 234 h 1789"/>
                  <a:gd name="T26" fmla="*/ 1371 w 1764"/>
                  <a:gd name="T27" fmla="*/ 254 h 1789"/>
                  <a:gd name="T28" fmla="*/ 1371 w 1764"/>
                  <a:gd name="T29" fmla="*/ 273 h 1789"/>
                  <a:gd name="T30" fmla="*/ 1375 w 1764"/>
                  <a:gd name="T31" fmla="*/ 297 h 1789"/>
                  <a:gd name="T32" fmla="*/ 1394 w 1764"/>
                  <a:gd name="T33" fmla="*/ 320 h 1789"/>
                  <a:gd name="T34" fmla="*/ 1538 w 1764"/>
                  <a:gd name="T35" fmla="*/ 484 h 1789"/>
                  <a:gd name="T36" fmla="*/ 1538 w 1764"/>
                  <a:gd name="T37" fmla="*/ 1789 h 1789"/>
                  <a:gd name="T38" fmla="*/ 1538 w 1764"/>
                  <a:gd name="T39" fmla="*/ 1789 h 1789"/>
                  <a:gd name="T40" fmla="*/ 1515 w 1764"/>
                  <a:gd name="T41" fmla="*/ 1770 h 1789"/>
                  <a:gd name="T42" fmla="*/ 1449 w 1764"/>
                  <a:gd name="T43" fmla="*/ 1723 h 1789"/>
                  <a:gd name="T44" fmla="*/ 1344 w 1764"/>
                  <a:gd name="T45" fmla="*/ 1661 h 1789"/>
                  <a:gd name="T46" fmla="*/ 1281 w 1764"/>
                  <a:gd name="T47" fmla="*/ 1626 h 1789"/>
                  <a:gd name="T48" fmla="*/ 1211 w 1764"/>
                  <a:gd name="T49" fmla="*/ 1591 h 1789"/>
                  <a:gd name="T50" fmla="*/ 1133 w 1764"/>
                  <a:gd name="T51" fmla="*/ 1555 h 1789"/>
                  <a:gd name="T52" fmla="*/ 1051 w 1764"/>
                  <a:gd name="T53" fmla="*/ 1520 h 1789"/>
                  <a:gd name="T54" fmla="*/ 966 w 1764"/>
                  <a:gd name="T55" fmla="*/ 1493 h 1789"/>
                  <a:gd name="T56" fmla="*/ 876 w 1764"/>
                  <a:gd name="T57" fmla="*/ 1466 h 1789"/>
                  <a:gd name="T58" fmla="*/ 783 w 1764"/>
                  <a:gd name="T59" fmla="*/ 1450 h 1789"/>
                  <a:gd name="T60" fmla="*/ 685 w 1764"/>
                  <a:gd name="T61" fmla="*/ 1435 h 1789"/>
                  <a:gd name="T62" fmla="*/ 638 w 1764"/>
                  <a:gd name="T63" fmla="*/ 1435 h 1789"/>
                  <a:gd name="T64" fmla="*/ 588 w 1764"/>
                  <a:gd name="T65" fmla="*/ 1435 h 1789"/>
                  <a:gd name="T66" fmla="*/ 541 w 1764"/>
                  <a:gd name="T67" fmla="*/ 1435 h 1789"/>
                  <a:gd name="T68" fmla="*/ 490 w 1764"/>
                  <a:gd name="T69" fmla="*/ 1439 h 1789"/>
                  <a:gd name="T70" fmla="*/ 490 w 1764"/>
                  <a:gd name="T71" fmla="*/ 1439 h 1789"/>
                  <a:gd name="T72" fmla="*/ 268 w 1764"/>
                  <a:gd name="T73" fmla="*/ 1485 h 1789"/>
                  <a:gd name="T74" fmla="*/ 105 w 1764"/>
                  <a:gd name="T75" fmla="*/ 1524 h 1789"/>
                  <a:gd name="T76" fmla="*/ 0 w 1764"/>
                  <a:gd name="T77" fmla="*/ 1552 h 1789"/>
                  <a:gd name="T78" fmla="*/ 0 w 1764"/>
                  <a:gd name="T79" fmla="*/ 433 h 1789"/>
                  <a:gd name="T80" fmla="*/ 0 w 1764"/>
                  <a:gd name="T81" fmla="*/ 433 h 1789"/>
                  <a:gd name="T82" fmla="*/ 70 w 1764"/>
                  <a:gd name="T83" fmla="*/ 413 h 1789"/>
                  <a:gd name="T84" fmla="*/ 140 w 1764"/>
                  <a:gd name="T85" fmla="*/ 390 h 1789"/>
                  <a:gd name="T86" fmla="*/ 218 w 1764"/>
                  <a:gd name="T87" fmla="*/ 359 h 1789"/>
                  <a:gd name="T88" fmla="*/ 300 w 1764"/>
                  <a:gd name="T89" fmla="*/ 320 h 1789"/>
                  <a:gd name="T90" fmla="*/ 338 w 1764"/>
                  <a:gd name="T91" fmla="*/ 300 h 1789"/>
                  <a:gd name="T92" fmla="*/ 370 w 1764"/>
                  <a:gd name="T93" fmla="*/ 277 h 1789"/>
                  <a:gd name="T94" fmla="*/ 397 w 1764"/>
                  <a:gd name="T95" fmla="*/ 258 h 1789"/>
                  <a:gd name="T96" fmla="*/ 420 w 1764"/>
                  <a:gd name="T97" fmla="*/ 234 h 1789"/>
                  <a:gd name="T98" fmla="*/ 432 w 1764"/>
                  <a:gd name="T99" fmla="*/ 211 h 1789"/>
                  <a:gd name="T100" fmla="*/ 436 w 1764"/>
                  <a:gd name="T101" fmla="*/ 199 h 1789"/>
                  <a:gd name="T102" fmla="*/ 436 w 1764"/>
                  <a:gd name="T103" fmla="*/ 187 h 1789"/>
                  <a:gd name="T104" fmla="*/ 436 w 1764"/>
                  <a:gd name="T105" fmla="*/ 187 h 1789"/>
                  <a:gd name="T106" fmla="*/ 420 w 1764"/>
                  <a:gd name="T107" fmla="*/ 164 h 1789"/>
                  <a:gd name="T108" fmla="*/ 385 w 1764"/>
                  <a:gd name="T109" fmla="*/ 109 h 1789"/>
                  <a:gd name="T110" fmla="*/ 358 w 1764"/>
                  <a:gd name="T111" fmla="*/ 78 h 1789"/>
                  <a:gd name="T112" fmla="*/ 327 w 1764"/>
                  <a:gd name="T113" fmla="*/ 47 h 1789"/>
                  <a:gd name="T114" fmla="*/ 296 w 1764"/>
                  <a:gd name="T115" fmla="*/ 20 h 1789"/>
                  <a:gd name="T116" fmla="*/ 261 w 1764"/>
                  <a:gd name="T117" fmla="*/ 0 h 1789"/>
                  <a:gd name="T118" fmla="*/ 261 w 1764"/>
                  <a:gd name="T119" fmla="*/ 339 h 1789"/>
                  <a:gd name="T120" fmla="*/ 1530 w 1764"/>
                  <a:gd name="T121" fmla="*/ 99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64" h="1789">
                    <a:moveTo>
                      <a:pt x="1530" y="998"/>
                    </a:moveTo>
                    <a:lnTo>
                      <a:pt x="1764" y="815"/>
                    </a:lnTo>
                    <a:lnTo>
                      <a:pt x="1764" y="55"/>
                    </a:lnTo>
                    <a:lnTo>
                      <a:pt x="1764" y="55"/>
                    </a:lnTo>
                    <a:lnTo>
                      <a:pt x="1721" y="70"/>
                    </a:lnTo>
                    <a:lnTo>
                      <a:pt x="1616" y="106"/>
                    </a:lnTo>
                    <a:lnTo>
                      <a:pt x="1499" y="152"/>
                    </a:lnTo>
                    <a:lnTo>
                      <a:pt x="1445" y="176"/>
                    </a:lnTo>
                    <a:lnTo>
                      <a:pt x="1406" y="199"/>
                    </a:lnTo>
                    <a:lnTo>
                      <a:pt x="1406" y="199"/>
                    </a:lnTo>
                    <a:lnTo>
                      <a:pt x="1394" y="207"/>
                    </a:lnTo>
                    <a:lnTo>
                      <a:pt x="1386" y="219"/>
                    </a:lnTo>
                    <a:lnTo>
                      <a:pt x="1379" y="234"/>
                    </a:lnTo>
                    <a:lnTo>
                      <a:pt x="1371" y="254"/>
                    </a:lnTo>
                    <a:lnTo>
                      <a:pt x="1371" y="273"/>
                    </a:lnTo>
                    <a:lnTo>
                      <a:pt x="1375" y="297"/>
                    </a:lnTo>
                    <a:lnTo>
                      <a:pt x="1394" y="320"/>
                    </a:lnTo>
                    <a:lnTo>
                      <a:pt x="1538" y="484"/>
                    </a:lnTo>
                    <a:lnTo>
                      <a:pt x="1538" y="1789"/>
                    </a:lnTo>
                    <a:lnTo>
                      <a:pt x="1538" y="1789"/>
                    </a:lnTo>
                    <a:lnTo>
                      <a:pt x="1515" y="1770"/>
                    </a:lnTo>
                    <a:lnTo>
                      <a:pt x="1449" y="1723"/>
                    </a:lnTo>
                    <a:lnTo>
                      <a:pt x="1344" y="1661"/>
                    </a:lnTo>
                    <a:lnTo>
                      <a:pt x="1281" y="1626"/>
                    </a:lnTo>
                    <a:lnTo>
                      <a:pt x="1211" y="1591"/>
                    </a:lnTo>
                    <a:lnTo>
                      <a:pt x="1133" y="1555"/>
                    </a:lnTo>
                    <a:lnTo>
                      <a:pt x="1051" y="1520"/>
                    </a:lnTo>
                    <a:lnTo>
                      <a:pt x="966" y="1493"/>
                    </a:lnTo>
                    <a:lnTo>
                      <a:pt x="876" y="1466"/>
                    </a:lnTo>
                    <a:lnTo>
                      <a:pt x="783" y="1450"/>
                    </a:lnTo>
                    <a:lnTo>
                      <a:pt x="685" y="1435"/>
                    </a:lnTo>
                    <a:lnTo>
                      <a:pt x="638" y="1435"/>
                    </a:lnTo>
                    <a:lnTo>
                      <a:pt x="588" y="1435"/>
                    </a:lnTo>
                    <a:lnTo>
                      <a:pt x="541" y="1435"/>
                    </a:lnTo>
                    <a:lnTo>
                      <a:pt x="490" y="1439"/>
                    </a:lnTo>
                    <a:lnTo>
                      <a:pt x="490" y="1439"/>
                    </a:lnTo>
                    <a:lnTo>
                      <a:pt x="268" y="1485"/>
                    </a:lnTo>
                    <a:lnTo>
                      <a:pt x="105" y="1524"/>
                    </a:lnTo>
                    <a:lnTo>
                      <a:pt x="0" y="1552"/>
                    </a:lnTo>
                    <a:lnTo>
                      <a:pt x="0" y="433"/>
                    </a:lnTo>
                    <a:lnTo>
                      <a:pt x="0" y="433"/>
                    </a:lnTo>
                    <a:lnTo>
                      <a:pt x="70" y="413"/>
                    </a:lnTo>
                    <a:lnTo>
                      <a:pt x="140" y="390"/>
                    </a:lnTo>
                    <a:lnTo>
                      <a:pt x="218" y="359"/>
                    </a:lnTo>
                    <a:lnTo>
                      <a:pt x="300" y="320"/>
                    </a:lnTo>
                    <a:lnTo>
                      <a:pt x="338" y="300"/>
                    </a:lnTo>
                    <a:lnTo>
                      <a:pt x="370" y="277"/>
                    </a:lnTo>
                    <a:lnTo>
                      <a:pt x="397" y="258"/>
                    </a:lnTo>
                    <a:lnTo>
                      <a:pt x="420" y="234"/>
                    </a:lnTo>
                    <a:lnTo>
                      <a:pt x="432" y="211"/>
                    </a:lnTo>
                    <a:lnTo>
                      <a:pt x="436" y="199"/>
                    </a:lnTo>
                    <a:lnTo>
                      <a:pt x="436" y="187"/>
                    </a:lnTo>
                    <a:lnTo>
                      <a:pt x="436" y="187"/>
                    </a:lnTo>
                    <a:lnTo>
                      <a:pt x="420" y="164"/>
                    </a:lnTo>
                    <a:lnTo>
                      <a:pt x="385" y="109"/>
                    </a:lnTo>
                    <a:lnTo>
                      <a:pt x="358" y="78"/>
                    </a:lnTo>
                    <a:lnTo>
                      <a:pt x="327" y="47"/>
                    </a:lnTo>
                    <a:lnTo>
                      <a:pt x="296" y="20"/>
                    </a:lnTo>
                    <a:lnTo>
                      <a:pt x="261" y="0"/>
                    </a:lnTo>
                    <a:lnTo>
                      <a:pt x="261" y="339"/>
                    </a:lnTo>
                    <a:lnTo>
                      <a:pt x="1530" y="99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1" name="Freeform 278"/>
            <p:cNvSpPr>
              <a:spLocks/>
            </p:cNvSpPr>
            <p:nvPr/>
          </p:nvSpPr>
          <p:spPr bwMode="auto">
            <a:xfrm>
              <a:off x="4629150" y="3013076"/>
              <a:ext cx="2800350" cy="2840038"/>
            </a:xfrm>
            <a:custGeom>
              <a:avLst/>
              <a:gdLst>
                <a:gd name="T0" fmla="*/ 1530 w 1764"/>
                <a:gd name="T1" fmla="*/ 998 h 1789"/>
                <a:gd name="T2" fmla="*/ 1764 w 1764"/>
                <a:gd name="T3" fmla="*/ 815 h 1789"/>
                <a:gd name="T4" fmla="*/ 1764 w 1764"/>
                <a:gd name="T5" fmla="*/ 55 h 1789"/>
                <a:gd name="T6" fmla="*/ 1764 w 1764"/>
                <a:gd name="T7" fmla="*/ 55 h 1789"/>
                <a:gd name="T8" fmla="*/ 1721 w 1764"/>
                <a:gd name="T9" fmla="*/ 70 h 1789"/>
                <a:gd name="T10" fmla="*/ 1616 w 1764"/>
                <a:gd name="T11" fmla="*/ 106 h 1789"/>
                <a:gd name="T12" fmla="*/ 1499 w 1764"/>
                <a:gd name="T13" fmla="*/ 152 h 1789"/>
                <a:gd name="T14" fmla="*/ 1445 w 1764"/>
                <a:gd name="T15" fmla="*/ 176 h 1789"/>
                <a:gd name="T16" fmla="*/ 1406 w 1764"/>
                <a:gd name="T17" fmla="*/ 199 h 1789"/>
                <a:gd name="T18" fmla="*/ 1406 w 1764"/>
                <a:gd name="T19" fmla="*/ 199 h 1789"/>
                <a:gd name="T20" fmla="*/ 1394 w 1764"/>
                <a:gd name="T21" fmla="*/ 207 h 1789"/>
                <a:gd name="T22" fmla="*/ 1386 w 1764"/>
                <a:gd name="T23" fmla="*/ 219 h 1789"/>
                <a:gd name="T24" fmla="*/ 1379 w 1764"/>
                <a:gd name="T25" fmla="*/ 234 h 1789"/>
                <a:gd name="T26" fmla="*/ 1371 w 1764"/>
                <a:gd name="T27" fmla="*/ 254 h 1789"/>
                <a:gd name="T28" fmla="*/ 1371 w 1764"/>
                <a:gd name="T29" fmla="*/ 273 h 1789"/>
                <a:gd name="T30" fmla="*/ 1375 w 1764"/>
                <a:gd name="T31" fmla="*/ 297 h 1789"/>
                <a:gd name="T32" fmla="*/ 1394 w 1764"/>
                <a:gd name="T33" fmla="*/ 320 h 1789"/>
                <a:gd name="T34" fmla="*/ 1538 w 1764"/>
                <a:gd name="T35" fmla="*/ 484 h 1789"/>
                <a:gd name="T36" fmla="*/ 1538 w 1764"/>
                <a:gd name="T37" fmla="*/ 1789 h 1789"/>
                <a:gd name="T38" fmla="*/ 1538 w 1764"/>
                <a:gd name="T39" fmla="*/ 1789 h 1789"/>
                <a:gd name="T40" fmla="*/ 1515 w 1764"/>
                <a:gd name="T41" fmla="*/ 1770 h 1789"/>
                <a:gd name="T42" fmla="*/ 1449 w 1764"/>
                <a:gd name="T43" fmla="*/ 1723 h 1789"/>
                <a:gd name="T44" fmla="*/ 1344 w 1764"/>
                <a:gd name="T45" fmla="*/ 1661 h 1789"/>
                <a:gd name="T46" fmla="*/ 1281 w 1764"/>
                <a:gd name="T47" fmla="*/ 1626 h 1789"/>
                <a:gd name="T48" fmla="*/ 1211 w 1764"/>
                <a:gd name="T49" fmla="*/ 1591 h 1789"/>
                <a:gd name="T50" fmla="*/ 1133 w 1764"/>
                <a:gd name="T51" fmla="*/ 1555 h 1789"/>
                <a:gd name="T52" fmla="*/ 1051 w 1764"/>
                <a:gd name="T53" fmla="*/ 1520 h 1789"/>
                <a:gd name="T54" fmla="*/ 966 w 1764"/>
                <a:gd name="T55" fmla="*/ 1493 h 1789"/>
                <a:gd name="T56" fmla="*/ 876 w 1764"/>
                <a:gd name="T57" fmla="*/ 1466 h 1789"/>
                <a:gd name="T58" fmla="*/ 783 w 1764"/>
                <a:gd name="T59" fmla="*/ 1450 h 1789"/>
                <a:gd name="T60" fmla="*/ 685 w 1764"/>
                <a:gd name="T61" fmla="*/ 1435 h 1789"/>
                <a:gd name="T62" fmla="*/ 638 w 1764"/>
                <a:gd name="T63" fmla="*/ 1435 h 1789"/>
                <a:gd name="T64" fmla="*/ 588 w 1764"/>
                <a:gd name="T65" fmla="*/ 1435 h 1789"/>
                <a:gd name="T66" fmla="*/ 541 w 1764"/>
                <a:gd name="T67" fmla="*/ 1435 h 1789"/>
                <a:gd name="T68" fmla="*/ 490 w 1764"/>
                <a:gd name="T69" fmla="*/ 1439 h 1789"/>
                <a:gd name="T70" fmla="*/ 490 w 1764"/>
                <a:gd name="T71" fmla="*/ 1439 h 1789"/>
                <a:gd name="T72" fmla="*/ 268 w 1764"/>
                <a:gd name="T73" fmla="*/ 1485 h 1789"/>
                <a:gd name="T74" fmla="*/ 105 w 1764"/>
                <a:gd name="T75" fmla="*/ 1524 h 1789"/>
                <a:gd name="T76" fmla="*/ 0 w 1764"/>
                <a:gd name="T77" fmla="*/ 1552 h 1789"/>
                <a:gd name="T78" fmla="*/ 0 w 1764"/>
                <a:gd name="T79" fmla="*/ 433 h 1789"/>
                <a:gd name="T80" fmla="*/ 0 w 1764"/>
                <a:gd name="T81" fmla="*/ 433 h 1789"/>
                <a:gd name="T82" fmla="*/ 70 w 1764"/>
                <a:gd name="T83" fmla="*/ 413 h 1789"/>
                <a:gd name="T84" fmla="*/ 140 w 1764"/>
                <a:gd name="T85" fmla="*/ 390 h 1789"/>
                <a:gd name="T86" fmla="*/ 218 w 1764"/>
                <a:gd name="T87" fmla="*/ 359 h 1789"/>
                <a:gd name="T88" fmla="*/ 300 w 1764"/>
                <a:gd name="T89" fmla="*/ 320 h 1789"/>
                <a:gd name="T90" fmla="*/ 338 w 1764"/>
                <a:gd name="T91" fmla="*/ 300 h 1789"/>
                <a:gd name="T92" fmla="*/ 370 w 1764"/>
                <a:gd name="T93" fmla="*/ 277 h 1789"/>
                <a:gd name="T94" fmla="*/ 397 w 1764"/>
                <a:gd name="T95" fmla="*/ 258 h 1789"/>
                <a:gd name="T96" fmla="*/ 420 w 1764"/>
                <a:gd name="T97" fmla="*/ 234 h 1789"/>
                <a:gd name="T98" fmla="*/ 432 w 1764"/>
                <a:gd name="T99" fmla="*/ 211 h 1789"/>
                <a:gd name="T100" fmla="*/ 436 w 1764"/>
                <a:gd name="T101" fmla="*/ 199 h 1789"/>
                <a:gd name="T102" fmla="*/ 436 w 1764"/>
                <a:gd name="T103" fmla="*/ 187 h 1789"/>
                <a:gd name="T104" fmla="*/ 436 w 1764"/>
                <a:gd name="T105" fmla="*/ 187 h 1789"/>
                <a:gd name="T106" fmla="*/ 420 w 1764"/>
                <a:gd name="T107" fmla="*/ 164 h 1789"/>
                <a:gd name="T108" fmla="*/ 385 w 1764"/>
                <a:gd name="T109" fmla="*/ 109 h 1789"/>
                <a:gd name="T110" fmla="*/ 358 w 1764"/>
                <a:gd name="T111" fmla="*/ 78 h 1789"/>
                <a:gd name="T112" fmla="*/ 327 w 1764"/>
                <a:gd name="T113" fmla="*/ 47 h 1789"/>
                <a:gd name="T114" fmla="*/ 296 w 1764"/>
                <a:gd name="T115" fmla="*/ 20 h 1789"/>
                <a:gd name="T116" fmla="*/ 261 w 1764"/>
                <a:gd name="T117" fmla="*/ 0 h 1789"/>
                <a:gd name="T118" fmla="*/ 261 w 1764"/>
                <a:gd name="T119" fmla="*/ 339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4" h="1789">
                  <a:moveTo>
                    <a:pt x="1530" y="998"/>
                  </a:moveTo>
                  <a:lnTo>
                    <a:pt x="1764" y="815"/>
                  </a:lnTo>
                  <a:lnTo>
                    <a:pt x="1764" y="55"/>
                  </a:lnTo>
                  <a:lnTo>
                    <a:pt x="1764" y="55"/>
                  </a:lnTo>
                  <a:lnTo>
                    <a:pt x="1721" y="70"/>
                  </a:lnTo>
                  <a:lnTo>
                    <a:pt x="1616" y="106"/>
                  </a:lnTo>
                  <a:lnTo>
                    <a:pt x="1499" y="152"/>
                  </a:lnTo>
                  <a:lnTo>
                    <a:pt x="1445" y="176"/>
                  </a:lnTo>
                  <a:lnTo>
                    <a:pt x="1406" y="199"/>
                  </a:lnTo>
                  <a:lnTo>
                    <a:pt x="1406" y="199"/>
                  </a:lnTo>
                  <a:lnTo>
                    <a:pt x="1394" y="207"/>
                  </a:lnTo>
                  <a:lnTo>
                    <a:pt x="1386" y="219"/>
                  </a:lnTo>
                  <a:lnTo>
                    <a:pt x="1379" y="234"/>
                  </a:lnTo>
                  <a:lnTo>
                    <a:pt x="1371" y="254"/>
                  </a:lnTo>
                  <a:lnTo>
                    <a:pt x="1371" y="273"/>
                  </a:lnTo>
                  <a:lnTo>
                    <a:pt x="1375" y="297"/>
                  </a:lnTo>
                  <a:lnTo>
                    <a:pt x="1394" y="320"/>
                  </a:lnTo>
                  <a:lnTo>
                    <a:pt x="1538" y="484"/>
                  </a:lnTo>
                  <a:lnTo>
                    <a:pt x="1538" y="1789"/>
                  </a:lnTo>
                  <a:lnTo>
                    <a:pt x="1538" y="1789"/>
                  </a:lnTo>
                  <a:lnTo>
                    <a:pt x="1515" y="1770"/>
                  </a:lnTo>
                  <a:lnTo>
                    <a:pt x="1449" y="1723"/>
                  </a:lnTo>
                  <a:lnTo>
                    <a:pt x="1344" y="1661"/>
                  </a:lnTo>
                  <a:lnTo>
                    <a:pt x="1281" y="1626"/>
                  </a:lnTo>
                  <a:lnTo>
                    <a:pt x="1211" y="1591"/>
                  </a:lnTo>
                  <a:lnTo>
                    <a:pt x="1133" y="1555"/>
                  </a:lnTo>
                  <a:lnTo>
                    <a:pt x="1051" y="1520"/>
                  </a:lnTo>
                  <a:lnTo>
                    <a:pt x="966" y="1493"/>
                  </a:lnTo>
                  <a:lnTo>
                    <a:pt x="876" y="1466"/>
                  </a:lnTo>
                  <a:lnTo>
                    <a:pt x="783" y="1450"/>
                  </a:lnTo>
                  <a:lnTo>
                    <a:pt x="685" y="1435"/>
                  </a:lnTo>
                  <a:lnTo>
                    <a:pt x="638" y="1435"/>
                  </a:lnTo>
                  <a:lnTo>
                    <a:pt x="588" y="1435"/>
                  </a:lnTo>
                  <a:lnTo>
                    <a:pt x="541" y="1435"/>
                  </a:lnTo>
                  <a:lnTo>
                    <a:pt x="490" y="1439"/>
                  </a:lnTo>
                  <a:lnTo>
                    <a:pt x="490" y="1439"/>
                  </a:lnTo>
                  <a:lnTo>
                    <a:pt x="268" y="1485"/>
                  </a:lnTo>
                  <a:lnTo>
                    <a:pt x="105" y="1524"/>
                  </a:lnTo>
                  <a:lnTo>
                    <a:pt x="0" y="1552"/>
                  </a:lnTo>
                  <a:lnTo>
                    <a:pt x="0" y="433"/>
                  </a:lnTo>
                  <a:lnTo>
                    <a:pt x="0" y="433"/>
                  </a:lnTo>
                  <a:lnTo>
                    <a:pt x="70" y="413"/>
                  </a:lnTo>
                  <a:lnTo>
                    <a:pt x="140" y="390"/>
                  </a:lnTo>
                  <a:lnTo>
                    <a:pt x="218" y="359"/>
                  </a:lnTo>
                  <a:lnTo>
                    <a:pt x="300" y="320"/>
                  </a:lnTo>
                  <a:lnTo>
                    <a:pt x="338" y="300"/>
                  </a:lnTo>
                  <a:lnTo>
                    <a:pt x="370" y="277"/>
                  </a:lnTo>
                  <a:lnTo>
                    <a:pt x="397" y="258"/>
                  </a:lnTo>
                  <a:lnTo>
                    <a:pt x="420" y="234"/>
                  </a:lnTo>
                  <a:lnTo>
                    <a:pt x="432" y="211"/>
                  </a:lnTo>
                  <a:lnTo>
                    <a:pt x="436" y="199"/>
                  </a:lnTo>
                  <a:lnTo>
                    <a:pt x="436" y="187"/>
                  </a:lnTo>
                  <a:lnTo>
                    <a:pt x="436" y="187"/>
                  </a:lnTo>
                  <a:lnTo>
                    <a:pt x="420" y="164"/>
                  </a:lnTo>
                  <a:lnTo>
                    <a:pt x="385" y="109"/>
                  </a:lnTo>
                  <a:lnTo>
                    <a:pt x="358" y="78"/>
                  </a:lnTo>
                  <a:lnTo>
                    <a:pt x="327" y="47"/>
                  </a:lnTo>
                  <a:lnTo>
                    <a:pt x="296" y="20"/>
                  </a:lnTo>
                  <a:lnTo>
                    <a:pt x="261" y="0"/>
                  </a:lnTo>
                  <a:lnTo>
                    <a:pt x="261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043488" y="3551238"/>
              <a:ext cx="2009774" cy="1466850"/>
              <a:chOff x="5043488" y="3551238"/>
              <a:chExt cx="2009774" cy="1466850"/>
            </a:xfrm>
          </p:grpSpPr>
          <p:sp>
            <p:nvSpPr>
              <p:cNvPr id="13" name="Line 280"/>
              <p:cNvSpPr>
                <a:spLocks noChangeShapeType="1"/>
              </p:cNvSpPr>
              <p:nvPr/>
            </p:nvSpPr>
            <p:spPr bwMode="auto">
              <a:xfrm>
                <a:off x="5043488" y="3551238"/>
                <a:ext cx="0" cy="123825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Line 281"/>
              <p:cNvSpPr>
                <a:spLocks noChangeShapeType="1"/>
              </p:cNvSpPr>
              <p:nvPr/>
            </p:nvSpPr>
            <p:spPr bwMode="auto">
              <a:xfrm>
                <a:off x="5043488" y="3749676"/>
                <a:ext cx="0" cy="123825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Line 282"/>
              <p:cNvSpPr>
                <a:spLocks noChangeShapeType="1"/>
              </p:cNvSpPr>
              <p:nvPr/>
            </p:nvSpPr>
            <p:spPr bwMode="auto">
              <a:xfrm>
                <a:off x="5043488" y="3948113"/>
                <a:ext cx="0" cy="123825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Line 283"/>
              <p:cNvSpPr>
                <a:spLocks noChangeShapeType="1"/>
              </p:cNvSpPr>
              <p:nvPr/>
            </p:nvSpPr>
            <p:spPr bwMode="auto">
              <a:xfrm>
                <a:off x="5043488" y="4146551"/>
                <a:ext cx="0" cy="123825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" name="Line 284"/>
              <p:cNvSpPr>
                <a:spLocks noChangeShapeType="1"/>
              </p:cNvSpPr>
              <p:nvPr/>
            </p:nvSpPr>
            <p:spPr bwMode="auto">
              <a:xfrm>
                <a:off x="5043488" y="4343401"/>
                <a:ext cx="0" cy="123825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Freeform 285"/>
              <p:cNvSpPr>
                <a:spLocks/>
              </p:cNvSpPr>
              <p:nvPr/>
            </p:nvSpPr>
            <p:spPr bwMode="auto">
              <a:xfrm>
                <a:off x="5043488" y="4541838"/>
                <a:ext cx="30162" cy="104775"/>
              </a:xfrm>
              <a:custGeom>
                <a:avLst/>
                <a:gdLst>
                  <a:gd name="T0" fmla="*/ 0 w 19"/>
                  <a:gd name="T1" fmla="*/ 0 h 66"/>
                  <a:gd name="T2" fmla="*/ 0 w 19"/>
                  <a:gd name="T3" fmla="*/ 51 h 66"/>
                  <a:gd name="T4" fmla="*/ 19 w 19"/>
                  <a:gd name="T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66">
                    <a:moveTo>
                      <a:pt x="0" y="0"/>
                    </a:moveTo>
                    <a:lnTo>
                      <a:pt x="0" y="51"/>
                    </a:lnTo>
                    <a:lnTo>
                      <a:pt x="19" y="66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" name="Line 286"/>
              <p:cNvSpPr>
                <a:spLocks noChangeShapeType="1"/>
              </p:cNvSpPr>
              <p:nvPr/>
            </p:nvSpPr>
            <p:spPr bwMode="auto">
              <a:xfrm>
                <a:off x="5141913" y="4684713"/>
                <a:ext cx="104775" cy="61913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" name="Line 287"/>
              <p:cNvSpPr>
                <a:spLocks noChangeShapeType="1"/>
              </p:cNvSpPr>
              <p:nvPr/>
            </p:nvSpPr>
            <p:spPr bwMode="auto">
              <a:xfrm>
                <a:off x="5314950" y="4776788"/>
                <a:ext cx="104775" cy="61913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" name="Line 288"/>
              <p:cNvSpPr>
                <a:spLocks noChangeShapeType="1"/>
              </p:cNvSpPr>
              <p:nvPr/>
            </p:nvSpPr>
            <p:spPr bwMode="auto">
              <a:xfrm>
                <a:off x="5487988" y="4875213"/>
                <a:ext cx="104775" cy="61913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" name="Freeform 289"/>
              <p:cNvSpPr>
                <a:spLocks/>
              </p:cNvSpPr>
              <p:nvPr/>
            </p:nvSpPr>
            <p:spPr bwMode="auto">
              <a:xfrm>
                <a:off x="5661025" y="4968876"/>
                <a:ext cx="123825" cy="19050"/>
              </a:xfrm>
              <a:custGeom>
                <a:avLst/>
                <a:gdLst>
                  <a:gd name="T0" fmla="*/ 0 w 78"/>
                  <a:gd name="T1" fmla="*/ 0 h 12"/>
                  <a:gd name="T2" fmla="*/ 39 w 78"/>
                  <a:gd name="T3" fmla="*/ 8 h 12"/>
                  <a:gd name="T4" fmla="*/ 78 w 78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2">
                    <a:moveTo>
                      <a:pt x="0" y="0"/>
                    </a:moveTo>
                    <a:lnTo>
                      <a:pt x="39" y="8"/>
                    </a:lnTo>
                    <a:lnTo>
                      <a:pt x="78" y="12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" name="Freeform 290"/>
              <p:cNvSpPr>
                <a:spLocks/>
              </p:cNvSpPr>
              <p:nvPr/>
            </p:nvSpPr>
            <p:spPr bwMode="auto">
              <a:xfrm>
                <a:off x="5853113" y="4999038"/>
                <a:ext cx="123825" cy="12700"/>
              </a:xfrm>
              <a:custGeom>
                <a:avLst/>
                <a:gdLst>
                  <a:gd name="T0" fmla="*/ 0 w 78"/>
                  <a:gd name="T1" fmla="*/ 0 h 8"/>
                  <a:gd name="T2" fmla="*/ 43 w 78"/>
                  <a:gd name="T3" fmla="*/ 4 h 8"/>
                  <a:gd name="T4" fmla="*/ 78 w 78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8">
                    <a:moveTo>
                      <a:pt x="0" y="0"/>
                    </a:moveTo>
                    <a:lnTo>
                      <a:pt x="43" y="4"/>
                    </a:lnTo>
                    <a:lnTo>
                      <a:pt x="78" y="8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Line 291"/>
              <p:cNvSpPr>
                <a:spLocks noChangeShapeType="1"/>
              </p:cNvSpPr>
              <p:nvPr/>
            </p:nvSpPr>
            <p:spPr bwMode="auto">
              <a:xfrm>
                <a:off x="6051550" y="5018088"/>
                <a:ext cx="122237" cy="0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Freeform 292"/>
              <p:cNvSpPr>
                <a:spLocks/>
              </p:cNvSpPr>
              <p:nvPr/>
            </p:nvSpPr>
            <p:spPr bwMode="auto">
              <a:xfrm>
                <a:off x="6248400" y="4994276"/>
                <a:ext cx="123825" cy="17463"/>
              </a:xfrm>
              <a:custGeom>
                <a:avLst/>
                <a:gdLst>
                  <a:gd name="T0" fmla="*/ 0 w 78"/>
                  <a:gd name="T1" fmla="*/ 11 h 11"/>
                  <a:gd name="T2" fmla="*/ 43 w 78"/>
                  <a:gd name="T3" fmla="*/ 3 h 11"/>
                  <a:gd name="T4" fmla="*/ 78 w 78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1">
                    <a:moveTo>
                      <a:pt x="0" y="11"/>
                    </a:moveTo>
                    <a:lnTo>
                      <a:pt x="43" y="3"/>
                    </a:lnTo>
                    <a:lnTo>
                      <a:pt x="78" y="0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Freeform 293"/>
              <p:cNvSpPr>
                <a:spLocks/>
              </p:cNvSpPr>
              <p:nvPr/>
            </p:nvSpPr>
            <p:spPr bwMode="auto">
              <a:xfrm>
                <a:off x="6446838" y="4926013"/>
                <a:ext cx="111125" cy="49213"/>
              </a:xfrm>
              <a:custGeom>
                <a:avLst/>
                <a:gdLst>
                  <a:gd name="T0" fmla="*/ 0 w 70"/>
                  <a:gd name="T1" fmla="*/ 31 h 31"/>
                  <a:gd name="T2" fmla="*/ 8 w 70"/>
                  <a:gd name="T3" fmla="*/ 31 h 31"/>
                  <a:gd name="T4" fmla="*/ 39 w 70"/>
                  <a:gd name="T5" fmla="*/ 15 h 31"/>
                  <a:gd name="T6" fmla="*/ 70 w 7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31">
                    <a:moveTo>
                      <a:pt x="0" y="31"/>
                    </a:moveTo>
                    <a:lnTo>
                      <a:pt x="8" y="31"/>
                    </a:lnTo>
                    <a:lnTo>
                      <a:pt x="39" y="15"/>
                    </a:lnTo>
                    <a:lnTo>
                      <a:pt x="70" y="0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Freeform 294"/>
              <p:cNvSpPr>
                <a:spLocks/>
              </p:cNvSpPr>
              <p:nvPr/>
            </p:nvSpPr>
            <p:spPr bwMode="auto">
              <a:xfrm>
                <a:off x="6619875" y="4826001"/>
                <a:ext cx="111125" cy="61913"/>
              </a:xfrm>
              <a:custGeom>
                <a:avLst/>
                <a:gdLst>
                  <a:gd name="T0" fmla="*/ 0 w 70"/>
                  <a:gd name="T1" fmla="*/ 39 h 39"/>
                  <a:gd name="T2" fmla="*/ 12 w 70"/>
                  <a:gd name="T3" fmla="*/ 35 h 39"/>
                  <a:gd name="T4" fmla="*/ 66 w 70"/>
                  <a:gd name="T5" fmla="*/ 0 h 39"/>
                  <a:gd name="T6" fmla="*/ 70 w 7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39">
                    <a:moveTo>
                      <a:pt x="0" y="39"/>
                    </a:moveTo>
                    <a:lnTo>
                      <a:pt x="12" y="35"/>
                    </a:lnTo>
                    <a:lnTo>
                      <a:pt x="66" y="0"/>
                    </a:lnTo>
                    <a:lnTo>
                      <a:pt x="70" y="0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8" name="Freeform 295"/>
              <p:cNvSpPr>
                <a:spLocks/>
              </p:cNvSpPr>
              <p:nvPr/>
            </p:nvSpPr>
            <p:spPr bwMode="auto">
              <a:xfrm>
                <a:off x="6792913" y="4714876"/>
                <a:ext cx="98425" cy="74613"/>
              </a:xfrm>
              <a:custGeom>
                <a:avLst/>
                <a:gdLst>
                  <a:gd name="T0" fmla="*/ 0 w 62"/>
                  <a:gd name="T1" fmla="*/ 47 h 47"/>
                  <a:gd name="T2" fmla="*/ 23 w 62"/>
                  <a:gd name="T3" fmla="*/ 31 h 47"/>
                  <a:gd name="T4" fmla="*/ 62 w 62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47">
                    <a:moveTo>
                      <a:pt x="0" y="47"/>
                    </a:moveTo>
                    <a:lnTo>
                      <a:pt x="23" y="31"/>
                    </a:lnTo>
                    <a:lnTo>
                      <a:pt x="62" y="0"/>
                    </a:lnTo>
                  </a:path>
                </a:pathLst>
              </a:cu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9" name="Line 296"/>
              <p:cNvSpPr>
                <a:spLocks noChangeShapeType="1"/>
              </p:cNvSpPr>
              <p:nvPr/>
            </p:nvSpPr>
            <p:spPr bwMode="auto">
              <a:xfrm flipV="1">
                <a:off x="6953250" y="4603751"/>
                <a:ext cx="100012" cy="74613"/>
              </a:xfrm>
              <a:prstGeom prst="line">
                <a:avLst/>
              </a:prstGeom>
              <a:noFill/>
              <a:ln w="12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Line 297"/>
            <p:cNvSpPr>
              <a:spLocks noChangeShapeType="1"/>
            </p:cNvSpPr>
            <p:nvPr/>
          </p:nvSpPr>
          <p:spPr bwMode="auto">
            <a:xfrm flipH="1">
              <a:off x="4325937" y="4529138"/>
              <a:ext cx="1762125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Rectangle 300"/>
            <p:cNvSpPr>
              <a:spLocks noChangeArrowheads="1"/>
            </p:cNvSpPr>
            <p:nvPr/>
          </p:nvSpPr>
          <p:spPr bwMode="auto">
            <a:xfrm>
              <a:off x="5883275" y="2957513"/>
              <a:ext cx="179387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2" name="Rectangle 301"/>
            <p:cNvSpPr>
              <a:spLocks noChangeArrowheads="1"/>
            </p:cNvSpPr>
            <p:nvPr/>
          </p:nvSpPr>
          <p:spPr bwMode="auto">
            <a:xfrm>
              <a:off x="4195763" y="4497388"/>
              <a:ext cx="192087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3" name="Rectangle 302"/>
            <p:cNvSpPr>
              <a:spLocks noChangeArrowheads="1"/>
            </p:cNvSpPr>
            <p:nvPr/>
          </p:nvSpPr>
          <p:spPr bwMode="auto">
            <a:xfrm>
              <a:off x="5599113" y="4968876"/>
              <a:ext cx="192087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4" name="Rectangle 303"/>
            <p:cNvSpPr>
              <a:spLocks noChangeArrowheads="1"/>
            </p:cNvSpPr>
            <p:nvPr/>
          </p:nvSpPr>
          <p:spPr bwMode="auto">
            <a:xfrm>
              <a:off x="5697538" y="4529138"/>
              <a:ext cx="260350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35" name="Freeform 304"/>
            <p:cNvSpPr>
              <a:spLocks/>
            </p:cNvSpPr>
            <p:nvPr/>
          </p:nvSpPr>
          <p:spPr bwMode="auto">
            <a:xfrm>
              <a:off x="5407025" y="3521076"/>
              <a:ext cx="1150937" cy="1008063"/>
            </a:xfrm>
            <a:custGeom>
              <a:avLst/>
              <a:gdLst>
                <a:gd name="T0" fmla="*/ 725 w 725"/>
                <a:gd name="T1" fmla="*/ 308 h 635"/>
                <a:gd name="T2" fmla="*/ 725 w 725"/>
                <a:gd name="T3" fmla="*/ 382 h 635"/>
                <a:gd name="T4" fmla="*/ 717 w 725"/>
                <a:gd name="T5" fmla="*/ 405 h 635"/>
                <a:gd name="T6" fmla="*/ 682 w 725"/>
                <a:gd name="T7" fmla="*/ 483 h 635"/>
                <a:gd name="T8" fmla="*/ 624 w 725"/>
                <a:gd name="T9" fmla="*/ 549 h 635"/>
                <a:gd name="T10" fmla="*/ 550 w 725"/>
                <a:gd name="T11" fmla="*/ 596 h 635"/>
                <a:gd name="T12" fmla="*/ 464 w 725"/>
                <a:gd name="T13" fmla="*/ 624 h 635"/>
                <a:gd name="T14" fmla="*/ 444 w 725"/>
                <a:gd name="T15" fmla="*/ 631 h 635"/>
                <a:gd name="T16" fmla="*/ 421 w 725"/>
                <a:gd name="T17" fmla="*/ 635 h 635"/>
                <a:gd name="T18" fmla="*/ 394 w 725"/>
                <a:gd name="T19" fmla="*/ 631 h 635"/>
                <a:gd name="T20" fmla="*/ 367 w 725"/>
                <a:gd name="T21" fmla="*/ 627 h 635"/>
                <a:gd name="T22" fmla="*/ 293 w 725"/>
                <a:gd name="T23" fmla="*/ 604 h 635"/>
                <a:gd name="T24" fmla="*/ 258 w 725"/>
                <a:gd name="T25" fmla="*/ 588 h 635"/>
                <a:gd name="T26" fmla="*/ 195 w 725"/>
                <a:gd name="T27" fmla="*/ 538 h 635"/>
                <a:gd name="T28" fmla="*/ 145 w 725"/>
                <a:gd name="T29" fmla="*/ 475 h 635"/>
                <a:gd name="T30" fmla="*/ 106 w 725"/>
                <a:gd name="T31" fmla="*/ 405 h 635"/>
                <a:gd name="T32" fmla="*/ 90 w 725"/>
                <a:gd name="T33" fmla="*/ 366 h 635"/>
                <a:gd name="T34" fmla="*/ 78 w 725"/>
                <a:gd name="T35" fmla="*/ 347 h 635"/>
                <a:gd name="T36" fmla="*/ 78 w 725"/>
                <a:gd name="T37" fmla="*/ 339 h 635"/>
                <a:gd name="T38" fmla="*/ 71 w 725"/>
                <a:gd name="T39" fmla="*/ 323 h 635"/>
                <a:gd name="T40" fmla="*/ 63 w 725"/>
                <a:gd name="T41" fmla="*/ 308 h 635"/>
                <a:gd name="T42" fmla="*/ 59 w 725"/>
                <a:gd name="T43" fmla="*/ 292 h 635"/>
                <a:gd name="T44" fmla="*/ 39 w 725"/>
                <a:gd name="T45" fmla="*/ 265 h 635"/>
                <a:gd name="T46" fmla="*/ 35 w 725"/>
                <a:gd name="T47" fmla="*/ 249 h 635"/>
                <a:gd name="T48" fmla="*/ 35 w 725"/>
                <a:gd name="T49" fmla="*/ 238 h 635"/>
                <a:gd name="T50" fmla="*/ 16 w 725"/>
                <a:gd name="T51" fmla="*/ 171 h 635"/>
                <a:gd name="T52" fmla="*/ 0 w 725"/>
                <a:gd name="T53" fmla="*/ 97 h 635"/>
                <a:gd name="T54" fmla="*/ 4 w 725"/>
                <a:gd name="T55" fmla="*/ 78 h 635"/>
                <a:gd name="T56" fmla="*/ 28 w 725"/>
                <a:gd name="T57" fmla="*/ 86 h 635"/>
                <a:gd name="T58" fmla="*/ 121 w 725"/>
                <a:gd name="T59" fmla="*/ 144 h 635"/>
                <a:gd name="T60" fmla="*/ 145 w 725"/>
                <a:gd name="T61" fmla="*/ 156 h 635"/>
                <a:gd name="T62" fmla="*/ 176 w 725"/>
                <a:gd name="T63" fmla="*/ 109 h 635"/>
                <a:gd name="T64" fmla="*/ 215 w 725"/>
                <a:gd name="T65" fmla="*/ 74 h 635"/>
                <a:gd name="T66" fmla="*/ 281 w 725"/>
                <a:gd name="T67" fmla="*/ 27 h 635"/>
                <a:gd name="T68" fmla="*/ 332 w 725"/>
                <a:gd name="T69" fmla="*/ 8 h 635"/>
                <a:gd name="T70" fmla="*/ 386 w 725"/>
                <a:gd name="T71" fmla="*/ 0 h 635"/>
                <a:gd name="T72" fmla="*/ 413 w 725"/>
                <a:gd name="T73" fmla="*/ 0 h 635"/>
                <a:gd name="T74" fmla="*/ 480 w 725"/>
                <a:gd name="T75" fmla="*/ 4 h 635"/>
                <a:gd name="T76" fmla="*/ 538 w 725"/>
                <a:gd name="T77" fmla="*/ 23 h 635"/>
                <a:gd name="T78" fmla="*/ 589 w 725"/>
                <a:gd name="T79" fmla="*/ 51 h 635"/>
                <a:gd name="T80" fmla="*/ 635 w 725"/>
                <a:gd name="T81" fmla="*/ 90 h 635"/>
                <a:gd name="T82" fmla="*/ 674 w 725"/>
                <a:gd name="T83" fmla="*/ 136 h 635"/>
                <a:gd name="T84" fmla="*/ 702 w 725"/>
                <a:gd name="T85" fmla="*/ 187 h 635"/>
                <a:gd name="T86" fmla="*/ 721 w 725"/>
                <a:gd name="T87" fmla="*/ 245 h 635"/>
                <a:gd name="T88" fmla="*/ 725 w 725"/>
                <a:gd name="T89" fmla="*/ 30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5" h="635">
                  <a:moveTo>
                    <a:pt x="725" y="308"/>
                  </a:moveTo>
                  <a:lnTo>
                    <a:pt x="725" y="308"/>
                  </a:lnTo>
                  <a:lnTo>
                    <a:pt x="725" y="358"/>
                  </a:lnTo>
                  <a:lnTo>
                    <a:pt x="725" y="382"/>
                  </a:lnTo>
                  <a:lnTo>
                    <a:pt x="717" y="405"/>
                  </a:lnTo>
                  <a:lnTo>
                    <a:pt x="717" y="405"/>
                  </a:lnTo>
                  <a:lnTo>
                    <a:pt x="702" y="444"/>
                  </a:lnTo>
                  <a:lnTo>
                    <a:pt x="682" y="483"/>
                  </a:lnTo>
                  <a:lnTo>
                    <a:pt x="655" y="518"/>
                  </a:lnTo>
                  <a:lnTo>
                    <a:pt x="624" y="549"/>
                  </a:lnTo>
                  <a:lnTo>
                    <a:pt x="589" y="577"/>
                  </a:lnTo>
                  <a:lnTo>
                    <a:pt x="550" y="596"/>
                  </a:lnTo>
                  <a:lnTo>
                    <a:pt x="507" y="616"/>
                  </a:lnTo>
                  <a:lnTo>
                    <a:pt x="464" y="624"/>
                  </a:lnTo>
                  <a:lnTo>
                    <a:pt x="464" y="624"/>
                  </a:lnTo>
                  <a:lnTo>
                    <a:pt x="444" y="631"/>
                  </a:lnTo>
                  <a:lnTo>
                    <a:pt x="433" y="635"/>
                  </a:lnTo>
                  <a:lnTo>
                    <a:pt x="421" y="635"/>
                  </a:lnTo>
                  <a:lnTo>
                    <a:pt x="421" y="635"/>
                  </a:lnTo>
                  <a:lnTo>
                    <a:pt x="394" y="631"/>
                  </a:lnTo>
                  <a:lnTo>
                    <a:pt x="394" y="631"/>
                  </a:lnTo>
                  <a:lnTo>
                    <a:pt x="367" y="627"/>
                  </a:lnTo>
                  <a:lnTo>
                    <a:pt x="339" y="620"/>
                  </a:lnTo>
                  <a:lnTo>
                    <a:pt x="293" y="604"/>
                  </a:lnTo>
                  <a:lnTo>
                    <a:pt x="293" y="604"/>
                  </a:lnTo>
                  <a:lnTo>
                    <a:pt x="258" y="588"/>
                  </a:lnTo>
                  <a:lnTo>
                    <a:pt x="226" y="565"/>
                  </a:lnTo>
                  <a:lnTo>
                    <a:pt x="195" y="538"/>
                  </a:lnTo>
                  <a:lnTo>
                    <a:pt x="168" y="510"/>
                  </a:lnTo>
                  <a:lnTo>
                    <a:pt x="145" y="475"/>
                  </a:lnTo>
                  <a:lnTo>
                    <a:pt x="121" y="440"/>
                  </a:lnTo>
                  <a:lnTo>
                    <a:pt x="106" y="405"/>
                  </a:lnTo>
                  <a:lnTo>
                    <a:pt x="90" y="366"/>
                  </a:lnTo>
                  <a:lnTo>
                    <a:pt x="90" y="366"/>
                  </a:lnTo>
                  <a:lnTo>
                    <a:pt x="82" y="355"/>
                  </a:lnTo>
                  <a:lnTo>
                    <a:pt x="78" y="347"/>
                  </a:lnTo>
                  <a:lnTo>
                    <a:pt x="78" y="339"/>
                  </a:lnTo>
                  <a:lnTo>
                    <a:pt x="78" y="339"/>
                  </a:lnTo>
                  <a:lnTo>
                    <a:pt x="74" y="331"/>
                  </a:lnTo>
                  <a:lnTo>
                    <a:pt x="71" y="323"/>
                  </a:lnTo>
                  <a:lnTo>
                    <a:pt x="63" y="316"/>
                  </a:lnTo>
                  <a:lnTo>
                    <a:pt x="63" y="308"/>
                  </a:lnTo>
                  <a:lnTo>
                    <a:pt x="63" y="308"/>
                  </a:lnTo>
                  <a:lnTo>
                    <a:pt x="59" y="292"/>
                  </a:lnTo>
                  <a:lnTo>
                    <a:pt x="47" y="281"/>
                  </a:lnTo>
                  <a:lnTo>
                    <a:pt x="39" y="265"/>
                  </a:lnTo>
                  <a:lnTo>
                    <a:pt x="35" y="257"/>
                  </a:lnTo>
                  <a:lnTo>
                    <a:pt x="35" y="249"/>
                  </a:lnTo>
                  <a:lnTo>
                    <a:pt x="35" y="249"/>
                  </a:lnTo>
                  <a:lnTo>
                    <a:pt x="35" y="238"/>
                  </a:lnTo>
                  <a:lnTo>
                    <a:pt x="32" y="218"/>
                  </a:lnTo>
                  <a:lnTo>
                    <a:pt x="16" y="171"/>
                  </a:lnTo>
                  <a:lnTo>
                    <a:pt x="4" y="121"/>
                  </a:lnTo>
                  <a:lnTo>
                    <a:pt x="0" y="97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12" y="78"/>
                  </a:lnTo>
                  <a:lnTo>
                    <a:pt x="28" y="86"/>
                  </a:lnTo>
                  <a:lnTo>
                    <a:pt x="74" y="117"/>
                  </a:lnTo>
                  <a:lnTo>
                    <a:pt x="121" y="144"/>
                  </a:lnTo>
                  <a:lnTo>
                    <a:pt x="137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76" y="109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58" y="43"/>
                  </a:lnTo>
                  <a:lnTo>
                    <a:pt x="281" y="27"/>
                  </a:lnTo>
                  <a:lnTo>
                    <a:pt x="304" y="19"/>
                  </a:lnTo>
                  <a:lnTo>
                    <a:pt x="332" y="8"/>
                  </a:lnTo>
                  <a:lnTo>
                    <a:pt x="359" y="4"/>
                  </a:lnTo>
                  <a:lnTo>
                    <a:pt x="386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48" y="0"/>
                  </a:lnTo>
                  <a:lnTo>
                    <a:pt x="480" y="4"/>
                  </a:lnTo>
                  <a:lnTo>
                    <a:pt x="507" y="12"/>
                  </a:lnTo>
                  <a:lnTo>
                    <a:pt x="538" y="23"/>
                  </a:lnTo>
                  <a:lnTo>
                    <a:pt x="565" y="35"/>
                  </a:lnTo>
                  <a:lnTo>
                    <a:pt x="589" y="51"/>
                  </a:lnTo>
                  <a:lnTo>
                    <a:pt x="612" y="70"/>
                  </a:lnTo>
                  <a:lnTo>
                    <a:pt x="635" y="90"/>
                  </a:lnTo>
                  <a:lnTo>
                    <a:pt x="655" y="113"/>
                  </a:lnTo>
                  <a:lnTo>
                    <a:pt x="674" y="136"/>
                  </a:lnTo>
                  <a:lnTo>
                    <a:pt x="690" y="160"/>
                  </a:lnTo>
                  <a:lnTo>
                    <a:pt x="702" y="187"/>
                  </a:lnTo>
                  <a:lnTo>
                    <a:pt x="713" y="218"/>
                  </a:lnTo>
                  <a:lnTo>
                    <a:pt x="721" y="245"/>
                  </a:lnTo>
                  <a:lnTo>
                    <a:pt x="725" y="277"/>
                  </a:lnTo>
                  <a:lnTo>
                    <a:pt x="725" y="3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Freeform 305"/>
            <p:cNvSpPr>
              <a:spLocks/>
            </p:cNvSpPr>
            <p:nvPr/>
          </p:nvSpPr>
          <p:spPr bwMode="auto">
            <a:xfrm>
              <a:off x="5407025" y="3521076"/>
              <a:ext cx="1150937" cy="1008063"/>
            </a:xfrm>
            <a:custGeom>
              <a:avLst/>
              <a:gdLst>
                <a:gd name="T0" fmla="*/ 725 w 725"/>
                <a:gd name="T1" fmla="*/ 308 h 635"/>
                <a:gd name="T2" fmla="*/ 725 w 725"/>
                <a:gd name="T3" fmla="*/ 382 h 635"/>
                <a:gd name="T4" fmla="*/ 717 w 725"/>
                <a:gd name="T5" fmla="*/ 405 h 635"/>
                <a:gd name="T6" fmla="*/ 682 w 725"/>
                <a:gd name="T7" fmla="*/ 483 h 635"/>
                <a:gd name="T8" fmla="*/ 624 w 725"/>
                <a:gd name="T9" fmla="*/ 549 h 635"/>
                <a:gd name="T10" fmla="*/ 550 w 725"/>
                <a:gd name="T11" fmla="*/ 596 h 635"/>
                <a:gd name="T12" fmla="*/ 464 w 725"/>
                <a:gd name="T13" fmla="*/ 624 h 635"/>
                <a:gd name="T14" fmla="*/ 444 w 725"/>
                <a:gd name="T15" fmla="*/ 631 h 635"/>
                <a:gd name="T16" fmla="*/ 421 w 725"/>
                <a:gd name="T17" fmla="*/ 635 h 635"/>
                <a:gd name="T18" fmla="*/ 394 w 725"/>
                <a:gd name="T19" fmla="*/ 631 h 635"/>
                <a:gd name="T20" fmla="*/ 367 w 725"/>
                <a:gd name="T21" fmla="*/ 627 h 635"/>
                <a:gd name="T22" fmla="*/ 293 w 725"/>
                <a:gd name="T23" fmla="*/ 604 h 635"/>
                <a:gd name="T24" fmla="*/ 258 w 725"/>
                <a:gd name="T25" fmla="*/ 588 h 635"/>
                <a:gd name="T26" fmla="*/ 195 w 725"/>
                <a:gd name="T27" fmla="*/ 538 h 635"/>
                <a:gd name="T28" fmla="*/ 145 w 725"/>
                <a:gd name="T29" fmla="*/ 475 h 635"/>
                <a:gd name="T30" fmla="*/ 106 w 725"/>
                <a:gd name="T31" fmla="*/ 405 h 635"/>
                <a:gd name="T32" fmla="*/ 90 w 725"/>
                <a:gd name="T33" fmla="*/ 366 h 635"/>
                <a:gd name="T34" fmla="*/ 78 w 725"/>
                <a:gd name="T35" fmla="*/ 347 h 635"/>
                <a:gd name="T36" fmla="*/ 78 w 725"/>
                <a:gd name="T37" fmla="*/ 339 h 635"/>
                <a:gd name="T38" fmla="*/ 71 w 725"/>
                <a:gd name="T39" fmla="*/ 323 h 635"/>
                <a:gd name="T40" fmla="*/ 63 w 725"/>
                <a:gd name="T41" fmla="*/ 308 h 635"/>
                <a:gd name="T42" fmla="*/ 59 w 725"/>
                <a:gd name="T43" fmla="*/ 292 h 635"/>
                <a:gd name="T44" fmla="*/ 39 w 725"/>
                <a:gd name="T45" fmla="*/ 265 h 635"/>
                <a:gd name="T46" fmla="*/ 35 w 725"/>
                <a:gd name="T47" fmla="*/ 249 h 635"/>
                <a:gd name="T48" fmla="*/ 35 w 725"/>
                <a:gd name="T49" fmla="*/ 238 h 635"/>
                <a:gd name="T50" fmla="*/ 16 w 725"/>
                <a:gd name="T51" fmla="*/ 171 h 635"/>
                <a:gd name="T52" fmla="*/ 0 w 725"/>
                <a:gd name="T53" fmla="*/ 97 h 635"/>
                <a:gd name="T54" fmla="*/ 4 w 725"/>
                <a:gd name="T55" fmla="*/ 78 h 635"/>
                <a:gd name="T56" fmla="*/ 28 w 725"/>
                <a:gd name="T57" fmla="*/ 86 h 635"/>
                <a:gd name="T58" fmla="*/ 121 w 725"/>
                <a:gd name="T59" fmla="*/ 144 h 635"/>
                <a:gd name="T60" fmla="*/ 145 w 725"/>
                <a:gd name="T61" fmla="*/ 156 h 635"/>
                <a:gd name="T62" fmla="*/ 176 w 725"/>
                <a:gd name="T63" fmla="*/ 109 h 635"/>
                <a:gd name="T64" fmla="*/ 215 w 725"/>
                <a:gd name="T65" fmla="*/ 74 h 635"/>
                <a:gd name="T66" fmla="*/ 281 w 725"/>
                <a:gd name="T67" fmla="*/ 27 h 635"/>
                <a:gd name="T68" fmla="*/ 332 w 725"/>
                <a:gd name="T69" fmla="*/ 8 h 635"/>
                <a:gd name="T70" fmla="*/ 386 w 725"/>
                <a:gd name="T71" fmla="*/ 0 h 635"/>
                <a:gd name="T72" fmla="*/ 413 w 725"/>
                <a:gd name="T73" fmla="*/ 0 h 635"/>
                <a:gd name="T74" fmla="*/ 480 w 725"/>
                <a:gd name="T75" fmla="*/ 4 h 635"/>
                <a:gd name="T76" fmla="*/ 538 w 725"/>
                <a:gd name="T77" fmla="*/ 23 h 635"/>
                <a:gd name="T78" fmla="*/ 589 w 725"/>
                <a:gd name="T79" fmla="*/ 51 h 635"/>
                <a:gd name="T80" fmla="*/ 635 w 725"/>
                <a:gd name="T81" fmla="*/ 90 h 635"/>
                <a:gd name="T82" fmla="*/ 674 w 725"/>
                <a:gd name="T83" fmla="*/ 136 h 635"/>
                <a:gd name="T84" fmla="*/ 702 w 725"/>
                <a:gd name="T85" fmla="*/ 187 h 635"/>
                <a:gd name="T86" fmla="*/ 721 w 725"/>
                <a:gd name="T87" fmla="*/ 245 h 635"/>
                <a:gd name="T88" fmla="*/ 725 w 725"/>
                <a:gd name="T89" fmla="*/ 30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5" h="635">
                  <a:moveTo>
                    <a:pt x="725" y="308"/>
                  </a:moveTo>
                  <a:lnTo>
                    <a:pt x="725" y="308"/>
                  </a:lnTo>
                  <a:lnTo>
                    <a:pt x="725" y="358"/>
                  </a:lnTo>
                  <a:lnTo>
                    <a:pt x="725" y="382"/>
                  </a:lnTo>
                  <a:lnTo>
                    <a:pt x="717" y="405"/>
                  </a:lnTo>
                  <a:lnTo>
                    <a:pt x="717" y="405"/>
                  </a:lnTo>
                  <a:lnTo>
                    <a:pt x="702" y="444"/>
                  </a:lnTo>
                  <a:lnTo>
                    <a:pt x="682" y="483"/>
                  </a:lnTo>
                  <a:lnTo>
                    <a:pt x="655" y="518"/>
                  </a:lnTo>
                  <a:lnTo>
                    <a:pt x="624" y="549"/>
                  </a:lnTo>
                  <a:lnTo>
                    <a:pt x="589" y="577"/>
                  </a:lnTo>
                  <a:lnTo>
                    <a:pt x="550" y="596"/>
                  </a:lnTo>
                  <a:lnTo>
                    <a:pt x="507" y="616"/>
                  </a:lnTo>
                  <a:lnTo>
                    <a:pt x="464" y="624"/>
                  </a:lnTo>
                  <a:lnTo>
                    <a:pt x="464" y="624"/>
                  </a:lnTo>
                  <a:lnTo>
                    <a:pt x="444" y="631"/>
                  </a:lnTo>
                  <a:lnTo>
                    <a:pt x="433" y="635"/>
                  </a:lnTo>
                  <a:lnTo>
                    <a:pt x="421" y="635"/>
                  </a:lnTo>
                  <a:lnTo>
                    <a:pt x="421" y="635"/>
                  </a:lnTo>
                  <a:lnTo>
                    <a:pt x="394" y="631"/>
                  </a:lnTo>
                  <a:lnTo>
                    <a:pt x="394" y="631"/>
                  </a:lnTo>
                  <a:lnTo>
                    <a:pt x="367" y="627"/>
                  </a:lnTo>
                  <a:lnTo>
                    <a:pt x="339" y="620"/>
                  </a:lnTo>
                  <a:lnTo>
                    <a:pt x="293" y="604"/>
                  </a:lnTo>
                  <a:lnTo>
                    <a:pt x="293" y="604"/>
                  </a:lnTo>
                  <a:lnTo>
                    <a:pt x="258" y="588"/>
                  </a:lnTo>
                  <a:lnTo>
                    <a:pt x="226" y="565"/>
                  </a:lnTo>
                  <a:lnTo>
                    <a:pt x="195" y="538"/>
                  </a:lnTo>
                  <a:lnTo>
                    <a:pt x="168" y="510"/>
                  </a:lnTo>
                  <a:lnTo>
                    <a:pt x="145" y="475"/>
                  </a:lnTo>
                  <a:lnTo>
                    <a:pt x="121" y="440"/>
                  </a:lnTo>
                  <a:lnTo>
                    <a:pt x="106" y="405"/>
                  </a:lnTo>
                  <a:lnTo>
                    <a:pt x="90" y="366"/>
                  </a:lnTo>
                  <a:lnTo>
                    <a:pt x="90" y="366"/>
                  </a:lnTo>
                  <a:lnTo>
                    <a:pt x="82" y="355"/>
                  </a:lnTo>
                  <a:lnTo>
                    <a:pt x="78" y="347"/>
                  </a:lnTo>
                  <a:lnTo>
                    <a:pt x="78" y="339"/>
                  </a:lnTo>
                  <a:lnTo>
                    <a:pt x="78" y="339"/>
                  </a:lnTo>
                  <a:lnTo>
                    <a:pt x="74" y="331"/>
                  </a:lnTo>
                  <a:lnTo>
                    <a:pt x="71" y="323"/>
                  </a:lnTo>
                  <a:lnTo>
                    <a:pt x="63" y="316"/>
                  </a:lnTo>
                  <a:lnTo>
                    <a:pt x="63" y="308"/>
                  </a:lnTo>
                  <a:lnTo>
                    <a:pt x="63" y="308"/>
                  </a:lnTo>
                  <a:lnTo>
                    <a:pt x="59" y="292"/>
                  </a:lnTo>
                  <a:lnTo>
                    <a:pt x="47" y="281"/>
                  </a:lnTo>
                  <a:lnTo>
                    <a:pt x="39" y="265"/>
                  </a:lnTo>
                  <a:lnTo>
                    <a:pt x="35" y="257"/>
                  </a:lnTo>
                  <a:lnTo>
                    <a:pt x="35" y="249"/>
                  </a:lnTo>
                  <a:lnTo>
                    <a:pt x="35" y="249"/>
                  </a:lnTo>
                  <a:lnTo>
                    <a:pt x="35" y="238"/>
                  </a:lnTo>
                  <a:lnTo>
                    <a:pt x="32" y="218"/>
                  </a:lnTo>
                  <a:lnTo>
                    <a:pt x="16" y="171"/>
                  </a:lnTo>
                  <a:lnTo>
                    <a:pt x="4" y="121"/>
                  </a:lnTo>
                  <a:lnTo>
                    <a:pt x="0" y="97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12" y="78"/>
                  </a:lnTo>
                  <a:lnTo>
                    <a:pt x="28" y="86"/>
                  </a:lnTo>
                  <a:lnTo>
                    <a:pt x="74" y="117"/>
                  </a:lnTo>
                  <a:lnTo>
                    <a:pt x="121" y="144"/>
                  </a:lnTo>
                  <a:lnTo>
                    <a:pt x="137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76" y="109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58" y="43"/>
                  </a:lnTo>
                  <a:lnTo>
                    <a:pt x="281" y="27"/>
                  </a:lnTo>
                  <a:lnTo>
                    <a:pt x="304" y="19"/>
                  </a:lnTo>
                  <a:lnTo>
                    <a:pt x="332" y="8"/>
                  </a:lnTo>
                  <a:lnTo>
                    <a:pt x="359" y="4"/>
                  </a:lnTo>
                  <a:lnTo>
                    <a:pt x="386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48" y="0"/>
                  </a:lnTo>
                  <a:lnTo>
                    <a:pt x="480" y="4"/>
                  </a:lnTo>
                  <a:lnTo>
                    <a:pt x="507" y="12"/>
                  </a:lnTo>
                  <a:lnTo>
                    <a:pt x="538" y="23"/>
                  </a:lnTo>
                  <a:lnTo>
                    <a:pt x="565" y="35"/>
                  </a:lnTo>
                  <a:lnTo>
                    <a:pt x="589" y="51"/>
                  </a:lnTo>
                  <a:lnTo>
                    <a:pt x="612" y="70"/>
                  </a:lnTo>
                  <a:lnTo>
                    <a:pt x="635" y="90"/>
                  </a:lnTo>
                  <a:lnTo>
                    <a:pt x="655" y="113"/>
                  </a:lnTo>
                  <a:lnTo>
                    <a:pt x="674" y="136"/>
                  </a:lnTo>
                  <a:lnTo>
                    <a:pt x="690" y="160"/>
                  </a:lnTo>
                  <a:lnTo>
                    <a:pt x="702" y="187"/>
                  </a:lnTo>
                  <a:lnTo>
                    <a:pt x="713" y="218"/>
                  </a:lnTo>
                  <a:lnTo>
                    <a:pt x="721" y="245"/>
                  </a:lnTo>
                  <a:lnTo>
                    <a:pt x="725" y="277"/>
                  </a:lnTo>
                  <a:lnTo>
                    <a:pt x="725" y="3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Freeform 306"/>
            <p:cNvSpPr>
              <a:spLocks/>
            </p:cNvSpPr>
            <p:nvPr/>
          </p:nvSpPr>
          <p:spPr bwMode="auto">
            <a:xfrm>
              <a:off x="5321300" y="3309938"/>
              <a:ext cx="1484312" cy="1219200"/>
            </a:xfrm>
            <a:custGeom>
              <a:avLst/>
              <a:gdLst>
                <a:gd name="T0" fmla="*/ 0 w 935"/>
                <a:gd name="T1" fmla="*/ 0 h 768"/>
                <a:gd name="T2" fmla="*/ 0 w 935"/>
                <a:gd name="T3" fmla="*/ 0 h 768"/>
                <a:gd name="T4" fmla="*/ 4 w 935"/>
                <a:gd name="T5" fmla="*/ 39 h 768"/>
                <a:gd name="T6" fmla="*/ 23 w 935"/>
                <a:gd name="T7" fmla="*/ 145 h 768"/>
                <a:gd name="T8" fmla="*/ 39 w 935"/>
                <a:gd name="T9" fmla="*/ 211 h 768"/>
                <a:gd name="T10" fmla="*/ 58 w 935"/>
                <a:gd name="T11" fmla="*/ 285 h 768"/>
                <a:gd name="T12" fmla="*/ 82 w 935"/>
                <a:gd name="T13" fmla="*/ 363 h 768"/>
                <a:gd name="T14" fmla="*/ 113 w 935"/>
                <a:gd name="T15" fmla="*/ 441 h 768"/>
                <a:gd name="T16" fmla="*/ 148 w 935"/>
                <a:gd name="T17" fmla="*/ 519 h 768"/>
                <a:gd name="T18" fmla="*/ 187 w 935"/>
                <a:gd name="T19" fmla="*/ 593 h 768"/>
                <a:gd name="T20" fmla="*/ 210 w 935"/>
                <a:gd name="T21" fmla="*/ 624 h 768"/>
                <a:gd name="T22" fmla="*/ 237 w 935"/>
                <a:gd name="T23" fmla="*/ 655 h 768"/>
                <a:gd name="T24" fmla="*/ 261 w 935"/>
                <a:gd name="T25" fmla="*/ 682 h 768"/>
                <a:gd name="T26" fmla="*/ 288 w 935"/>
                <a:gd name="T27" fmla="*/ 706 h 768"/>
                <a:gd name="T28" fmla="*/ 319 w 935"/>
                <a:gd name="T29" fmla="*/ 729 h 768"/>
                <a:gd name="T30" fmla="*/ 350 w 935"/>
                <a:gd name="T31" fmla="*/ 745 h 768"/>
                <a:gd name="T32" fmla="*/ 382 w 935"/>
                <a:gd name="T33" fmla="*/ 757 h 768"/>
                <a:gd name="T34" fmla="*/ 417 w 935"/>
                <a:gd name="T35" fmla="*/ 764 h 768"/>
                <a:gd name="T36" fmla="*/ 456 w 935"/>
                <a:gd name="T37" fmla="*/ 768 h 768"/>
                <a:gd name="T38" fmla="*/ 495 w 935"/>
                <a:gd name="T39" fmla="*/ 764 h 768"/>
                <a:gd name="T40" fmla="*/ 534 w 935"/>
                <a:gd name="T41" fmla="*/ 757 h 768"/>
                <a:gd name="T42" fmla="*/ 576 w 935"/>
                <a:gd name="T43" fmla="*/ 745 h 768"/>
                <a:gd name="T44" fmla="*/ 576 w 935"/>
                <a:gd name="T45" fmla="*/ 745 h 768"/>
                <a:gd name="T46" fmla="*/ 588 w 935"/>
                <a:gd name="T47" fmla="*/ 741 h 768"/>
                <a:gd name="T48" fmla="*/ 619 w 935"/>
                <a:gd name="T49" fmla="*/ 725 h 768"/>
                <a:gd name="T50" fmla="*/ 662 w 935"/>
                <a:gd name="T51" fmla="*/ 694 h 768"/>
                <a:gd name="T52" fmla="*/ 689 w 935"/>
                <a:gd name="T53" fmla="*/ 675 h 768"/>
                <a:gd name="T54" fmla="*/ 717 w 935"/>
                <a:gd name="T55" fmla="*/ 647 h 768"/>
                <a:gd name="T56" fmla="*/ 744 w 935"/>
                <a:gd name="T57" fmla="*/ 612 h 768"/>
                <a:gd name="T58" fmla="*/ 771 w 935"/>
                <a:gd name="T59" fmla="*/ 573 h 768"/>
                <a:gd name="T60" fmla="*/ 802 w 935"/>
                <a:gd name="T61" fmla="*/ 527 h 768"/>
                <a:gd name="T62" fmla="*/ 830 w 935"/>
                <a:gd name="T63" fmla="*/ 472 h 768"/>
                <a:gd name="T64" fmla="*/ 857 w 935"/>
                <a:gd name="T65" fmla="*/ 410 h 768"/>
                <a:gd name="T66" fmla="*/ 880 w 935"/>
                <a:gd name="T67" fmla="*/ 339 h 768"/>
                <a:gd name="T68" fmla="*/ 900 w 935"/>
                <a:gd name="T69" fmla="*/ 262 h 768"/>
                <a:gd name="T70" fmla="*/ 919 w 935"/>
                <a:gd name="T71" fmla="*/ 172 h 768"/>
                <a:gd name="T72" fmla="*/ 919 w 935"/>
                <a:gd name="T73" fmla="*/ 172 h 768"/>
                <a:gd name="T74" fmla="*/ 935 w 935"/>
                <a:gd name="T75" fmla="*/ 74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35" h="768">
                  <a:moveTo>
                    <a:pt x="0" y="0"/>
                  </a:moveTo>
                  <a:lnTo>
                    <a:pt x="0" y="0"/>
                  </a:lnTo>
                  <a:lnTo>
                    <a:pt x="4" y="39"/>
                  </a:lnTo>
                  <a:lnTo>
                    <a:pt x="23" y="145"/>
                  </a:lnTo>
                  <a:lnTo>
                    <a:pt x="39" y="211"/>
                  </a:lnTo>
                  <a:lnTo>
                    <a:pt x="58" y="285"/>
                  </a:lnTo>
                  <a:lnTo>
                    <a:pt x="82" y="363"/>
                  </a:lnTo>
                  <a:lnTo>
                    <a:pt x="113" y="441"/>
                  </a:lnTo>
                  <a:lnTo>
                    <a:pt x="148" y="519"/>
                  </a:lnTo>
                  <a:lnTo>
                    <a:pt x="187" y="593"/>
                  </a:lnTo>
                  <a:lnTo>
                    <a:pt x="210" y="624"/>
                  </a:lnTo>
                  <a:lnTo>
                    <a:pt x="237" y="655"/>
                  </a:lnTo>
                  <a:lnTo>
                    <a:pt x="261" y="682"/>
                  </a:lnTo>
                  <a:lnTo>
                    <a:pt x="288" y="706"/>
                  </a:lnTo>
                  <a:lnTo>
                    <a:pt x="319" y="729"/>
                  </a:lnTo>
                  <a:lnTo>
                    <a:pt x="350" y="745"/>
                  </a:lnTo>
                  <a:lnTo>
                    <a:pt x="382" y="757"/>
                  </a:lnTo>
                  <a:lnTo>
                    <a:pt x="417" y="764"/>
                  </a:lnTo>
                  <a:lnTo>
                    <a:pt x="456" y="768"/>
                  </a:lnTo>
                  <a:lnTo>
                    <a:pt x="495" y="764"/>
                  </a:lnTo>
                  <a:lnTo>
                    <a:pt x="534" y="757"/>
                  </a:lnTo>
                  <a:lnTo>
                    <a:pt x="576" y="745"/>
                  </a:lnTo>
                  <a:lnTo>
                    <a:pt x="576" y="745"/>
                  </a:lnTo>
                  <a:lnTo>
                    <a:pt x="588" y="741"/>
                  </a:lnTo>
                  <a:lnTo>
                    <a:pt x="619" y="725"/>
                  </a:lnTo>
                  <a:lnTo>
                    <a:pt x="662" y="694"/>
                  </a:lnTo>
                  <a:lnTo>
                    <a:pt x="689" y="675"/>
                  </a:lnTo>
                  <a:lnTo>
                    <a:pt x="717" y="647"/>
                  </a:lnTo>
                  <a:lnTo>
                    <a:pt x="744" y="612"/>
                  </a:lnTo>
                  <a:lnTo>
                    <a:pt x="771" y="573"/>
                  </a:lnTo>
                  <a:lnTo>
                    <a:pt x="802" y="527"/>
                  </a:lnTo>
                  <a:lnTo>
                    <a:pt x="830" y="472"/>
                  </a:lnTo>
                  <a:lnTo>
                    <a:pt x="857" y="410"/>
                  </a:lnTo>
                  <a:lnTo>
                    <a:pt x="880" y="339"/>
                  </a:lnTo>
                  <a:lnTo>
                    <a:pt x="900" y="262"/>
                  </a:lnTo>
                  <a:lnTo>
                    <a:pt x="919" y="172"/>
                  </a:lnTo>
                  <a:lnTo>
                    <a:pt x="919" y="172"/>
                  </a:lnTo>
                  <a:lnTo>
                    <a:pt x="935" y="7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Line 307"/>
            <p:cNvSpPr>
              <a:spLocks noChangeShapeType="1"/>
            </p:cNvSpPr>
            <p:nvPr/>
          </p:nvSpPr>
          <p:spPr bwMode="auto">
            <a:xfrm flipV="1">
              <a:off x="6088063" y="3106738"/>
              <a:ext cx="0" cy="202247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Line 309"/>
            <p:cNvSpPr>
              <a:spLocks noChangeShapeType="1"/>
            </p:cNvSpPr>
            <p:nvPr/>
          </p:nvSpPr>
          <p:spPr bwMode="auto">
            <a:xfrm flipH="1">
              <a:off x="5438775" y="4529138"/>
              <a:ext cx="649287" cy="644525"/>
            </a:xfrm>
            <a:prstGeom prst="line">
              <a:avLst/>
            </a:prstGeom>
            <a:noFill/>
            <a:ln w="8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625340" y="3009900"/>
              <a:ext cx="678527" cy="708660"/>
            </a:xfrm>
            <a:custGeom>
              <a:avLst/>
              <a:gdLst>
                <a:gd name="connsiteX0" fmla="*/ 434340 w 434340"/>
                <a:gd name="connsiteY0" fmla="*/ 0 h 708660"/>
                <a:gd name="connsiteX1" fmla="*/ 0 w 434340"/>
                <a:gd name="connsiteY1" fmla="*/ 708660 h 708660"/>
                <a:gd name="connsiteX0" fmla="*/ 434340 w 695707"/>
                <a:gd name="connsiteY0" fmla="*/ 0 h 708660"/>
                <a:gd name="connsiteX1" fmla="*/ 0 w 695707"/>
                <a:gd name="connsiteY1" fmla="*/ 708660 h 708660"/>
                <a:gd name="connsiteX0" fmla="*/ 434340 w 678527"/>
                <a:gd name="connsiteY0" fmla="*/ 0 h 708660"/>
                <a:gd name="connsiteX1" fmla="*/ 0 w 678527"/>
                <a:gd name="connsiteY1" fmla="*/ 708660 h 7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27" h="708660">
                  <a:moveTo>
                    <a:pt x="434340" y="0"/>
                  </a:moveTo>
                  <a:cubicBezTo>
                    <a:pt x="1165860" y="548640"/>
                    <a:pt x="22860" y="609600"/>
                    <a:pt x="0" y="70866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6811047" y="3105150"/>
              <a:ext cx="618453" cy="685800"/>
            </a:xfrm>
            <a:custGeom>
              <a:avLst/>
              <a:gdLst>
                <a:gd name="connsiteX0" fmla="*/ 357187 w 357187"/>
                <a:gd name="connsiteY0" fmla="*/ 0 h 685800"/>
                <a:gd name="connsiteX1" fmla="*/ 0 w 357187"/>
                <a:gd name="connsiteY1" fmla="*/ 685800 h 685800"/>
                <a:gd name="connsiteX0" fmla="*/ 618453 w 618453"/>
                <a:gd name="connsiteY0" fmla="*/ 0 h 685800"/>
                <a:gd name="connsiteX1" fmla="*/ 261266 w 618453"/>
                <a:gd name="connsiteY1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453" h="685800">
                  <a:moveTo>
                    <a:pt x="618453" y="0"/>
                  </a:moveTo>
                  <a:cubicBezTo>
                    <a:pt x="-562647" y="309562"/>
                    <a:pt x="322385" y="571500"/>
                    <a:pt x="261266" y="685800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622800" y="5297781"/>
              <a:ext cx="2451100" cy="556918"/>
            </a:xfrm>
            <a:custGeom>
              <a:avLst/>
              <a:gdLst>
                <a:gd name="connsiteX0" fmla="*/ 0 w 2451100"/>
                <a:gd name="connsiteY0" fmla="*/ 0 h 374650"/>
                <a:gd name="connsiteX1" fmla="*/ 2451100 w 2451100"/>
                <a:gd name="connsiteY1" fmla="*/ 374650 h 374650"/>
                <a:gd name="connsiteX0" fmla="*/ 0 w 2451100"/>
                <a:gd name="connsiteY0" fmla="*/ 146083 h 520733"/>
                <a:gd name="connsiteX1" fmla="*/ 2451100 w 2451100"/>
                <a:gd name="connsiteY1" fmla="*/ 520733 h 520733"/>
                <a:gd name="connsiteX0" fmla="*/ 0 w 2451100"/>
                <a:gd name="connsiteY0" fmla="*/ 182268 h 556918"/>
                <a:gd name="connsiteX1" fmla="*/ 2451100 w 2451100"/>
                <a:gd name="connsiteY1" fmla="*/ 556918 h 55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1100" h="556918">
                  <a:moveTo>
                    <a:pt x="0" y="182268"/>
                  </a:moveTo>
                  <a:cubicBezTo>
                    <a:pt x="239183" y="192851"/>
                    <a:pt x="1062567" y="-425215"/>
                    <a:pt x="2451100" y="556918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43" name="直接连接符 42"/>
            <p:cNvCxnSpPr>
              <a:stCxn id="10" idx="17"/>
              <a:endCxn id="11" idx="18"/>
            </p:cNvCxnSpPr>
            <p:nvPr/>
          </p:nvCxnSpPr>
          <p:spPr>
            <a:xfrm>
              <a:off x="7070725" y="3781426"/>
              <a:ext cx="0" cy="207168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4" name="直接连接符 43"/>
            <p:cNvCxnSpPr>
              <a:stCxn id="40" idx="1"/>
              <a:endCxn id="10" idx="38"/>
            </p:cNvCxnSpPr>
            <p:nvPr/>
          </p:nvCxnSpPr>
          <p:spPr>
            <a:xfrm>
              <a:off x="4625340" y="3718560"/>
              <a:ext cx="3810" cy="175831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>
            <a:xfrm>
              <a:off x="7429500" y="3109118"/>
              <a:ext cx="0" cy="121616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6" name="直接连接符 45"/>
            <p:cNvCxnSpPr>
              <a:stCxn id="40" idx="0"/>
            </p:cNvCxnSpPr>
            <p:nvPr/>
          </p:nvCxnSpPr>
          <p:spPr>
            <a:xfrm flipH="1">
              <a:off x="5043488" y="3009900"/>
              <a:ext cx="16192" cy="54133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7" name="任意多边形 46"/>
            <p:cNvSpPr/>
            <p:nvPr/>
          </p:nvSpPr>
          <p:spPr>
            <a:xfrm>
              <a:off x="7067550" y="4311650"/>
              <a:ext cx="361950" cy="285750"/>
            </a:xfrm>
            <a:custGeom>
              <a:avLst/>
              <a:gdLst>
                <a:gd name="connsiteX0" fmla="*/ 381000 w 381000"/>
                <a:gd name="connsiteY0" fmla="*/ 0 h 285750"/>
                <a:gd name="connsiteX1" fmla="*/ 0 w 381000"/>
                <a:gd name="connsiteY1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285750">
                  <a:moveTo>
                    <a:pt x="381000" y="0"/>
                  </a:moveTo>
                  <a:lnTo>
                    <a:pt x="0" y="285750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772400" y="3362988"/>
            <a:ext cx="4378714" cy="3146424"/>
            <a:chOff x="4662489" y="1649413"/>
            <a:chExt cx="5049837" cy="4891088"/>
          </a:xfrm>
        </p:grpSpPr>
        <p:grpSp>
          <p:nvGrpSpPr>
            <p:cNvPr id="49" name="Group 2"/>
            <p:cNvGrpSpPr>
              <a:grpSpLocks/>
            </p:cNvGrpSpPr>
            <p:nvPr/>
          </p:nvGrpSpPr>
          <p:grpSpPr bwMode="auto">
            <a:xfrm>
              <a:off x="4946651" y="1725614"/>
              <a:ext cx="4765675" cy="1328737"/>
              <a:chOff x="2044" y="1143"/>
              <a:chExt cx="3002" cy="837"/>
            </a:xfrm>
          </p:grpSpPr>
          <p:sp>
            <p:nvSpPr>
              <p:cNvPr id="50" name="Line 3"/>
              <p:cNvSpPr>
                <a:spLocks noChangeShapeType="1"/>
              </p:cNvSpPr>
              <p:nvPr/>
            </p:nvSpPr>
            <p:spPr bwMode="auto">
              <a:xfrm>
                <a:off x="2636" y="1551"/>
                <a:ext cx="199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1" name="Group 4"/>
              <p:cNvGrpSpPr>
                <a:grpSpLocks/>
              </p:cNvGrpSpPr>
              <p:nvPr/>
            </p:nvGrpSpPr>
            <p:grpSpPr bwMode="auto">
              <a:xfrm>
                <a:off x="2044" y="1143"/>
                <a:ext cx="3002" cy="837"/>
                <a:chOff x="2044" y="1143"/>
                <a:chExt cx="3002" cy="837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>
                  <a:off x="2044" y="1143"/>
                  <a:ext cx="799" cy="744"/>
                </a:xfrm>
                <a:custGeom>
                  <a:avLst/>
                  <a:gdLst>
                    <a:gd name="T0" fmla="*/ 437 w 773"/>
                    <a:gd name="T1" fmla="*/ 0 h 736"/>
                    <a:gd name="T2" fmla="*/ 700 w 773"/>
                    <a:gd name="T3" fmla="*/ 436 h 736"/>
                    <a:gd name="T4" fmla="*/ 0 w 773"/>
                    <a:gd name="T5" fmla="*/ 736 h 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73" h="736">
                      <a:moveTo>
                        <a:pt x="437" y="0"/>
                      </a:moveTo>
                      <a:cubicBezTo>
                        <a:pt x="605" y="156"/>
                        <a:pt x="773" y="313"/>
                        <a:pt x="700" y="436"/>
                      </a:cubicBezTo>
                      <a:cubicBezTo>
                        <a:pt x="627" y="559"/>
                        <a:pt x="313" y="647"/>
                        <a:pt x="0" y="736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308" y="1248"/>
                  <a:ext cx="738" cy="732"/>
                </a:xfrm>
                <a:custGeom>
                  <a:avLst/>
                  <a:gdLst>
                    <a:gd name="T0" fmla="*/ 339 w 738"/>
                    <a:gd name="T1" fmla="*/ 732 h 732"/>
                    <a:gd name="T2" fmla="*/ 67 w 738"/>
                    <a:gd name="T3" fmla="*/ 291 h 732"/>
                    <a:gd name="T4" fmla="*/ 738 w 738"/>
                    <a:gd name="T5" fmla="*/ 0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38" h="732">
                      <a:moveTo>
                        <a:pt x="339" y="732"/>
                      </a:moveTo>
                      <a:cubicBezTo>
                        <a:pt x="166" y="574"/>
                        <a:pt x="0" y="413"/>
                        <a:pt x="67" y="291"/>
                      </a:cubicBezTo>
                      <a:cubicBezTo>
                        <a:pt x="134" y="169"/>
                        <a:pt x="598" y="61"/>
                        <a:pt x="738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4903789" y="3012560"/>
              <a:ext cx="184731" cy="369332"/>
            </a:xfrm>
            <a:custGeom>
              <a:avLst/>
              <a:gdLst>
                <a:gd name="T0" fmla="*/ 19 w 514"/>
                <a:gd name="T1" fmla="*/ 3478 h 3478"/>
                <a:gd name="T2" fmla="*/ 71 w 514"/>
                <a:gd name="T3" fmla="*/ 517 h 3478"/>
                <a:gd name="T4" fmla="*/ 446 w 514"/>
                <a:gd name="T5" fmla="*/ 378 h 3478"/>
                <a:gd name="T6" fmla="*/ 479 w 514"/>
                <a:gd name="T7" fmla="*/ 2741 h 3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4" h="3478">
                  <a:moveTo>
                    <a:pt x="19" y="3478"/>
                  </a:moveTo>
                  <a:cubicBezTo>
                    <a:pt x="28" y="2985"/>
                    <a:pt x="0" y="1034"/>
                    <a:pt x="71" y="517"/>
                  </a:cubicBezTo>
                  <a:cubicBezTo>
                    <a:pt x="142" y="0"/>
                    <a:pt x="378" y="7"/>
                    <a:pt x="446" y="378"/>
                  </a:cubicBezTo>
                  <a:cubicBezTo>
                    <a:pt x="514" y="749"/>
                    <a:pt x="472" y="2249"/>
                    <a:pt x="479" y="274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5" name="Group 8"/>
            <p:cNvGrpSpPr>
              <a:grpSpLocks/>
            </p:cNvGrpSpPr>
            <p:nvPr/>
          </p:nvGrpSpPr>
          <p:grpSpPr bwMode="auto">
            <a:xfrm>
              <a:off x="4940301" y="3973514"/>
              <a:ext cx="4708525" cy="2566987"/>
              <a:chOff x="2040" y="2559"/>
              <a:chExt cx="2966" cy="1617"/>
            </a:xfrm>
          </p:grpSpPr>
          <p:sp>
            <p:nvSpPr>
              <p:cNvPr id="56" name="Freeform 9"/>
              <p:cNvSpPr>
                <a:spLocks/>
              </p:cNvSpPr>
              <p:nvPr/>
            </p:nvSpPr>
            <p:spPr bwMode="auto">
              <a:xfrm>
                <a:off x="2040" y="3518"/>
                <a:ext cx="2484" cy="658"/>
              </a:xfrm>
              <a:custGeom>
                <a:avLst/>
                <a:gdLst>
                  <a:gd name="T0" fmla="*/ 0 w 2484"/>
                  <a:gd name="T1" fmla="*/ 262 h 658"/>
                  <a:gd name="T2" fmla="*/ 1304 w 2484"/>
                  <a:gd name="T3" fmla="*/ 66 h 658"/>
                  <a:gd name="T4" fmla="*/ 2484 w 2484"/>
                  <a:gd name="T5" fmla="*/ 65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4" h="658">
                    <a:moveTo>
                      <a:pt x="0" y="262"/>
                    </a:moveTo>
                    <a:cubicBezTo>
                      <a:pt x="217" y="229"/>
                      <a:pt x="890" y="0"/>
                      <a:pt x="1304" y="66"/>
                    </a:cubicBezTo>
                    <a:cubicBezTo>
                      <a:pt x="1718" y="132"/>
                      <a:pt x="2238" y="535"/>
                      <a:pt x="2484" y="65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 flipV="1">
                <a:off x="2554" y="2559"/>
                <a:ext cx="2452" cy="827"/>
              </a:xfrm>
              <a:custGeom>
                <a:avLst/>
                <a:gdLst>
                  <a:gd name="T0" fmla="*/ 0 w 2454"/>
                  <a:gd name="T1" fmla="*/ 282 h 827"/>
                  <a:gd name="T2" fmla="*/ 1291 w 2454"/>
                  <a:gd name="T3" fmla="*/ 91 h 827"/>
                  <a:gd name="T4" fmla="*/ 2454 w 2454"/>
                  <a:gd name="T5" fmla="*/ 82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4" h="827">
                    <a:moveTo>
                      <a:pt x="0" y="282"/>
                    </a:moveTo>
                    <a:cubicBezTo>
                      <a:pt x="214" y="252"/>
                      <a:pt x="882" y="0"/>
                      <a:pt x="1291" y="91"/>
                    </a:cubicBezTo>
                    <a:cubicBezTo>
                      <a:pt x="1700" y="182"/>
                      <a:pt x="2212" y="674"/>
                      <a:pt x="2454" y="827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6132513" y="2359026"/>
              <a:ext cx="2468562" cy="1992313"/>
              <a:chOff x="2590" y="1082"/>
              <a:chExt cx="1555" cy="1255"/>
            </a:xfrm>
          </p:grpSpPr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2590" y="1082"/>
                <a:ext cx="764" cy="1255"/>
              </a:xfrm>
              <a:custGeom>
                <a:avLst/>
                <a:gdLst>
                  <a:gd name="T0" fmla="*/ 0 w 764"/>
                  <a:gd name="T1" fmla="*/ 0 h 1255"/>
                  <a:gd name="T2" fmla="*/ 110 w 764"/>
                  <a:gd name="T3" fmla="*/ 564 h 1255"/>
                  <a:gd name="T4" fmla="*/ 318 w 764"/>
                  <a:gd name="T5" fmla="*/ 964 h 1255"/>
                  <a:gd name="T6" fmla="*/ 510 w 764"/>
                  <a:gd name="T7" fmla="*/ 1164 h 1255"/>
                  <a:gd name="T8" fmla="*/ 646 w 764"/>
                  <a:gd name="T9" fmla="*/ 1236 h 1255"/>
                  <a:gd name="T10" fmla="*/ 764 w 764"/>
                  <a:gd name="T11" fmla="*/ 1255 h 1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4" h="1255">
                    <a:moveTo>
                      <a:pt x="0" y="0"/>
                    </a:moveTo>
                    <a:cubicBezTo>
                      <a:pt x="18" y="94"/>
                      <a:pt x="57" y="403"/>
                      <a:pt x="110" y="564"/>
                    </a:cubicBezTo>
                    <a:cubicBezTo>
                      <a:pt x="163" y="725"/>
                      <a:pt x="251" y="864"/>
                      <a:pt x="318" y="964"/>
                    </a:cubicBezTo>
                    <a:cubicBezTo>
                      <a:pt x="385" y="1064"/>
                      <a:pt x="455" y="1119"/>
                      <a:pt x="510" y="1164"/>
                    </a:cubicBezTo>
                    <a:cubicBezTo>
                      <a:pt x="565" y="1209"/>
                      <a:pt x="604" y="1221"/>
                      <a:pt x="646" y="1236"/>
                    </a:cubicBezTo>
                    <a:cubicBezTo>
                      <a:pt x="688" y="1251"/>
                      <a:pt x="740" y="1251"/>
                      <a:pt x="764" y="1255"/>
                    </a:cubicBezTo>
                  </a:path>
                </a:pathLst>
              </a:cu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3372" y="1091"/>
                <a:ext cx="773" cy="1236"/>
              </a:xfrm>
              <a:custGeom>
                <a:avLst/>
                <a:gdLst>
                  <a:gd name="T0" fmla="*/ 773 w 773"/>
                  <a:gd name="T1" fmla="*/ 0 h 1236"/>
                  <a:gd name="T2" fmla="*/ 646 w 773"/>
                  <a:gd name="T3" fmla="*/ 572 h 1236"/>
                  <a:gd name="T4" fmla="*/ 455 w 773"/>
                  <a:gd name="T5" fmla="*/ 936 h 1236"/>
                  <a:gd name="T6" fmla="*/ 273 w 773"/>
                  <a:gd name="T7" fmla="*/ 1127 h 1236"/>
                  <a:gd name="T8" fmla="*/ 109 w 773"/>
                  <a:gd name="T9" fmla="*/ 1218 h 1236"/>
                  <a:gd name="T10" fmla="*/ 0 w 773"/>
                  <a:gd name="T11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3" h="1236">
                    <a:moveTo>
                      <a:pt x="773" y="0"/>
                    </a:moveTo>
                    <a:cubicBezTo>
                      <a:pt x="753" y="99"/>
                      <a:pt x="699" y="416"/>
                      <a:pt x="646" y="572"/>
                    </a:cubicBezTo>
                    <a:cubicBezTo>
                      <a:pt x="593" y="728"/>
                      <a:pt x="517" y="844"/>
                      <a:pt x="455" y="936"/>
                    </a:cubicBezTo>
                    <a:cubicBezTo>
                      <a:pt x="393" y="1028"/>
                      <a:pt x="331" y="1080"/>
                      <a:pt x="273" y="1127"/>
                    </a:cubicBezTo>
                    <a:cubicBezTo>
                      <a:pt x="215" y="1174"/>
                      <a:pt x="155" y="1200"/>
                      <a:pt x="109" y="1218"/>
                    </a:cubicBezTo>
                    <a:cubicBezTo>
                      <a:pt x="63" y="1236"/>
                      <a:pt x="23" y="1232"/>
                      <a:pt x="0" y="1236"/>
                    </a:cubicBezTo>
                  </a:path>
                </a:pathLst>
              </a:cu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8628063" y="1873250"/>
              <a:ext cx="1065212" cy="2603500"/>
            </a:xfrm>
            <a:custGeom>
              <a:avLst/>
              <a:gdLst>
                <a:gd name="T0" fmla="*/ 273 w 671"/>
                <a:gd name="T1" fmla="*/ 733 h 1640"/>
                <a:gd name="T2" fmla="*/ 220 w 671"/>
                <a:gd name="T3" fmla="*/ 1640 h 1640"/>
                <a:gd name="T4" fmla="*/ 631 w 671"/>
                <a:gd name="T5" fmla="*/ 1328 h 1640"/>
                <a:gd name="T6" fmla="*/ 671 w 671"/>
                <a:gd name="T7" fmla="*/ 0 h 1640"/>
                <a:gd name="T8" fmla="*/ 555 w 671"/>
                <a:gd name="T9" fmla="*/ 42 h 1640"/>
                <a:gd name="T10" fmla="*/ 191 w 671"/>
                <a:gd name="T11" fmla="*/ 170 h 1640"/>
                <a:gd name="T12" fmla="*/ 55 w 671"/>
                <a:gd name="T13" fmla="*/ 251 h 1640"/>
                <a:gd name="T14" fmla="*/ 18 w 671"/>
                <a:gd name="T15" fmla="*/ 297 h 1640"/>
                <a:gd name="T16" fmla="*/ 0 w 671"/>
                <a:gd name="T17" fmla="*/ 360 h 1640"/>
                <a:gd name="T18" fmla="*/ 18 w 671"/>
                <a:gd name="T19" fmla="*/ 479 h 1640"/>
                <a:gd name="T20" fmla="*/ 128 w 671"/>
                <a:gd name="T21" fmla="*/ 606 h 1640"/>
                <a:gd name="T22" fmla="*/ 209 w 671"/>
                <a:gd name="T23" fmla="*/ 670 h 1640"/>
                <a:gd name="T24" fmla="*/ 273 w 671"/>
                <a:gd name="T25" fmla="*/ 733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1640">
                  <a:moveTo>
                    <a:pt x="273" y="733"/>
                  </a:moveTo>
                  <a:lnTo>
                    <a:pt x="220" y="1640"/>
                  </a:lnTo>
                  <a:lnTo>
                    <a:pt x="631" y="1328"/>
                  </a:lnTo>
                  <a:lnTo>
                    <a:pt x="671" y="0"/>
                  </a:lnTo>
                  <a:lnTo>
                    <a:pt x="555" y="42"/>
                  </a:lnTo>
                  <a:lnTo>
                    <a:pt x="191" y="170"/>
                  </a:lnTo>
                  <a:lnTo>
                    <a:pt x="55" y="251"/>
                  </a:lnTo>
                  <a:lnTo>
                    <a:pt x="18" y="297"/>
                  </a:lnTo>
                  <a:lnTo>
                    <a:pt x="0" y="360"/>
                  </a:lnTo>
                  <a:lnTo>
                    <a:pt x="18" y="479"/>
                  </a:lnTo>
                  <a:lnTo>
                    <a:pt x="128" y="606"/>
                  </a:lnTo>
                  <a:lnTo>
                    <a:pt x="209" y="670"/>
                  </a:lnTo>
                  <a:lnTo>
                    <a:pt x="273" y="733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4933950" y="2387600"/>
              <a:ext cx="4127500" cy="4140200"/>
            </a:xfrm>
            <a:custGeom>
              <a:avLst/>
              <a:gdLst>
                <a:gd name="T0" fmla="*/ 755 w 2600"/>
                <a:gd name="T1" fmla="*/ 0 h 2608"/>
                <a:gd name="T2" fmla="*/ 864 w 2600"/>
                <a:gd name="T3" fmla="*/ 527 h 2608"/>
                <a:gd name="T4" fmla="*/ 946 w 2600"/>
                <a:gd name="T5" fmla="*/ 727 h 2608"/>
                <a:gd name="T6" fmla="*/ 1055 w 2600"/>
                <a:gd name="T7" fmla="*/ 909 h 2608"/>
                <a:gd name="T8" fmla="*/ 1198 w 2600"/>
                <a:gd name="T9" fmla="*/ 1083 h 2608"/>
                <a:gd name="T10" fmla="*/ 1327 w 2600"/>
                <a:gd name="T11" fmla="*/ 1191 h 2608"/>
                <a:gd name="T12" fmla="*/ 1491 w 2600"/>
                <a:gd name="T13" fmla="*/ 1237 h 2608"/>
                <a:gd name="T14" fmla="*/ 1673 w 2600"/>
                <a:gd name="T15" fmla="*/ 1209 h 2608"/>
                <a:gd name="T16" fmla="*/ 1800 w 2600"/>
                <a:gd name="T17" fmla="*/ 1137 h 2608"/>
                <a:gd name="T18" fmla="*/ 1891 w 2600"/>
                <a:gd name="T19" fmla="*/ 1046 h 2608"/>
                <a:gd name="T20" fmla="*/ 2000 w 2600"/>
                <a:gd name="T21" fmla="*/ 937 h 2608"/>
                <a:gd name="T22" fmla="*/ 2109 w 2600"/>
                <a:gd name="T23" fmla="*/ 755 h 2608"/>
                <a:gd name="T24" fmla="*/ 2191 w 2600"/>
                <a:gd name="T25" fmla="*/ 546 h 2608"/>
                <a:gd name="T26" fmla="*/ 2245 w 2600"/>
                <a:gd name="T27" fmla="*/ 391 h 2608"/>
                <a:gd name="T28" fmla="*/ 2290 w 2600"/>
                <a:gd name="T29" fmla="*/ 120 h 2608"/>
                <a:gd name="T30" fmla="*/ 2318 w 2600"/>
                <a:gd name="T31" fmla="*/ 64 h 2608"/>
                <a:gd name="T32" fmla="*/ 2336 w 2600"/>
                <a:gd name="T33" fmla="*/ 136 h 2608"/>
                <a:gd name="T34" fmla="*/ 2427 w 2600"/>
                <a:gd name="T35" fmla="*/ 240 h 2608"/>
                <a:gd name="T36" fmla="*/ 2509 w 2600"/>
                <a:gd name="T37" fmla="*/ 340 h 2608"/>
                <a:gd name="T38" fmla="*/ 2600 w 2600"/>
                <a:gd name="T39" fmla="*/ 409 h 2608"/>
                <a:gd name="T40" fmla="*/ 2480 w 2600"/>
                <a:gd name="T41" fmla="*/ 2608 h 2608"/>
                <a:gd name="T42" fmla="*/ 2336 w 2600"/>
                <a:gd name="T43" fmla="*/ 2524 h 2608"/>
                <a:gd name="T44" fmla="*/ 2024 w 2600"/>
                <a:gd name="T45" fmla="*/ 2324 h 2608"/>
                <a:gd name="T46" fmla="*/ 1824 w 2600"/>
                <a:gd name="T47" fmla="*/ 2216 h 2608"/>
                <a:gd name="T48" fmla="*/ 1620 w 2600"/>
                <a:gd name="T49" fmla="*/ 2116 h 2608"/>
                <a:gd name="T50" fmla="*/ 1436 w 2600"/>
                <a:gd name="T51" fmla="*/ 2064 h 2608"/>
                <a:gd name="T52" fmla="*/ 1209 w 2600"/>
                <a:gd name="T53" fmla="*/ 2018 h 2608"/>
                <a:gd name="T54" fmla="*/ 920 w 2600"/>
                <a:gd name="T55" fmla="*/ 2028 h 2608"/>
                <a:gd name="T56" fmla="*/ 764 w 2600"/>
                <a:gd name="T57" fmla="*/ 2048 h 2608"/>
                <a:gd name="T58" fmla="*/ 380 w 2600"/>
                <a:gd name="T59" fmla="*/ 2140 h 2608"/>
                <a:gd name="T60" fmla="*/ 0 w 2600"/>
                <a:gd name="T61" fmla="*/ 2228 h 2608"/>
                <a:gd name="T62" fmla="*/ 10 w 2600"/>
                <a:gd name="T63" fmla="*/ 318 h 2608"/>
                <a:gd name="T64" fmla="*/ 103 w 2600"/>
                <a:gd name="T65" fmla="*/ 300 h 2608"/>
                <a:gd name="T66" fmla="*/ 260 w 2600"/>
                <a:gd name="T67" fmla="*/ 256 h 2608"/>
                <a:gd name="T68" fmla="*/ 370 w 2600"/>
                <a:gd name="T69" fmla="*/ 216 h 2608"/>
                <a:gd name="T70" fmla="*/ 394 w 2600"/>
                <a:gd name="T71" fmla="*/ 204 h 2608"/>
                <a:gd name="T72" fmla="*/ 476 w 2600"/>
                <a:gd name="T73" fmla="*/ 180 h 2608"/>
                <a:gd name="T74" fmla="*/ 655 w 2600"/>
                <a:gd name="T75" fmla="*/ 82 h 2608"/>
                <a:gd name="T76" fmla="*/ 755 w 2600"/>
                <a:gd name="T77" fmla="*/ 0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00" h="2608">
                  <a:moveTo>
                    <a:pt x="755" y="0"/>
                  </a:moveTo>
                  <a:lnTo>
                    <a:pt x="864" y="527"/>
                  </a:lnTo>
                  <a:lnTo>
                    <a:pt x="946" y="727"/>
                  </a:lnTo>
                  <a:lnTo>
                    <a:pt x="1055" y="909"/>
                  </a:lnTo>
                  <a:lnTo>
                    <a:pt x="1198" y="1083"/>
                  </a:lnTo>
                  <a:lnTo>
                    <a:pt x="1327" y="1191"/>
                  </a:lnTo>
                  <a:lnTo>
                    <a:pt x="1491" y="1237"/>
                  </a:lnTo>
                  <a:lnTo>
                    <a:pt x="1673" y="1209"/>
                  </a:lnTo>
                  <a:lnTo>
                    <a:pt x="1800" y="1137"/>
                  </a:lnTo>
                  <a:lnTo>
                    <a:pt x="1891" y="1046"/>
                  </a:lnTo>
                  <a:lnTo>
                    <a:pt x="2000" y="937"/>
                  </a:lnTo>
                  <a:lnTo>
                    <a:pt x="2109" y="755"/>
                  </a:lnTo>
                  <a:lnTo>
                    <a:pt x="2191" y="546"/>
                  </a:lnTo>
                  <a:lnTo>
                    <a:pt x="2245" y="391"/>
                  </a:lnTo>
                  <a:lnTo>
                    <a:pt x="2290" y="120"/>
                  </a:lnTo>
                  <a:lnTo>
                    <a:pt x="2318" y="64"/>
                  </a:lnTo>
                  <a:lnTo>
                    <a:pt x="2336" y="136"/>
                  </a:lnTo>
                  <a:lnTo>
                    <a:pt x="2427" y="240"/>
                  </a:lnTo>
                  <a:lnTo>
                    <a:pt x="2509" y="340"/>
                  </a:lnTo>
                  <a:lnTo>
                    <a:pt x="2600" y="409"/>
                  </a:lnTo>
                  <a:lnTo>
                    <a:pt x="2480" y="2608"/>
                  </a:lnTo>
                  <a:lnTo>
                    <a:pt x="2336" y="2524"/>
                  </a:lnTo>
                  <a:lnTo>
                    <a:pt x="2024" y="2324"/>
                  </a:lnTo>
                  <a:lnTo>
                    <a:pt x="1824" y="2216"/>
                  </a:lnTo>
                  <a:lnTo>
                    <a:pt x="1620" y="2116"/>
                  </a:lnTo>
                  <a:lnTo>
                    <a:pt x="1436" y="2064"/>
                  </a:lnTo>
                  <a:lnTo>
                    <a:pt x="1209" y="2018"/>
                  </a:lnTo>
                  <a:lnTo>
                    <a:pt x="920" y="2028"/>
                  </a:lnTo>
                  <a:lnTo>
                    <a:pt x="764" y="2048"/>
                  </a:lnTo>
                  <a:lnTo>
                    <a:pt x="380" y="2140"/>
                  </a:lnTo>
                  <a:lnTo>
                    <a:pt x="0" y="2228"/>
                  </a:lnTo>
                  <a:lnTo>
                    <a:pt x="10" y="318"/>
                  </a:lnTo>
                  <a:lnTo>
                    <a:pt x="103" y="300"/>
                  </a:lnTo>
                  <a:lnTo>
                    <a:pt x="260" y="256"/>
                  </a:lnTo>
                  <a:lnTo>
                    <a:pt x="370" y="216"/>
                  </a:lnTo>
                  <a:lnTo>
                    <a:pt x="394" y="204"/>
                  </a:lnTo>
                  <a:lnTo>
                    <a:pt x="476" y="180"/>
                  </a:lnTo>
                  <a:lnTo>
                    <a:pt x="655" y="82"/>
                  </a:lnTo>
                  <a:lnTo>
                    <a:pt x="755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3" name="Group 19"/>
            <p:cNvGrpSpPr>
              <a:grpSpLocks/>
            </p:cNvGrpSpPr>
            <p:nvPr/>
          </p:nvGrpSpPr>
          <p:grpSpPr bwMode="auto">
            <a:xfrm>
              <a:off x="6146801" y="2359026"/>
              <a:ext cx="2468563" cy="1992313"/>
              <a:chOff x="2590" y="1082"/>
              <a:chExt cx="1555" cy="1255"/>
            </a:xfrm>
          </p:grpSpPr>
          <p:sp>
            <p:nvSpPr>
              <p:cNvPr id="64" name="Freeform 20"/>
              <p:cNvSpPr>
                <a:spLocks/>
              </p:cNvSpPr>
              <p:nvPr/>
            </p:nvSpPr>
            <p:spPr bwMode="auto">
              <a:xfrm>
                <a:off x="2590" y="1082"/>
                <a:ext cx="764" cy="1255"/>
              </a:xfrm>
              <a:custGeom>
                <a:avLst/>
                <a:gdLst>
                  <a:gd name="T0" fmla="*/ 0 w 764"/>
                  <a:gd name="T1" fmla="*/ 0 h 1255"/>
                  <a:gd name="T2" fmla="*/ 110 w 764"/>
                  <a:gd name="T3" fmla="*/ 564 h 1255"/>
                  <a:gd name="T4" fmla="*/ 318 w 764"/>
                  <a:gd name="T5" fmla="*/ 964 h 1255"/>
                  <a:gd name="T6" fmla="*/ 510 w 764"/>
                  <a:gd name="T7" fmla="*/ 1164 h 1255"/>
                  <a:gd name="T8" fmla="*/ 646 w 764"/>
                  <a:gd name="T9" fmla="*/ 1236 h 1255"/>
                  <a:gd name="T10" fmla="*/ 764 w 764"/>
                  <a:gd name="T11" fmla="*/ 1255 h 1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4" h="1255">
                    <a:moveTo>
                      <a:pt x="0" y="0"/>
                    </a:moveTo>
                    <a:cubicBezTo>
                      <a:pt x="18" y="94"/>
                      <a:pt x="57" y="403"/>
                      <a:pt x="110" y="564"/>
                    </a:cubicBezTo>
                    <a:cubicBezTo>
                      <a:pt x="163" y="725"/>
                      <a:pt x="251" y="864"/>
                      <a:pt x="318" y="964"/>
                    </a:cubicBezTo>
                    <a:cubicBezTo>
                      <a:pt x="385" y="1064"/>
                      <a:pt x="455" y="1119"/>
                      <a:pt x="510" y="1164"/>
                    </a:cubicBezTo>
                    <a:cubicBezTo>
                      <a:pt x="565" y="1209"/>
                      <a:pt x="604" y="1221"/>
                      <a:pt x="646" y="1236"/>
                    </a:cubicBezTo>
                    <a:cubicBezTo>
                      <a:pt x="688" y="1251"/>
                      <a:pt x="740" y="1251"/>
                      <a:pt x="764" y="1255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3372" y="1091"/>
                <a:ext cx="773" cy="1236"/>
              </a:xfrm>
              <a:custGeom>
                <a:avLst/>
                <a:gdLst>
                  <a:gd name="T0" fmla="*/ 773 w 773"/>
                  <a:gd name="T1" fmla="*/ 0 h 1236"/>
                  <a:gd name="T2" fmla="*/ 646 w 773"/>
                  <a:gd name="T3" fmla="*/ 572 h 1236"/>
                  <a:gd name="T4" fmla="*/ 455 w 773"/>
                  <a:gd name="T5" fmla="*/ 936 h 1236"/>
                  <a:gd name="T6" fmla="*/ 273 w 773"/>
                  <a:gd name="T7" fmla="*/ 1127 h 1236"/>
                  <a:gd name="T8" fmla="*/ 109 w 773"/>
                  <a:gd name="T9" fmla="*/ 1218 h 1236"/>
                  <a:gd name="T10" fmla="*/ 0 w 773"/>
                  <a:gd name="T11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3" h="1236">
                    <a:moveTo>
                      <a:pt x="773" y="0"/>
                    </a:moveTo>
                    <a:cubicBezTo>
                      <a:pt x="753" y="99"/>
                      <a:pt x="699" y="416"/>
                      <a:pt x="646" y="572"/>
                    </a:cubicBezTo>
                    <a:cubicBezTo>
                      <a:pt x="593" y="728"/>
                      <a:pt x="517" y="844"/>
                      <a:pt x="455" y="936"/>
                    </a:cubicBezTo>
                    <a:cubicBezTo>
                      <a:pt x="393" y="1028"/>
                      <a:pt x="331" y="1080"/>
                      <a:pt x="273" y="1127"/>
                    </a:cubicBezTo>
                    <a:cubicBezTo>
                      <a:pt x="215" y="1174"/>
                      <a:pt x="155" y="1200"/>
                      <a:pt x="109" y="1218"/>
                    </a:cubicBezTo>
                    <a:cubicBezTo>
                      <a:pt x="63" y="1236"/>
                      <a:pt x="23" y="1232"/>
                      <a:pt x="0" y="1236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" name="Freeform 22"/>
            <p:cNvSpPr>
              <a:spLocks/>
            </p:cNvSpPr>
            <p:nvPr/>
          </p:nvSpPr>
          <p:spPr bwMode="auto">
            <a:xfrm>
              <a:off x="5656263" y="1727200"/>
              <a:ext cx="476250" cy="971550"/>
            </a:xfrm>
            <a:custGeom>
              <a:avLst/>
              <a:gdLst>
                <a:gd name="T0" fmla="*/ 0 w 300"/>
                <a:gd name="T1" fmla="*/ 612 h 612"/>
                <a:gd name="T2" fmla="*/ 0 w 300"/>
                <a:gd name="T3" fmla="*/ 0 h 612"/>
                <a:gd name="T4" fmla="*/ 196 w 300"/>
                <a:gd name="T5" fmla="*/ 184 h 612"/>
                <a:gd name="T6" fmla="*/ 288 w 300"/>
                <a:gd name="T7" fmla="*/ 308 h 612"/>
                <a:gd name="T8" fmla="*/ 300 w 300"/>
                <a:gd name="T9" fmla="*/ 396 h 612"/>
                <a:gd name="T10" fmla="*/ 268 w 300"/>
                <a:gd name="T11" fmla="*/ 464 h 612"/>
                <a:gd name="T12" fmla="*/ 164 w 300"/>
                <a:gd name="T13" fmla="*/ 540 h 612"/>
                <a:gd name="T14" fmla="*/ 92 w 300"/>
                <a:gd name="T15" fmla="*/ 568 h 612"/>
                <a:gd name="T16" fmla="*/ 0 w 300"/>
                <a:gd name="T17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612">
                  <a:moveTo>
                    <a:pt x="0" y="612"/>
                  </a:moveTo>
                  <a:lnTo>
                    <a:pt x="0" y="0"/>
                  </a:lnTo>
                  <a:lnTo>
                    <a:pt x="196" y="184"/>
                  </a:lnTo>
                  <a:lnTo>
                    <a:pt x="288" y="308"/>
                  </a:lnTo>
                  <a:lnTo>
                    <a:pt x="300" y="396"/>
                  </a:lnTo>
                  <a:lnTo>
                    <a:pt x="268" y="464"/>
                  </a:lnTo>
                  <a:lnTo>
                    <a:pt x="164" y="540"/>
                  </a:lnTo>
                  <a:lnTo>
                    <a:pt x="92" y="568"/>
                  </a:lnTo>
                  <a:lnTo>
                    <a:pt x="0" y="612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Freeform 23"/>
            <p:cNvSpPr>
              <a:spLocks/>
            </p:cNvSpPr>
            <p:nvPr/>
          </p:nvSpPr>
          <p:spPr bwMode="auto">
            <a:xfrm>
              <a:off x="8983664" y="3978276"/>
              <a:ext cx="649287" cy="500063"/>
            </a:xfrm>
            <a:custGeom>
              <a:avLst/>
              <a:gdLst>
                <a:gd name="T0" fmla="*/ 0 w 409"/>
                <a:gd name="T1" fmla="*/ 315 h 315"/>
                <a:gd name="T2" fmla="*/ 259 w 409"/>
                <a:gd name="T3" fmla="*/ 112 h 315"/>
                <a:gd name="T4" fmla="*/ 409 w 409"/>
                <a:gd name="T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9" h="315">
                  <a:moveTo>
                    <a:pt x="0" y="315"/>
                  </a:moveTo>
                  <a:cubicBezTo>
                    <a:pt x="43" y="281"/>
                    <a:pt x="191" y="164"/>
                    <a:pt x="259" y="112"/>
                  </a:cubicBezTo>
                  <a:cubicBezTo>
                    <a:pt x="327" y="60"/>
                    <a:pt x="378" y="23"/>
                    <a:pt x="409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" name="Group 24"/>
            <p:cNvGrpSpPr>
              <a:grpSpLocks/>
            </p:cNvGrpSpPr>
            <p:nvPr/>
          </p:nvGrpSpPr>
          <p:grpSpPr bwMode="auto">
            <a:xfrm>
              <a:off x="4962525" y="3973514"/>
              <a:ext cx="4686300" cy="2566987"/>
              <a:chOff x="2054" y="2559"/>
              <a:chExt cx="2952" cy="1617"/>
            </a:xfrm>
          </p:grpSpPr>
          <p:sp>
            <p:nvSpPr>
              <p:cNvPr id="69" name="Freeform 25"/>
              <p:cNvSpPr>
                <a:spLocks/>
              </p:cNvSpPr>
              <p:nvPr/>
            </p:nvSpPr>
            <p:spPr bwMode="auto">
              <a:xfrm flipV="1">
                <a:off x="2552" y="2559"/>
                <a:ext cx="2454" cy="827"/>
              </a:xfrm>
              <a:custGeom>
                <a:avLst/>
                <a:gdLst>
                  <a:gd name="T0" fmla="*/ 0 w 2454"/>
                  <a:gd name="T1" fmla="*/ 282 h 827"/>
                  <a:gd name="T2" fmla="*/ 1291 w 2454"/>
                  <a:gd name="T3" fmla="*/ 91 h 827"/>
                  <a:gd name="T4" fmla="*/ 2454 w 2454"/>
                  <a:gd name="T5" fmla="*/ 82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4" h="827">
                    <a:moveTo>
                      <a:pt x="0" y="282"/>
                    </a:moveTo>
                    <a:cubicBezTo>
                      <a:pt x="214" y="252"/>
                      <a:pt x="882" y="0"/>
                      <a:pt x="1291" y="91"/>
                    </a:cubicBezTo>
                    <a:cubicBezTo>
                      <a:pt x="1700" y="182"/>
                      <a:pt x="2212" y="674"/>
                      <a:pt x="2454" y="827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Freeform 26"/>
              <p:cNvSpPr>
                <a:spLocks/>
              </p:cNvSpPr>
              <p:nvPr/>
            </p:nvSpPr>
            <p:spPr bwMode="auto">
              <a:xfrm>
                <a:off x="2054" y="3521"/>
                <a:ext cx="2466" cy="655"/>
              </a:xfrm>
              <a:custGeom>
                <a:avLst/>
                <a:gdLst>
                  <a:gd name="T0" fmla="*/ 0 w 2466"/>
                  <a:gd name="T1" fmla="*/ 257 h 655"/>
                  <a:gd name="T2" fmla="*/ 1291 w 2466"/>
                  <a:gd name="T3" fmla="*/ 66 h 655"/>
                  <a:gd name="T4" fmla="*/ 2466 w 2466"/>
                  <a:gd name="T5" fmla="*/ 655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66" h="655">
                    <a:moveTo>
                      <a:pt x="0" y="257"/>
                    </a:moveTo>
                    <a:cubicBezTo>
                      <a:pt x="214" y="227"/>
                      <a:pt x="880" y="0"/>
                      <a:pt x="1291" y="66"/>
                    </a:cubicBezTo>
                    <a:cubicBezTo>
                      <a:pt x="1702" y="132"/>
                      <a:pt x="2221" y="532"/>
                      <a:pt x="2466" y="655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1" name="Group 27"/>
            <p:cNvGrpSpPr>
              <a:grpSpLocks/>
            </p:cNvGrpSpPr>
            <p:nvPr/>
          </p:nvGrpSpPr>
          <p:grpSpPr bwMode="auto">
            <a:xfrm>
              <a:off x="4932364" y="1727200"/>
              <a:ext cx="4770437" cy="1328738"/>
              <a:chOff x="2035" y="1144"/>
              <a:chExt cx="3005" cy="837"/>
            </a:xfrm>
          </p:grpSpPr>
          <p:sp>
            <p:nvSpPr>
              <p:cNvPr id="72" name="Freeform 28"/>
              <p:cNvSpPr>
                <a:spLocks/>
              </p:cNvSpPr>
              <p:nvPr/>
            </p:nvSpPr>
            <p:spPr bwMode="auto">
              <a:xfrm>
                <a:off x="2035" y="1144"/>
                <a:ext cx="817" cy="744"/>
              </a:xfrm>
              <a:custGeom>
                <a:avLst/>
                <a:gdLst>
                  <a:gd name="T0" fmla="*/ 437 w 773"/>
                  <a:gd name="T1" fmla="*/ 0 h 736"/>
                  <a:gd name="T2" fmla="*/ 700 w 773"/>
                  <a:gd name="T3" fmla="*/ 436 h 736"/>
                  <a:gd name="T4" fmla="*/ 0 w 773"/>
                  <a:gd name="T5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3" h="736">
                    <a:moveTo>
                      <a:pt x="437" y="0"/>
                    </a:moveTo>
                    <a:cubicBezTo>
                      <a:pt x="605" y="156"/>
                      <a:pt x="773" y="313"/>
                      <a:pt x="700" y="436"/>
                    </a:cubicBezTo>
                    <a:cubicBezTo>
                      <a:pt x="627" y="559"/>
                      <a:pt x="313" y="647"/>
                      <a:pt x="0" y="736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Freeform 29"/>
              <p:cNvSpPr>
                <a:spLocks/>
              </p:cNvSpPr>
              <p:nvPr/>
            </p:nvSpPr>
            <p:spPr bwMode="auto">
              <a:xfrm>
                <a:off x="4299" y="1248"/>
                <a:ext cx="741" cy="733"/>
              </a:xfrm>
              <a:custGeom>
                <a:avLst/>
                <a:gdLst>
                  <a:gd name="T0" fmla="*/ 339 w 741"/>
                  <a:gd name="T1" fmla="*/ 733 h 733"/>
                  <a:gd name="T2" fmla="*/ 67 w 741"/>
                  <a:gd name="T3" fmla="*/ 292 h 733"/>
                  <a:gd name="T4" fmla="*/ 741 w 741"/>
                  <a:gd name="T5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1" h="733">
                    <a:moveTo>
                      <a:pt x="339" y="733"/>
                    </a:moveTo>
                    <a:cubicBezTo>
                      <a:pt x="166" y="575"/>
                      <a:pt x="0" y="414"/>
                      <a:pt x="67" y="292"/>
                    </a:cubicBezTo>
                    <a:cubicBezTo>
                      <a:pt x="134" y="170"/>
                      <a:pt x="601" y="61"/>
                      <a:pt x="741" y="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4" name="Group 30"/>
            <p:cNvGrpSpPr>
              <a:grpSpLocks/>
            </p:cNvGrpSpPr>
            <p:nvPr/>
          </p:nvGrpSpPr>
          <p:grpSpPr bwMode="auto">
            <a:xfrm>
              <a:off x="4662489" y="1649413"/>
              <a:ext cx="2879725" cy="3840162"/>
              <a:chOff x="1865" y="1095"/>
              <a:chExt cx="1814" cy="2419"/>
            </a:xfrm>
          </p:grpSpPr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2058" y="2790"/>
                <a:ext cx="1494" cy="2"/>
              </a:xfrm>
              <a:custGeom>
                <a:avLst/>
                <a:gdLst>
                  <a:gd name="T0" fmla="*/ 1494 w 1494"/>
                  <a:gd name="T1" fmla="*/ 2 h 2"/>
                  <a:gd name="T2" fmla="*/ 0 w 1494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94" h="2">
                    <a:moveTo>
                      <a:pt x="1494" y="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Text Box 32"/>
              <p:cNvSpPr txBox="1">
                <a:spLocks noChangeArrowheads="1"/>
              </p:cNvSpPr>
              <p:nvPr/>
            </p:nvSpPr>
            <p:spPr bwMode="auto">
              <a:xfrm>
                <a:off x="1865" y="2680"/>
                <a:ext cx="36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kumimoji="1"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kumimoji="1" lang="en-US" altLang="zh-CN" sz="2000" b="1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77" name="Text Box 33"/>
              <p:cNvSpPr txBox="1">
                <a:spLocks noChangeArrowheads="1"/>
              </p:cNvSpPr>
              <p:nvPr/>
            </p:nvSpPr>
            <p:spPr bwMode="auto">
              <a:xfrm>
                <a:off x="3365" y="1095"/>
                <a:ext cx="31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kumimoji="1"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z</a:t>
                </a:r>
                <a:endParaRPr kumimoji="1" lang="en-US" altLang="zh-CN" sz="2000" b="1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78" name="Text Box 34"/>
              <p:cNvSpPr txBox="1">
                <a:spLocks noChangeArrowheads="1"/>
              </p:cNvSpPr>
              <p:nvPr/>
            </p:nvSpPr>
            <p:spPr bwMode="auto">
              <a:xfrm>
                <a:off x="3024" y="3264"/>
                <a:ext cx="22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kumimoji="1"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y</a:t>
                </a:r>
                <a:endParaRPr kumimoji="1" lang="en-US" altLang="zh-CN" sz="2000" b="1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79" name="Line 35"/>
              <p:cNvSpPr>
                <a:spLocks noChangeShapeType="1"/>
              </p:cNvSpPr>
              <p:nvPr/>
            </p:nvSpPr>
            <p:spPr bwMode="auto">
              <a:xfrm flipV="1">
                <a:off x="3572" y="1224"/>
                <a:ext cx="0" cy="15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Freeform 36"/>
              <p:cNvSpPr>
                <a:spLocks/>
              </p:cNvSpPr>
              <p:nvPr/>
            </p:nvSpPr>
            <p:spPr bwMode="auto">
              <a:xfrm>
                <a:off x="2895" y="2792"/>
                <a:ext cx="678" cy="679"/>
              </a:xfrm>
              <a:custGeom>
                <a:avLst/>
                <a:gdLst>
                  <a:gd name="T0" fmla="*/ 678 w 678"/>
                  <a:gd name="T1" fmla="*/ 0 h 679"/>
                  <a:gd name="T2" fmla="*/ 0 w 678"/>
                  <a:gd name="T3" fmla="*/ 67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78" h="679">
                    <a:moveTo>
                      <a:pt x="678" y="0"/>
                    </a:moveTo>
                    <a:lnTo>
                      <a:pt x="0" y="679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Text Box 37"/>
              <p:cNvSpPr txBox="1">
                <a:spLocks noChangeArrowheads="1"/>
              </p:cNvSpPr>
              <p:nvPr/>
            </p:nvSpPr>
            <p:spPr bwMode="auto">
              <a:xfrm>
                <a:off x="3215" y="2764"/>
                <a:ext cx="29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kumimoji="1" lang="en-US" altLang="zh-CN" sz="2000" b="1" i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0</a:t>
                </a:r>
                <a:endParaRPr kumimoji="1" lang="en-US" altLang="zh-CN" sz="20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82" name="Line 38"/>
            <p:cNvSpPr>
              <a:spLocks noChangeShapeType="1"/>
            </p:cNvSpPr>
            <p:nvPr/>
          </p:nvSpPr>
          <p:spPr bwMode="auto">
            <a:xfrm>
              <a:off x="7372350" y="4351338"/>
              <a:ext cx="0" cy="100965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8859839" y="3296722"/>
              <a:ext cx="184731" cy="369332"/>
            </a:xfrm>
            <a:custGeom>
              <a:avLst/>
              <a:gdLst>
                <a:gd name="T0" fmla="*/ 0 w 557"/>
                <a:gd name="T1" fmla="*/ 3830 h 3830"/>
                <a:gd name="T2" fmla="*/ 225 w 557"/>
                <a:gd name="T3" fmla="*/ 554 h 3830"/>
                <a:gd name="T4" fmla="*/ 513 w 557"/>
                <a:gd name="T5" fmla="*/ 506 h 3830"/>
                <a:gd name="T6" fmla="*/ 488 w 557"/>
                <a:gd name="T7" fmla="*/ 2234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3830">
                  <a:moveTo>
                    <a:pt x="0" y="3830"/>
                  </a:moveTo>
                  <a:cubicBezTo>
                    <a:pt x="37" y="3284"/>
                    <a:pt x="140" y="1108"/>
                    <a:pt x="225" y="554"/>
                  </a:cubicBezTo>
                  <a:cubicBezTo>
                    <a:pt x="310" y="0"/>
                    <a:pt x="469" y="226"/>
                    <a:pt x="513" y="506"/>
                  </a:cubicBezTo>
                  <a:cubicBezTo>
                    <a:pt x="557" y="786"/>
                    <a:pt x="493" y="1874"/>
                    <a:pt x="488" y="223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84" name="Group 40"/>
            <p:cNvGrpSpPr>
              <a:grpSpLocks/>
            </p:cNvGrpSpPr>
            <p:nvPr/>
          </p:nvGrpSpPr>
          <p:grpSpPr bwMode="auto">
            <a:xfrm>
              <a:off x="5664200" y="1739900"/>
              <a:ext cx="0" cy="3117850"/>
              <a:chOff x="2509" y="691"/>
              <a:chExt cx="0" cy="1964"/>
            </a:xfrm>
          </p:grpSpPr>
          <p:sp>
            <p:nvSpPr>
              <p:cNvPr id="85" name="Line 41"/>
              <p:cNvSpPr>
                <a:spLocks noChangeShapeType="1"/>
              </p:cNvSpPr>
              <p:nvPr/>
            </p:nvSpPr>
            <p:spPr bwMode="auto">
              <a:xfrm>
                <a:off x="2509" y="691"/>
                <a:ext cx="0" cy="58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42"/>
              <p:cNvSpPr>
                <a:spLocks noChangeShapeType="1"/>
              </p:cNvSpPr>
              <p:nvPr/>
            </p:nvSpPr>
            <p:spPr bwMode="auto">
              <a:xfrm>
                <a:off x="2509" y="1273"/>
                <a:ext cx="0" cy="1382"/>
              </a:xfrm>
              <a:prstGeom prst="line">
                <a:avLst/>
              </a:prstGeom>
              <a:noFill/>
              <a:ln w="381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4940300" y="2892426"/>
              <a:ext cx="1588" cy="3038475"/>
            </a:xfrm>
            <a:custGeom>
              <a:avLst/>
              <a:gdLst>
                <a:gd name="T0" fmla="*/ 0 w 1"/>
                <a:gd name="T1" fmla="*/ 0 h 1914"/>
                <a:gd name="T2" fmla="*/ 0 w 1"/>
                <a:gd name="T3" fmla="*/ 1914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914">
                  <a:moveTo>
                    <a:pt x="0" y="0"/>
                  </a:moveTo>
                  <a:lnTo>
                    <a:pt x="0" y="1914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8" name="Group 48"/>
            <p:cNvGrpSpPr>
              <a:grpSpLocks/>
            </p:cNvGrpSpPr>
            <p:nvPr/>
          </p:nvGrpSpPr>
          <p:grpSpPr bwMode="auto">
            <a:xfrm>
              <a:off x="5797551" y="3836988"/>
              <a:ext cx="3248025" cy="912812"/>
              <a:chOff x="2550" y="2473"/>
              <a:chExt cx="2046" cy="575"/>
            </a:xfrm>
          </p:grpSpPr>
          <p:sp>
            <p:nvSpPr>
              <p:cNvPr id="89" name="Freeform 49"/>
              <p:cNvSpPr>
                <a:spLocks/>
              </p:cNvSpPr>
              <p:nvPr/>
            </p:nvSpPr>
            <p:spPr bwMode="auto">
              <a:xfrm>
                <a:off x="2550" y="2520"/>
                <a:ext cx="1650" cy="474"/>
              </a:xfrm>
              <a:custGeom>
                <a:avLst/>
                <a:gdLst>
                  <a:gd name="T0" fmla="*/ 1650 w 1650"/>
                  <a:gd name="T1" fmla="*/ 474 h 474"/>
                  <a:gd name="T2" fmla="*/ 0 w 1650"/>
                  <a:gd name="T3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50" h="474">
                    <a:moveTo>
                      <a:pt x="1650" y="474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Freeform 50"/>
              <p:cNvSpPr>
                <a:spLocks/>
              </p:cNvSpPr>
              <p:nvPr/>
            </p:nvSpPr>
            <p:spPr bwMode="auto">
              <a:xfrm>
                <a:off x="2814" y="2473"/>
                <a:ext cx="1782" cy="575"/>
              </a:xfrm>
              <a:custGeom>
                <a:avLst/>
                <a:gdLst>
                  <a:gd name="T0" fmla="*/ 0 w 1782"/>
                  <a:gd name="T1" fmla="*/ 575 h 575"/>
                  <a:gd name="T2" fmla="*/ 1782 w 1782"/>
                  <a:gd name="T3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782" h="575">
                    <a:moveTo>
                      <a:pt x="0" y="575"/>
                    </a:moveTo>
                    <a:lnTo>
                      <a:pt x="1782" y="0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2" name="矩形 91"/>
          <p:cNvSpPr/>
          <p:nvPr/>
        </p:nvSpPr>
        <p:spPr>
          <a:xfrm>
            <a:off x="2011446" y="170870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截痕</a:t>
            </a:r>
            <a:r>
              <a:rPr lang="zh-CN" altLang="en-US" sz="2400" dirty="0" smtClean="0">
                <a:solidFill>
                  <a:prstClr val="black"/>
                </a:solidFill>
              </a:rPr>
              <a:t>法</a:t>
            </a:r>
            <a:r>
              <a:rPr lang="zh-CN" altLang="en-US" sz="2400" dirty="0">
                <a:solidFill>
                  <a:prstClr val="black"/>
                </a:solidFill>
              </a:rPr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2079823" y="2200212"/>
                <a:ext cx="2982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823" y="2200212"/>
                <a:ext cx="2982291" cy="461665"/>
              </a:xfrm>
              <a:prstGeom prst="rect">
                <a:avLst/>
              </a:prstGeom>
              <a:blipFill>
                <a:blip r:embed="rId3"/>
                <a:stretch>
                  <a:fillRect l="-3067" t="-14474" r="-245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2088710" y="2657927"/>
                <a:ext cx="1279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10" y="2657927"/>
                <a:ext cx="1279709" cy="461665"/>
              </a:xfrm>
              <a:prstGeom prst="rect">
                <a:avLst/>
              </a:prstGeom>
              <a:blipFill>
                <a:blip r:embed="rId4"/>
                <a:stretch>
                  <a:fillRect l="-761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2092779" y="3132155"/>
                <a:ext cx="1279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79" y="3132155"/>
                <a:ext cx="1279709" cy="461665"/>
              </a:xfrm>
              <a:prstGeom prst="rect">
                <a:avLst/>
              </a:prstGeom>
              <a:blipFill>
                <a:blip r:embed="rId5"/>
                <a:stretch>
                  <a:fillRect l="-714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4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68" name="Rectangle 8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97201" y="1816101"/>
            <a:ext cx="33855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、空间曲线的一般方程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69" name="Rectangle 8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97200" y="2473326"/>
            <a:ext cx="33855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空间曲线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的参数方程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0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200" y="3130551"/>
            <a:ext cx="43088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曲线在坐标面上的投影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825336" y="447257"/>
            <a:ext cx="8686800" cy="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第六节  空间曲线及其方程</a:t>
            </a:r>
            <a:endParaRPr lang="zh-CN" altLang="en-US" sz="32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C92C-724F-4431-8484-B7C67DAB0326}" type="datetime11">
              <a:rPr lang="zh-CN" altLang="en-US" smtClean="0"/>
              <a:t>09:02:24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323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8" name="Line 4"/>
          <p:cNvSpPr>
            <a:spLocks noChangeShapeType="1"/>
          </p:cNvSpPr>
          <p:nvPr/>
        </p:nvSpPr>
        <p:spPr bwMode="auto">
          <a:xfrm>
            <a:off x="4889501" y="5842000"/>
            <a:ext cx="21748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469" name="Line 5"/>
          <p:cNvSpPr>
            <a:spLocks noChangeShapeType="1"/>
          </p:cNvSpPr>
          <p:nvPr/>
        </p:nvSpPr>
        <p:spPr bwMode="auto">
          <a:xfrm flipV="1">
            <a:off x="7064376" y="4648200"/>
            <a:ext cx="2320925" cy="1193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470" name="Line 6"/>
          <p:cNvSpPr>
            <a:spLocks noChangeShapeType="1"/>
          </p:cNvSpPr>
          <p:nvPr/>
        </p:nvSpPr>
        <p:spPr bwMode="auto">
          <a:xfrm flipH="1" flipV="1">
            <a:off x="5468938" y="3671888"/>
            <a:ext cx="3916362" cy="976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90471" name="Line 7"/>
          <p:cNvSpPr>
            <a:spLocks noChangeShapeType="1"/>
          </p:cNvSpPr>
          <p:nvPr/>
        </p:nvSpPr>
        <p:spPr bwMode="auto">
          <a:xfrm flipV="1">
            <a:off x="5468938" y="2260600"/>
            <a:ext cx="275590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472" name="Line 8"/>
          <p:cNvSpPr>
            <a:spLocks noChangeShapeType="1"/>
          </p:cNvSpPr>
          <p:nvPr/>
        </p:nvSpPr>
        <p:spPr bwMode="auto">
          <a:xfrm>
            <a:off x="8218488" y="2287588"/>
            <a:ext cx="1014412" cy="1085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473" name="Line 9"/>
          <p:cNvSpPr>
            <a:spLocks noChangeShapeType="1"/>
          </p:cNvSpPr>
          <p:nvPr/>
        </p:nvSpPr>
        <p:spPr bwMode="auto">
          <a:xfrm flipV="1">
            <a:off x="4889500" y="3346450"/>
            <a:ext cx="4351338" cy="24955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502" name="Text Box 38"/>
          <p:cNvSpPr txBox="1">
            <a:spLocks noChangeArrowheads="1"/>
          </p:cNvSpPr>
          <p:nvPr/>
        </p:nvSpPr>
        <p:spPr bwMode="auto">
          <a:xfrm>
            <a:off x="1847850" y="562257"/>
            <a:ext cx="7991475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三角形法则可推广到多个向量相加</a:t>
            </a: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可明白地看出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多个向量相加时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用三角形法则明显要方便些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因为相加的向量只要依次首尾相连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第一个向量的起点为起点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最后一个向量的终点为终点的向量即是所求的和向量</a:t>
            </a: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F119-2D86-4597-9AC1-9BFAB509FB04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98179" y="2901951"/>
                <a:ext cx="3928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79" y="2901951"/>
                <a:ext cx="3928383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936803" y="5705773"/>
                <a:ext cx="595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803" y="5705773"/>
                <a:ext cx="595869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97667" y="5263634"/>
                <a:ext cx="602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667" y="5263634"/>
                <a:ext cx="602986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14836" y="3571101"/>
                <a:ext cx="602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36" y="3571101"/>
                <a:ext cx="60298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84410" y="2564884"/>
                <a:ext cx="602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410" y="2564884"/>
                <a:ext cx="602986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653304" y="2456934"/>
                <a:ext cx="602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304" y="2456934"/>
                <a:ext cx="602986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一、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空间曲线的一般方程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68581" y="927901"/>
                <a:ext cx="91218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空间曲线可看作是两个相交曲面的交线，即若设二个相交曲面的方程分别是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，</a:t>
                </a:r>
                <a:r>
                  <a:rPr lang="zh-CN" altLang="en-US" sz="2400" dirty="0" smtClean="0"/>
                  <a:t>则方程组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1" y="927901"/>
                <a:ext cx="9121833" cy="830997"/>
              </a:xfrm>
              <a:prstGeom prst="rect">
                <a:avLst/>
              </a:prstGeom>
              <a:blipFill>
                <a:blip r:embed="rId2"/>
                <a:stretch>
                  <a:fillRect l="-1070" t="-583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45184" y="1758898"/>
                <a:ext cx="218752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184" y="1758898"/>
                <a:ext cx="2187522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732706" y="1986139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为空间曲线的一般方程。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8322499" y="1477673"/>
            <a:ext cx="3096712" cy="2480005"/>
            <a:chOff x="7569341" y="2318926"/>
            <a:chExt cx="3690797" cy="3329400"/>
          </a:xfrm>
        </p:grpSpPr>
        <p:sp>
          <p:nvSpPr>
            <p:cNvPr id="7" name="Freeform 458"/>
            <p:cNvSpPr>
              <a:spLocks/>
            </p:cNvSpPr>
            <p:nvPr/>
          </p:nvSpPr>
          <p:spPr bwMode="auto">
            <a:xfrm>
              <a:off x="9574213" y="3081338"/>
              <a:ext cx="1317625" cy="1125538"/>
            </a:xfrm>
            <a:custGeom>
              <a:avLst/>
              <a:gdLst>
                <a:gd name="T0" fmla="*/ 0 w 830"/>
                <a:gd name="T1" fmla="*/ 589 h 709"/>
                <a:gd name="T2" fmla="*/ 0 w 830"/>
                <a:gd name="T3" fmla="*/ 589 h 709"/>
                <a:gd name="T4" fmla="*/ 39 w 830"/>
                <a:gd name="T5" fmla="*/ 576 h 709"/>
                <a:gd name="T6" fmla="*/ 77 w 830"/>
                <a:gd name="T7" fmla="*/ 572 h 709"/>
                <a:gd name="T8" fmla="*/ 133 w 830"/>
                <a:gd name="T9" fmla="*/ 572 h 709"/>
                <a:gd name="T10" fmla="*/ 163 w 830"/>
                <a:gd name="T11" fmla="*/ 576 h 709"/>
                <a:gd name="T12" fmla="*/ 194 w 830"/>
                <a:gd name="T13" fmla="*/ 580 h 709"/>
                <a:gd name="T14" fmla="*/ 228 w 830"/>
                <a:gd name="T15" fmla="*/ 589 h 709"/>
                <a:gd name="T16" fmla="*/ 262 w 830"/>
                <a:gd name="T17" fmla="*/ 606 h 709"/>
                <a:gd name="T18" fmla="*/ 297 w 830"/>
                <a:gd name="T19" fmla="*/ 623 h 709"/>
                <a:gd name="T20" fmla="*/ 331 w 830"/>
                <a:gd name="T21" fmla="*/ 645 h 709"/>
                <a:gd name="T22" fmla="*/ 370 w 830"/>
                <a:gd name="T23" fmla="*/ 675 h 709"/>
                <a:gd name="T24" fmla="*/ 404 w 830"/>
                <a:gd name="T25" fmla="*/ 709 h 709"/>
                <a:gd name="T26" fmla="*/ 404 w 830"/>
                <a:gd name="T27" fmla="*/ 709 h 709"/>
                <a:gd name="T28" fmla="*/ 408 w 830"/>
                <a:gd name="T29" fmla="*/ 688 h 709"/>
                <a:gd name="T30" fmla="*/ 421 w 830"/>
                <a:gd name="T31" fmla="*/ 636 h 709"/>
                <a:gd name="T32" fmla="*/ 447 w 830"/>
                <a:gd name="T33" fmla="*/ 559 h 709"/>
                <a:gd name="T34" fmla="*/ 486 w 830"/>
                <a:gd name="T35" fmla="*/ 469 h 709"/>
                <a:gd name="T36" fmla="*/ 512 w 830"/>
                <a:gd name="T37" fmla="*/ 417 h 709"/>
                <a:gd name="T38" fmla="*/ 542 w 830"/>
                <a:gd name="T39" fmla="*/ 370 h 709"/>
                <a:gd name="T40" fmla="*/ 576 w 830"/>
                <a:gd name="T41" fmla="*/ 318 h 709"/>
                <a:gd name="T42" fmla="*/ 619 w 830"/>
                <a:gd name="T43" fmla="*/ 271 h 709"/>
                <a:gd name="T44" fmla="*/ 662 w 830"/>
                <a:gd name="T45" fmla="*/ 224 h 709"/>
                <a:gd name="T46" fmla="*/ 714 w 830"/>
                <a:gd name="T47" fmla="*/ 185 h 709"/>
                <a:gd name="T48" fmla="*/ 770 w 830"/>
                <a:gd name="T49" fmla="*/ 146 h 709"/>
                <a:gd name="T50" fmla="*/ 830 w 830"/>
                <a:gd name="T51" fmla="*/ 116 h 709"/>
                <a:gd name="T52" fmla="*/ 830 w 830"/>
                <a:gd name="T53" fmla="*/ 116 h 709"/>
                <a:gd name="T54" fmla="*/ 821 w 830"/>
                <a:gd name="T55" fmla="*/ 108 h 709"/>
                <a:gd name="T56" fmla="*/ 800 w 830"/>
                <a:gd name="T57" fmla="*/ 86 h 709"/>
                <a:gd name="T58" fmla="*/ 761 w 830"/>
                <a:gd name="T59" fmla="*/ 60 h 709"/>
                <a:gd name="T60" fmla="*/ 709 w 830"/>
                <a:gd name="T61" fmla="*/ 30 h 709"/>
                <a:gd name="T62" fmla="*/ 679 w 830"/>
                <a:gd name="T63" fmla="*/ 17 h 709"/>
                <a:gd name="T64" fmla="*/ 645 w 830"/>
                <a:gd name="T65" fmla="*/ 9 h 709"/>
                <a:gd name="T66" fmla="*/ 611 w 830"/>
                <a:gd name="T67" fmla="*/ 4 h 709"/>
                <a:gd name="T68" fmla="*/ 572 w 830"/>
                <a:gd name="T69" fmla="*/ 0 h 709"/>
                <a:gd name="T70" fmla="*/ 529 w 830"/>
                <a:gd name="T71" fmla="*/ 0 h 709"/>
                <a:gd name="T72" fmla="*/ 482 w 830"/>
                <a:gd name="T73" fmla="*/ 9 h 709"/>
                <a:gd name="T74" fmla="*/ 434 w 830"/>
                <a:gd name="T75" fmla="*/ 22 h 709"/>
                <a:gd name="T76" fmla="*/ 387 w 830"/>
                <a:gd name="T77" fmla="*/ 43 h 709"/>
                <a:gd name="T78" fmla="*/ 387 w 830"/>
                <a:gd name="T79" fmla="*/ 43 h 709"/>
                <a:gd name="T80" fmla="*/ 370 w 830"/>
                <a:gd name="T81" fmla="*/ 52 h 709"/>
                <a:gd name="T82" fmla="*/ 331 w 830"/>
                <a:gd name="T83" fmla="*/ 78 h 709"/>
                <a:gd name="T84" fmla="*/ 271 w 830"/>
                <a:gd name="T85" fmla="*/ 116 h 709"/>
                <a:gd name="T86" fmla="*/ 237 w 830"/>
                <a:gd name="T87" fmla="*/ 142 h 709"/>
                <a:gd name="T88" fmla="*/ 202 w 830"/>
                <a:gd name="T89" fmla="*/ 176 h 709"/>
                <a:gd name="T90" fmla="*/ 168 w 830"/>
                <a:gd name="T91" fmla="*/ 211 h 709"/>
                <a:gd name="T92" fmla="*/ 133 w 830"/>
                <a:gd name="T93" fmla="*/ 249 h 709"/>
                <a:gd name="T94" fmla="*/ 103 w 830"/>
                <a:gd name="T95" fmla="*/ 297 h 709"/>
                <a:gd name="T96" fmla="*/ 73 w 830"/>
                <a:gd name="T97" fmla="*/ 344 h 709"/>
                <a:gd name="T98" fmla="*/ 47 w 830"/>
                <a:gd name="T99" fmla="*/ 400 h 709"/>
                <a:gd name="T100" fmla="*/ 26 w 830"/>
                <a:gd name="T101" fmla="*/ 456 h 709"/>
                <a:gd name="T102" fmla="*/ 9 w 830"/>
                <a:gd name="T103" fmla="*/ 520 h 709"/>
                <a:gd name="T104" fmla="*/ 0 w 830"/>
                <a:gd name="T105" fmla="*/ 589 h 709"/>
                <a:gd name="T106" fmla="*/ 0 w 830"/>
                <a:gd name="T107" fmla="*/ 58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0" h="709">
                  <a:moveTo>
                    <a:pt x="0" y="589"/>
                  </a:moveTo>
                  <a:lnTo>
                    <a:pt x="0" y="589"/>
                  </a:lnTo>
                  <a:lnTo>
                    <a:pt x="39" y="576"/>
                  </a:lnTo>
                  <a:lnTo>
                    <a:pt x="77" y="572"/>
                  </a:lnTo>
                  <a:lnTo>
                    <a:pt x="133" y="572"/>
                  </a:lnTo>
                  <a:lnTo>
                    <a:pt x="163" y="576"/>
                  </a:lnTo>
                  <a:lnTo>
                    <a:pt x="194" y="580"/>
                  </a:lnTo>
                  <a:lnTo>
                    <a:pt x="228" y="589"/>
                  </a:lnTo>
                  <a:lnTo>
                    <a:pt x="262" y="606"/>
                  </a:lnTo>
                  <a:lnTo>
                    <a:pt x="297" y="623"/>
                  </a:lnTo>
                  <a:lnTo>
                    <a:pt x="331" y="645"/>
                  </a:lnTo>
                  <a:lnTo>
                    <a:pt x="370" y="675"/>
                  </a:lnTo>
                  <a:lnTo>
                    <a:pt x="404" y="709"/>
                  </a:lnTo>
                  <a:lnTo>
                    <a:pt x="404" y="709"/>
                  </a:lnTo>
                  <a:lnTo>
                    <a:pt x="408" y="688"/>
                  </a:lnTo>
                  <a:lnTo>
                    <a:pt x="421" y="636"/>
                  </a:lnTo>
                  <a:lnTo>
                    <a:pt x="447" y="559"/>
                  </a:lnTo>
                  <a:lnTo>
                    <a:pt x="486" y="469"/>
                  </a:lnTo>
                  <a:lnTo>
                    <a:pt x="512" y="417"/>
                  </a:lnTo>
                  <a:lnTo>
                    <a:pt x="542" y="370"/>
                  </a:lnTo>
                  <a:lnTo>
                    <a:pt x="576" y="318"/>
                  </a:lnTo>
                  <a:lnTo>
                    <a:pt x="619" y="271"/>
                  </a:lnTo>
                  <a:lnTo>
                    <a:pt x="662" y="224"/>
                  </a:lnTo>
                  <a:lnTo>
                    <a:pt x="714" y="185"/>
                  </a:lnTo>
                  <a:lnTo>
                    <a:pt x="770" y="146"/>
                  </a:lnTo>
                  <a:lnTo>
                    <a:pt x="830" y="116"/>
                  </a:lnTo>
                  <a:lnTo>
                    <a:pt x="830" y="116"/>
                  </a:lnTo>
                  <a:lnTo>
                    <a:pt x="821" y="108"/>
                  </a:lnTo>
                  <a:lnTo>
                    <a:pt x="800" y="86"/>
                  </a:lnTo>
                  <a:lnTo>
                    <a:pt x="761" y="60"/>
                  </a:lnTo>
                  <a:lnTo>
                    <a:pt x="709" y="30"/>
                  </a:lnTo>
                  <a:lnTo>
                    <a:pt x="679" y="17"/>
                  </a:lnTo>
                  <a:lnTo>
                    <a:pt x="645" y="9"/>
                  </a:lnTo>
                  <a:lnTo>
                    <a:pt x="611" y="4"/>
                  </a:lnTo>
                  <a:lnTo>
                    <a:pt x="572" y="0"/>
                  </a:lnTo>
                  <a:lnTo>
                    <a:pt x="529" y="0"/>
                  </a:lnTo>
                  <a:lnTo>
                    <a:pt x="482" y="9"/>
                  </a:lnTo>
                  <a:lnTo>
                    <a:pt x="434" y="22"/>
                  </a:lnTo>
                  <a:lnTo>
                    <a:pt x="387" y="43"/>
                  </a:lnTo>
                  <a:lnTo>
                    <a:pt x="387" y="43"/>
                  </a:lnTo>
                  <a:lnTo>
                    <a:pt x="370" y="52"/>
                  </a:lnTo>
                  <a:lnTo>
                    <a:pt x="331" y="78"/>
                  </a:lnTo>
                  <a:lnTo>
                    <a:pt x="271" y="116"/>
                  </a:lnTo>
                  <a:lnTo>
                    <a:pt x="237" y="142"/>
                  </a:lnTo>
                  <a:lnTo>
                    <a:pt x="202" y="176"/>
                  </a:lnTo>
                  <a:lnTo>
                    <a:pt x="168" y="211"/>
                  </a:lnTo>
                  <a:lnTo>
                    <a:pt x="133" y="249"/>
                  </a:lnTo>
                  <a:lnTo>
                    <a:pt x="103" y="297"/>
                  </a:lnTo>
                  <a:lnTo>
                    <a:pt x="73" y="344"/>
                  </a:lnTo>
                  <a:lnTo>
                    <a:pt x="47" y="400"/>
                  </a:lnTo>
                  <a:lnTo>
                    <a:pt x="26" y="456"/>
                  </a:lnTo>
                  <a:lnTo>
                    <a:pt x="9" y="520"/>
                  </a:lnTo>
                  <a:lnTo>
                    <a:pt x="0" y="589"/>
                  </a:lnTo>
                  <a:lnTo>
                    <a:pt x="0" y="589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Rectangle 460"/>
            <p:cNvSpPr>
              <a:spLocks noChangeArrowheads="1"/>
            </p:cNvSpPr>
            <p:nvPr/>
          </p:nvSpPr>
          <p:spPr bwMode="auto">
            <a:xfrm>
              <a:off x="9491663" y="3135313"/>
              <a:ext cx="23177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9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S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9" name="Rectangle 461"/>
            <p:cNvSpPr>
              <a:spLocks noChangeArrowheads="1"/>
            </p:cNvSpPr>
            <p:nvPr/>
          </p:nvSpPr>
          <p:spPr bwMode="auto">
            <a:xfrm>
              <a:off x="9615488" y="3286126"/>
              <a:ext cx="122238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100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1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0" name="Rectangle 462"/>
            <p:cNvSpPr>
              <a:spLocks noChangeArrowheads="1"/>
            </p:cNvSpPr>
            <p:nvPr/>
          </p:nvSpPr>
          <p:spPr bwMode="auto">
            <a:xfrm>
              <a:off x="10058400" y="3387726"/>
              <a:ext cx="23177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9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S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1" name="Rectangle 463"/>
            <p:cNvSpPr>
              <a:spLocks noChangeArrowheads="1"/>
            </p:cNvSpPr>
            <p:nvPr/>
          </p:nvSpPr>
          <p:spPr bwMode="auto">
            <a:xfrm>
              <a:off x="10182225" y="3538538"/>
              <a:ext cx="122238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10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2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2" name="Line 464"/>
            <p:cNvSpPr>
              <a:spLocks noChangeShapeType="1"/>
            </p:cNvSpPr>
            <p:nvPr/>
          </p:nvSpPr>
          <p:spPr bwMode="auto">
            <a:xfrm flipV="1">
              <a:off x="9921875" y="2727326"/>
              <a:ext cx="212725" cy="60642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Rectangle 465"/>
            <p:cNvSpPr>
              <a:spLocks noChangeArrowheads="1"/>
            </p:cNvSpPr>
            <p:nvPr/>
          </p:nvSpPr>
          <p:spPr bwMode="auto">
            <a:xfrm>
              <a:off x="10126663" y="2446338"/>
              <a:ext cx="27305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9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C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4" name="Rectangle 466"/>
            <p:cNvSpPr>
              <a:spLocks noChangeArrowheads="1"/>
            </p:cNvSpPr>
            <p:nvPr/>
          </p:nvSpPr>
          <p:spPr bwMode="auto">
            <a:xfrm>
              <a:off x="8469315" y="2386013"/>
              <a:ext cx="198438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19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15" name="Freeform 455"/>
            <p:cNvSpPr>
              <a:spLocks/>
            </p:cNvSpPr>
            <p:nvPr/>
          </p:nvSpPr>
          <p:spPr bwMode="auto">
            <a:xfrm rot="8194039">
              <a:off x="7569341" y="5395168"/>
              <a:ext cx="225425" cy="98425"/>
            </a:xfrm>
            <a:custGeom>
              <a:avLst/>
              <a:gdLst>
                <a:gd name="T0" fmla="*/ 0 w 64"/>
                <a:gd name="T1" fmla="*/ 35 h 35"/>
                <a:gd name="T2" fmla="*/ 64 w 64"/>
                <a:gd name="T3" fmla="*/ 18 h 35"/>
                <a:gd name="T4" fmla="*/ 0 w 64"/>
                <a:gd name="T5" fmla="*/ 0 h 35"/>
                <a:gd name="T6" fmla="*/ 0 w 64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5">
                  <a:moveTo>
                    <a:pt x="0" y="35"/>
                  </a:moveTo>
                  <a:lnTo>
                    <a:pt x="64" y="18"/>
                  </a:lnTo>
                  <a:lnTo>
                    <a:pt x="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97788" y="2318926"/>
              <a:ext cx="3562350" cy="3329400"/>
              <a:chOff x="7697788" y="2318926"/>
              <a:chExt cx="3562350" cy="3329400"/>
            </a:xfrm>
          </p:grpSpPr>
          <p:sp>
            <p:nvSpPr>
              <p:cNvPr id="17" name="Freeform 453"/>
              <p:cNvSpPr>
                <a:spLocks/>
              </p:cNvSpPr>
              <p:nvPr/>
            </p:nvSpPr>
            <p:spPr bwMode="auto">
              <a:xfrm>
                <a:off x="8734425" y="2481263"/>
                <a:ext cx="2443163" cy="1958975"/>
              </a:xfrm>
              <a:custGeom>
                <a:avLst/>
                <a:gdLst>
                  <a:gd name="T0" fmla="*/ 0 w 1539"/>
                  <a:gd name="T1" fmla="*/ 0 h 1234"/>
                  <a:gd name="T2" fmla="*/ 0 w 1539"/>
                  <a:gd name="T3" fmla="*/ 1234 h 1234"/>
                  <a:gd name="T4" fmla="*/ 1539 w 1539"/>
                  <a:gd name="T5" fmla="*/ 1234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9" h="1234">
                    <a:moveTo>
                      <a:pt x="0" y="0"/>
                    </a:moveTo>
                    <a:lnTo>
                      <a:pt x="0" y="1234"/>
                    </a:lnTo>
                    <a:lnTo>
                      <a:pt x="1539" y="1234"/>
                    </a:lnTo>
                  </a:path>
                </a:pathLst>
              </a:cu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Freeform 455"/>
              <p:cNvSpPr>
                <a:spLocks/>
              </p:cNvSpPr>
              <p:nvPr/>
            </p:nvSpPr>
            <p:spPr bwMode="auto">
              <a:xfrm>
                <a:off x="11034713" y="4387852"/>
                <a:ext cx="225425" cy="98425"/>
              </a:xfrm>
              <a:custGeom>
                <a:avLst/>
                <a:gdLst>
                  <a:gd name="T0" fmla="*/ 0 w 64"/>
                  <a:gd name="T1" fmla="*/ 35 h 35"/>
                  <a:gd name="T2" fmla="*/ 64 w 64"/>
                  <a:gd name="T3" fmla="*/ 18 h 35"/>
                  <a:gd name="T4" fmla="*/ 0 w 64"/>
                  <a:gd name="T5" fmla="*/ 0 h 35"/>
                  <a:gd name="T6" fmla="*/ 0 w 64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35">
                    <a:moveTo>
                      <a:pt x="0" y="35"/>
                    </a:moveTo>
                    <a:lnTo>
                      <a:pt x="64" y="18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" name="Line 456"/>
              <p:cNvSpPr>
                <a:spLocks noChangeShapeType="1"/>
              </p:cNvSpPr>
              <p:nvPr/>
            </p:nvSpPr>
            <p:spPr bwMode="auto">
              <a:xfrm flipH="1">
                <a:off x="7697788" y="4440238"/>
                <a:ext cx="1036638" cy="989013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" name="Rectangle 467"/>
              <p:cNvSpPr>
                <a:spLocks noChangeArrowheads="1"/>
              </p:cNvSpPr>
              <p:nvPr/>
            </p:nvSpPr>
            <p:spPr bwMode="auto">
              <a:xfrm>
                <a:off x="8516938" y="4268788"/>
                <a:ext cx="287338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O</a:t>
                </a:r>
                <a:endParaRPr lang="zh-CN" altLang="zh-CN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1" name="Rectangle 468"/>
              <p:cNvSpPr>
                <a:spLocks noChangeArrowheads="1"/>
              </p:cNvSpPr>
              <p:nvPr/>
            </p:nvSpPr>
            <p:spPr bwMode="auto">
              <a:xfrm>
                <a:off x="7848600" y="5292726"/>
                <a:ext cx="211138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2" name="Rectangle 469"/>
              <p:cNvSpPr>
                <a:spLocks noChangeArrowheads="1"/>
              </p:cNvSpPr>
              <p:nvPr/>
            </p:nvSpPr>
            <p:spPr bwMode="auto">
              <a:xfrm>
                <a:off x="11034713" y="4510088"/>
                <a:ext cx="211138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zh-CN" sz="1900" i="1" dirty="0" smtClean="0">
                    <a:solidFill>
                      <a:srgbClr val="000000"/>
                    </a:solidFill>
                    <a:latin typeface="Times New Roman" pitchFamily="18" charset="0"/>
                    <a:cs typeface="宋体" pitchFamily="2" charset="-122"/>
                  </a:rPr>
                  <a:t>y</a:t>
                </a:r>
                <a:endParaRPr lang="zh-CN" altLang="zh-CN" dirty="0" smtClean="0">
                  <a:solidFill>
                    <a:prstClr val="black"/>
                  </a:solidFill>
                  <a:cs typeface="宋体" pitchFamily="2" charset="-122"/>
                </a:endParaRPr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 rot="16200000">
                <a:off x="8621713" y="2382426"/>
                <a:ext cx="225425" cy="98425"/>
              </a:xfrm>
              <a:custGeom>
                <a:avLst/>
                <a:gdLst>
                  <a:gd name="T0" fmla="*/ 0 w 64"/>
                  <a:gd name="T1" fmla="*/ 35 h 35"/>
                  <a:gd name="T2" fmla="*/ 64 w 64"/>
                  <a:gd name="T3" fmla="*/ 18 h 35"/>
                  <a:gd name="T4" fmla="*/ 0 w 64"/>
                  <a:gd name="T5" fmla="*/ 0 h 35"/>
                  <a:gd name="T6" fmla="*/ 0 w 64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35">
                    <a:moveTo>
                      <a:pt x="0" y="35"/>
                    </a:moveTo>
                    <a:lnTo>
                      <a:pt x="64" y="18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9063038" y="2747963"/>
              <a:ext cx="1166813" cy="1268413"/>
              <a:chOff x="9063038" y="2747963"/>
              <a:chExt cx="1166813" cy="1268413"/>
            </a:xfrm>
          </p:grpSpPr>
          <p:sp>
            <p:nvSpPr>
              <p:cNvPr id="25" name="Freeform 459"/>
              <p:cNvSpPr>
                <a:spLocks/>
              </p:cNvSpPr>
              <p:nvPr/>
            </p:nvSpPr>
            <p:spPr bwMode="auto">
              <a:xfrm>
                <a:off x="9063038" y="2747963"/>
                <a:ext cx="1166813" cy="1268413"/>
              </a:xfrm>
              <a:custGeom>
                <a:avLst/>
                <a:gdLst>
                  <a:gd name="T0" fmla="*/ 322 w 735"/>
                  <a:gd name="T1" fmla="*/ 799 h 799"/>
                  <a:gd name="T2" fmla="*/ 322 w 735"/>
                  <a:gd name="T3" fmla="*/ 799 h 799"/>
                  <a:gd name="T4" fmla="*/ 305 w 735"/>
                  <a:gd name="T5" fmla="*/ 760 h 799"/>
                  <a:gd name="T6" fmla="*/ 279 w 735"/>
                  <a:gd name="T7" fmla="*/ 722 h 799"/>
                  <a:gd name="T8" fmla="*/ 245 w 735"/>
                  <a:gd name="T9" fmla="*/ 683 h 799"/>
                  <a:gd name="T10" fmla="*/ 223 w 735"/>
                  <a:gd name="T11" fmla="*/ 661 h 799"/>
                  <a:gd name="T12" fmla="*/ 202 w 735"/>
                  <a:gd name="T13" fmla="*/ 644 h 799"/>
                  <a:gd name="T14" fmla="*/ 176 w 735"/>
                  <a:gd name="T15" fmla="*/ 627 h 799"/>
                  <a:gd name="T16" fmla="*/ 146 w 735"/>
                  <a:gd name="T17" fmla="*/ 614 h 799"/>
                  <a:gd name="T18" fmla="*/ 111 w 735"/>
                  <a:gd name="T19" fmla="*/ 606 h 799"/>
                  <a:gd name="T20" fmla="*/ 77 w 735"/>
                  <a:gd name="T21" fmla="*/ 601 h 799"/>
                  <a:gd name="T22" fmla="*/ 38 w 735"/>
                  <a:gd name="T23" fmla="*/ 601 h 799"/>
                  <a:gd name="T24" fmla="*/ 0 w 735"/>
                  <a:gd name="T25" fmla="*/ 610 h 799"/>
                  <a:gd name="T26" fmla="*/ 0 w 735"/>
                  <a:gd name="T27" fmla="*/ 610 h 799"/>
                  <a:gd name="T28" fmla="*/ 0 w 735"/>
                  <a:gd name="T29" fmla="*/ 588 h 799"/>
                  <a:gd name="T30" fmla="*/ 4 w 735"/>
                  <a:gd name="T31" fmla="*/ 537 h 799"/>
                  <a:gd name="T32" fmla="*/ 21 w 735"/>
                  <a:gd name="T33" fmla="*/ 459 h 799"/>
                  <a:gd name="T34" fmla="*/ 34 w 735"/>
                  <a:gd name="T35" fmla="*/ 416 h 799"/>
                  <a:gd name="T36" fmla="*/ 55 w 735"/>
                  <a:gd name="T37" fmla="*/ 365 h 799"/>
                  <a:gd name="T38" fmla="*/ 77 w 735"/>
                  <a:gd name="T39" fmla="*/ 318 h 799"/>
                  <a:gd name="T40" fmla="*/ 107 w 735"/>
                  <a:gd name="T41" fmla="*/ 266 h 799"/>
                  <a:gd name="T42" fmla="*/ 141 w 735"/>
                  <a:gd name="T43" fmla="*/ 214 h 799"/>
                  <a:gd name="T44" fmla="*/ 184 w 735"/>
                  <a:gd name="T45" fmla="*/ 167 h 799"/>
                  <a:gd name="T46" fmla="*/ 236 w 735"/>
                  <a:gd name="T47" fmla="*/ 120 h 799"/>
                  <a:gd name="T48" fmla="*/ 292 w 735"/>
                  <a:gd name="T49" fmla="*/ 73 h 799"/>
                  <a:gd name="T50" fmla="*/ 361 w 735"/>
                  <a:gd name="T51" fmla="*/ 34 h 799"/>
                  <a:gd name="T52" fmla="*/ 438 w 735"/>
                  <a:gd name="T53" fmla="*/ 0 h 799"/>
                  <a:gd name="T54" fmla="*/ 438 w 735"/>
                  <a:gd name="T55" fmla="*/ 0 h 799"/>
                  <a:gd name="T56" fmla="*/ 473 w 735"/>
                  <a:gd name="T57" fmla="*/ 4 h 799"/>
                  <a:gd name="T58" fmla="*/ 507 w 735"/>
                  <a:gd name="T59" fmla="*/ 8 h 799"/>
                  <a:gd name="T60" fmla="*/ 554 w 735"/>
                  <a:gd name="T61" fmla="*/ 25 h 799"/>
                  <a:gd name="T62" fmla="*/ 576 w 735"/>
                  <a:gd name="T63" fmla="*/ 38 h 799"/>
                  <a:gd name="T64" fmla="*/ 602 w 735"/>
                  <a:gd name="T65" fmla="*/ 51 h 799"/>
                  <a:gd name="T66" fmla="*/ 627 w 735"/>
                  <a:gd name="T67" fmla="*/ 73 h 799"/>
                  <a:gd name="T68" fmla="*/ 653 w 735"/>
                  <a:gd name="T69" fmla="*/ 94 h 799"/>
                  <a:gd name="T70" fmla="*/ 675 w 735"/>
                  <a:gd name="T71" fmla="*/ 124 h 799"/>
                  <a:gd name="T72" fmla="*/ 700 w 735"/>
                  <a:gd name="T73" fmla="*/ 159 h 799"/>
                  <a:gd name="T74" fmla="*/ 718 w 735"/>
                  <a:gd name="T75" fmla="*/ 197 h 799"/>
                  <a:gd name="T76" fmla="*/ 735 w 735"/>
                  <a:gd name="T77" fmla="*/ 240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5" h="799">
                    <a:moveTo>
                      <a:pt x="322" y="799"/>
                    </a:moveTo>
                    <a:lnTo>
                      <a:pt x="322" y="799"/>
                    </a:lnTo>
                    <a:lnTo>
                      <a:pt x="305" y="760"/>
                    </a:lnTo>
                    <a:lnTo>
                      <a:pt x="279" y="722"/>
                    </a:lnTo>
                    <a:lnTo>
                      <a:pt x="245" y="683"/>
                    </a:lnTo>
                    <a:lnTo>
                      <a:pt x="223" y="661"/>
                    </a:lnTo>
                    <a:lnTo>
                      <a:pt x="202" y="644"/>
                    </a:lnTo>
                    <a:lnTo>
                      <a:pt x="176" y="627"/>
                    </a:lnTo>
                    <a:lnTo>
                      <a:pt x="146" y="614"/>
                    </a:lnTo>
                    <a:lnTo>
                      <a:pt x="111" y="606"/>
                    </a:lnTo>
                    <a:lnTo>
                      <a:pt x="77" y="601"/>
                    </a:lnTo>
                    <a:lnTo>
                      <a:pt x="38" y="601"/>
                    </a:lnTo>
                    <a:lnTo>
                      <a:pt x="0" y="610"/>
                    </a:lnTo>
                    <a:lnTo>
                      <a:pt x="0" y="610"/>
                    </a:lnTo>
                    <a:lnTo>
                      <a:pt x="0" y="588"/>
                    </a:lnTo>
                    <a:lnTo>
                      <a:pt x="4" y="537"/>
                    </a:lnTo>
                    <a:lnTo>
                      <a:pt x="21" y="459"/>
                    </a:lnTo>
                    <a:lnTo>
                      <a:pt x="34" y="416"/>
                    </a:lnTo>
                    <a:lnTo>
                      <a:pt x="55" y="365"/>
                    </a:lnTo>
                    <a:lnTo>
                      <a:pt x="77" y="318"/>
                    </a:lnTo>
                    <a:lnTo>
                      <a:pt x="107" y="266"/>
                    </a:lnTo>
                    <a:lnTo>
                      <a:pt x="141" y="214"/>
                    </a:lnTo>
                    <a:lnTo>
                      <a:pt x="184" y="167"/>
                    </a:lnTo>
                    <a:lnTo>
                      <a:pt x="236" y="120"/>
                    </a:lnTo>
                    <a:lnTo>
                      <a:pt x="292" y="73"/>
                    </a:lnTo>
                    <a:lnTo>
                      <a:pt x="361" y="34"/>
                    </a:lnTo>
                    <a:lnTo>
                      <a:pt x="438" y="0"/>
                    </a:lnTo>
                    <a:lnTo>
                      <a:pt x="438" y="0"/>
                    </a:lnTo>
                    <a:lnTo>
                      <a:pt x="473" y="4"/>
                    </a:lnTo>
                    <a:lnTo>
                      <a:pt x="507" y="8"/>
                    </a:lnTo>
                    <a:lnTo>
                      <a:pt x="554" y="25"/>
                    </a:lnTo>
                    <a:lnTo>
                      <a:pt x="576" y="38"/>
                    </a:lnTo>
                    <a:lnTo>
                      <a:pt x="602" y="51"/>
                    </a:lnTo>
                    <a:lnTo>
                      <a:pt x="627" y="73"/>
                    </a:lnTo>
                    <a:lnTo>
                      <a:pt x="653" y="94"/>
                    </a:lnTo>
                    <a:lnTo>
                      <a:pt x="675" y="124"/>
                    </a:lnTo>
                    <a:lnTo>
                      <a:pt x="700" y="159"/>
                    </a:lnTo>
                    <a:lnTo>
                      <a:pt x="718" y="197"/>
                    </a:lnTo>
                    <a:lnTo>
                      <a:pt x="735" y="24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9578975" y="3130550"/>
                <a:ext cx="650875" cy="882650"/>
              </a:xfrm>
              <a:custGeom>
                <a:avLst/>
                <a:gdLst>
                  <a:gd name="connsiteX0" fmla="*/ 650875 w 650875"/>
                  <a:gd name="connsiteY0" fmla="*/ 0 h 882650"/>
                  <a:gd name="connsiteX1" fmla="*/ 0 w 650875"/>
                  <a:gd name="connsiteY1" fmla="*/ 882650 h 882650"/>
                  <a:gd name="connsiteX0" fmla="*/ 650875 w 650875"/>
                  <a:gd name="connsiteY0" fmla="*/ 0 h 882650"/>
                  <a:gd name="connsiteX1" fmla="*/ 0 w 650875"/>
                  <a:gd name="connsiteY1" fmla="*/ 882650 h 882650"/>
                  <a:gd name="connsiteX0" fmla="*/ 650875 w 650875"/>
                  <a:gd name="connsiteY0" fmla="*/ 0 h 882650"/>
                  <a:gd name="connsiteX1" fmla="*/ 0 w 650875"/>
                  <a:gd name="connsiteY1" fmla="*/ 882650 h 88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0875" h="882650">
                    <a:moveTo>
                      <a:pt x="650875" y="0"/>
                    </a:moveTo>
                    <a:cubicBezTo>
                      <a:pt x="1587" y="336021"/>
                      <a:pt x="34925" y="764117"/>
                      <a:pt x="0" y="88265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9574213" y="3133726"/>
              <a:ext cx="650875" cy="882650"/>
            </a:xfrm>
            <a:custGeom>
              <a:avLst/>
              <a:gdLst>
                <a:gd name="connsiteX0" fmla="*/ 650875 w 650875"/>
                <a:gd name="connsiteY0" fmla="*/ 0 h 882650"/>
                <a:gd name="connsiteX1" fmla="*/ 0 w 650875"/>
                <a:gd name="connsiteY1" fmla="*/ 882650 h 882650"/>
                <a:gd name="connsiteX0" fmla="*/ 650875 w 650875"/>
                <a:gd name="connsiteY0" fmla="*/ 0 h 882650"/>
                <a:gd name="connsiteX1" fmla="*/ 0 w 650875"/>
                <a:gd name="connsiteY1" fmla="*/ 882650 h 882650"/>
                <a:gd name="connsiteX0" fmla="*/ 650875 w 650875"/>
                <a:gd name="connsiteY0" fmla="*/ 0 h 882650"/>
                <a:gd name="connsiteX1" fmla="*/ 0 w 650875"/>
                <a:gd name="connsiteY1" fmla="*/ 882650 h 88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875" h="882650">
                  <a:moveTo>
                    <a:pt x="650875" y="0"/>
                  </a:moveTo>
                  <a:cubicBezTo>
                    <a:pt x="1587" y="336021"/>
                    <a:pt x="34925" y="764117"/>
                    <a:pt x="0" y="882650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109018" y="2788248"/>
                <a:ext cx="5445273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/>
                  <a:t>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  表示怎样的曲线</a:t>
                </a:r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18" y="2788248"/>
                <a:ext cx="5445273" cy="916148"/>
              </a:xfrm>
              <a:prstGeom prst="rect">
                <a:avLst/>
              </a:prstGeom>
              <a:blipFill>
                <a:blip r:embed="rId4"/>
                <a:stretch>
                  <a:fillRect l="-1792" r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1468581" y="3015489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1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8658238" y="3477154"/>
            <a:ext cx="2392680" cy="2911159"/>
            <a:chOff x="8305800" y="1338263"/>
            <a:chExt cx="3033713" cy="3898900"/>
          </a:xfrm>
        </p:grpSpPr>
        <p:sp>
          <p:nvSpPr>
            <p:cNvPr id="33" name="Line 226"/>
            <p:cNvSpPr>
              <a:spLocks noChangeShapeType="1"/>
            </p:cNvSpPr>
            <p:nvPr/>
          </p:nvSpPr>
          <p:spPr bwMode="auto">
            <a:xfrm>
              <a:off x="8345488" y="2682875"/>
              <a:ext cx="2233613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Line 227"/>
            <p:cNvSpPr>
              <a:spLocks noChangeShapeType="1"/>
            </p:cNvSpPr>
            <p:nvPr/>
          </p:nvSpPr>
          <p:spPr bwMode="auto">
            <a:xfrm flipV="1">
              <a:off x="9458325" y="1506538"/>
              <a:ext cx="0" cy="120808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Freeform 228"/>
            <p:cNvSpPr>
              <a:spLocks/>
            </p:cNvSpPr>
            <p:nvPr/>
          </p:nvSpPr>
          <p:spPr bwMode="auto">
            <a:xfrm>
              <a:off x="9426575" y="1409700"/>
              <a:ext cx="63500" cy="120650"/>
            </a:xfrm>
            <a:custGeom>
              <a:avLst/>
              <a:gdLst>
                <a:gd name="T0" fmla="*/ 40 w 40"/>
                <a:gd name="T1" fmla="*/ 76 h 76"/>
                <a:gd name="T2" fmla="*/ 20 w 40"/>
                <a:gd name="T3" fmla="*/ 0 h 76"/>
                <a:gd name="T4" fmla="*/ 0 w 40"/>
                <a:gd name="T5" fmla="*/ 76 h 76"/>
                <a:gd name="T6" fmla="*/ 40 w 40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76">
                  <a:moveTo>
                    <a:pt x="40" y="76"/>
                  </a:moveTo>
                  <a:lnTo>
                    <a:pt x="20" y="0"/>
                  </a:lnTo>
                  <a:lnTo>
                    <a:pt x="0" y="76"/>
                  </a:lnTo>
                  <a:lnTo>
                    <a:pt x="4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Line 229"/>
            <p:cNvSpPr>
              <a:spLocks noChangeShapeType="1"/>
            </p:cNvSpPr>
            <p:nvPr/>
          </p:nvSpPr>
          <p:spPr bwMode="auto">
            <a:xfrm flipH="1">
              <a:off x="9763125" y="3714750"/>
              <a:ext cx="160338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Line 230"/>
            <p:cNvSpPr>
              <a:spLocks noChangeShapeType="1"/>
            </p:cNvSpPr>
            <p:nvPr/>
          </p:nvSpPr>
          <p:spPr bwMode="auto">
            <a:xfrm flipH="1">
              <a:off x="9505950" y="3714750"/>
              <a:ext cx="160338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Line 231"/>
            <p:cNvSpPr>
              <a:spLocks noChangeShapeType="1"/>
            </p:cNvSpPr>
            <p:nvPr/>
          </p:nvSpPr>
          <p:spPr bwMode="auto">
            <a:xfrm flipV="1">
              <a:off x="9458325" y="3498850"/>
              <a:ext cx="0" cy="16033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Line 232"/>
            <p:cNvSpPr>
              <a:spLocks noChangeShapeType="1"/>
            </p:cNvSpPr>
            <p:nvPr/>
          </p:nvSpPr>
          <p:spPr bwMode="auto">
            <a:xfrm flipV="1">
              <a:off x="9458325" y="3243263"/>
              <a:ext cx="0" cy="16033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Line 233"/>
            <p:cNvSpPr>
              <a:spLocks noChangeShapeType="1"/>
            </p:cNvSpPr>
            <p:nvPr/>
          </p:nvSpPr>
          <p:spPr bwMode="auto">
            <a:xfrm flipV="1">
              <a:off x="9458325" y="2987675"/>
              <a:ext cx="0" cy="15875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Line 234"/>
            <p:cNvSpPr>
              <a:spLocks noChangeShapeType="1"/>
            </p:cNvSpPr>
            <p:nvPr/>
          </p:nvSpPr>
          <p:spPr bwMode="auto">
            <a:xfrm flipV="1">
              <a:off x="9458325" y="2730500"/>
              <a:ext cx="0" cy="16033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Line 235"/>
            <p:cNvSpPr>
              <a:spLocks noChangeShapeType="1"/>
            </p:cNvSpPr>
            <p:nvPr/>
          </p:nvSpPr>
          <p:spPr bwMode="auto">
            <a:xfrm flipH="1">
              <a:off x="9923463" y="3714750"/>
              <a:ext cx="1319213" cy="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Freeform 236"/>
            <p:cNvSpPr>
              <a:spLocks/>
            </p:cNvSpPr>
            <p:nvPr/>
          </p:nvSpPr>
          <p:spPr bwMode="auto">
            <a:xfrm>
              <a:off x="11218863" y="3675063"/>
              <a:ext cx="120650" cy="73025"/>
            </a:xfrm>
            <a:custGeom>
              <a:avLst/>
              <a:gdLst>
                <a:gd name="T0" fmla="*/ 0 w 76"/>
                <a:gd name="T1" fmla="*/ 0 h 46"/>
                <a:gd name="T2" fmla="*/ 76 w 76"/>
                <a:gd name="T3" fmla="*/ 25 h 46"/>
                <a:gd name="T4" fmla="*/ 0 w 76"/>
                <a:gd name="T5" fmla="*/ 46 h 46"/>
                <a:gd name="T6" fmla="*/ 0 w 76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46">
                  <a:moveTo>
                    <a:pt x="0" y="0"/>
                  </a:moveTo>
                  <a:lnTo>
                    <a:pt x="76" y="25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Line 237"/>
            <p:cNvSpPr>
              <a:spLocks noChangeShapeType="1"/>
            </p:cNvSpPr>
            <p:nvPr/>
          </p:nvSpPr>
          <p:spPr bwMode="auto">
            <a:xfrm flipH="1">
              <a:off x="8369300" y="3930650"/>
              <a:ext cx="904875" cy="1049338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Freeform 238"/>
            <p:cNvSpPr>
              <a:spLocks/>
            </p:cNvSpPr>
            <p:nvPr/>
          </p:nvSpPr>
          <p:spPr bwMode="auto">
            <a:xfrm>
              <a:off x="8305800" y="4940300"/>
              <a:ext cx="104775" cy="111125"/>
            </a:xfrm>
            <a:custGeom>
              <a:avLst/>
              <a:gdLst>
                <a:gd name="T0" fmla="*/ 30 w 66"/>
                <a:gd name="T1" fmla="*/ 0 h 70"/>
                <a:gd name="T2" fmla="*/ 0 w 66"/>
                <a:gd name="T3" fmla="*/ 70 h 70"/>
                <a:gd name="T4" fmla="*/ 66 w 66"/>
                <a:gd name="T5" fmla="*/ 25 h 70"/>
                <a:gd name="T6" fmla="*/ 30 w 66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70">
                  <a:moveTo>
                    <a:pt x="30" y="0"/>
                  </a:moveTo>
                  <a:lnTo>
                    <a:pt x="0" y="70"/>
                  </a:lnTo>
                  <a:lnTo>
                    <a:pt x="66" y="25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Line 239"/>
            <p:cNvSpPr>
              <a:spLocks noChangeShapeType="1"/>
            </p:cNvSpPr>
            <p:nvPr/>
          </p:nvSpPr>
          <p:spPr bwMode="auto">
            <a:xfrm flipH="1">
              <a:off x="9355138" y="3714750"/>
              <a:ext cx="103188" cy="120650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Line 240"/>
            <p:cNvSpPr>
              <a:spLocks noChangeShapeType="1"/>
            </p:cNvSpPr>
            <p:nvPr/>
          </p:nvSpPr>
          <p:spPr bwMode="auto">
            <a:xfrm flipH="1">
              <a:off x="9274175" y="3906838"/>
              <a:ext cx="15875" cy="23813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Line 241"/>
            <p:cNvSpPr>
              <a:spLocks noChangeShapeType="1"/>
            </p:cNvSpPr>
            <p:nvPr/>
          </p:nvSpPr>
          <p:spPr bwMode="auto">
            <a:xfrm>
              <a:off x="8970963" y="2722563"/>
              <a:ext cx="0" cy="1033463"/>
            </a:xfrm>
            <a:prstGeom prst="line">
              <a:avLst/>
            </a:prstGeom>
            <a:noFill/>
            <a:ln w="1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9" name="Line 242"/>
            <p:cNvSpPr>
              <a:spLocks noChangeShapeType="1"/>
            </p:cNvSpPr>
            <p:nvPr/>
          </p:nvSpPr>
          <p:spPr bwMode="auto">
            <a:xfrm>
              <a:off x="9939338" y="2603500"/>
              <a:ext cx="0" cy="1111250"/>
            </a:xfrm>
            <a:prstGeom prst="line">
              <a:avLst/>
            </a:prstGeom>
            <a:noFill/>
            <a:ln w="1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9250363" y="3714750"/>
              <a:ext cx="688975" cy="273050"/>
            </a:xfrm>
            <a:custGeom>
              <a:avLst/>
              <a:gdLst>
                <a:gd name="T0" fmla="*/ 434 w 434"/>
                <a:gd name="T1" fmla="*/ 0 h 172"/>
                <a:gd name="T2" fmla="*/ 434 w 434"/>
                <a:gd name="T3" fmla="*/ 0 h 172"/>
                <a:gd name="T4" fmla="*/ 434 w 434"/>
                <a:gd name="T5" fmla="*/ 15 h 172"/>
                <a:gd name="T6" fmla="*/ 429 w 434"/>
                <a:gd name="T7" fmla="*/ 36 h 172"/>
                <a:gd name="T8" fmla="*/ 408 w 434"/>
                <a:gd name="T9" fmla="*/ 66 h 172"/>
                <a:gd name="T10" fmla="*/ 383 w 434"/>
                <a:gd name="T11" fmla="*/ 96 h 172"/>
                <a:gd name="T12" fmla="*/ 343 w 434"/>
                <a:gd name="T13" fmla="*/ 121 h 172"/>
                <a:gd name="T14" fmla="*/ 297 w 434"/>
                <a:gd name="T15" fmla="*/ 142 h 172"/>
                <a:gd name="T16" fmla="*/ 247 w 434"/>
                <a:gd name="T17" fmla="*/ 157 h 172"/>
                <a:gd name="T18" fmla="*/ 192 w 434"/>
                <a:gd name="T19" fmla="*/ 167 h 172"/>
                <a:gd name="T20" fmla="*/ 131 w 434"/>
                <a:gd name="T21" fmla="*/ 172 h 172"/>
                <a:gd name="T22" fmla="*/ 131 w 434"/>
                <a:gd name="T23" fmla="*/ 172 h 172"/>
                <a:gd name="T24" fmla="*/ 60 w 434"/>
                <a:gd name="T25" fmla="*/ 167 h 172"/>
                <a:gd name="T26" fmla="*/ 0 w 434"/>
                <a:gd name="T27" fmla="*/ 15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172">
                  <a:moveTo>
                    <a:pt x="434" y="0"/>
                  </a:moveTo>
                  <a:lnTo>
                    <a:pt x="434" y="0"/>
                  </a:lnTo>
                  <a:lnTo>
                    <a:pt x="434" y="15"/>
                  </a:lnTo>
                  <a:lnTo>
                    <a:pt x="429" y="36"/>
                  </a:lnTo>
                  <a:lnTo>
                    <a:pt x="408" y="66"/>
                  </a:lnTo>
                  <a:lnTo>
                    <a:pt x="383" y="96"/>
                  </a:lnTo>
                  <a:lnTo>
                    <a:pt x="343" y="121"/>
                  </a:lnTo>
                  <a:lnTo>
                    <a:pt x="297" y="142"/>
                  </a:lnTo>
                  <a:lnTo>
                    <a:pt x="247" y="157"/>
                  </a:lnTo>
                  <a:lnTo>
                    <a:pt x="192" y="167"/>
                  </a:lnTo>
                  <a:lnTo>
                    <a:pt x="131" y="172"/>
                  </a:lnTo>
                  <a:lnTo>
                    <a:pt x="131" y="172"/>
                  </a:lnTo>
                  <a:lnTo>
                    <a:pt x="60" y="167"/>
                  </a:lnTo>
                  <a:lnTo>
                    <a:pt x="0" y="152"/>
                  </a:lnTo>
                </a:path>
              </a:pathLst>
            </a:custGeom>
            <a:noFill/>
            <a:ln w="1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8970963" y="3443288"/>
              <a:ext cx="968375" cy="271463"/>
            </a:xfrm>
            <a:custGeom>
              <a:avLst/>
              <a:gdLst>
                <a:gd name="T0" fmla="*/ 0 w 610"/>
                <a:gd name="T1" fmla="*/ 171 h 171"/>
                <a:gd name="T2" fmla="*/ 0 w 610"/>
                <a:gd name="T3" fmla="*/ 171 h 171"/>
                <a:gd name="T4" fmla="*/ 5 w 610"/>
                <a:gd name="T5" fmla="*/ 151 h 171"/>
                <a:gd name="T6" fmla="*/ 10 w 610"/>
                <a:gd name="T7" fmla="*/ 136 h 171"/>
                <a:gd name="T8" fmla="*/ 25 w 610"/>
                <a:gd name="T9" fmla="*/ 106 h 171"/>
                <a:gd name="T10" fmla="*/ 55 w 610"/>
                <a:gd name="T11" fmla="*/ 76 h 171"/>
                <a:gd name="T12" fmla="*/ 90 w 610"/>
                <a:gd name="T13" fmla="*/ 50 h 171"/>
                <a:gd name="T14" fmla="*/ 136 w 610"/>
                <a:gd name="T15" fmla="*/ 30 h 171"/>
                <a:gd name="T16" fmla="*/ 186 w 610"/>
                <a:gd name="T17" fmla="*/ 15 h 171"/>
                <a:gd name="T18" fmla="*/ 247 w 610"/>
                <a:gd name="T19" fmla="*/ 5 h 171"/>
                <a:gd name="T20" fmla="*/ 307 w 610"/>
                <a:gd name="T21" fmla="*/ 0 h 171"/>
                <a:gd name="T22" fmla="*/ 307 w 610"/>
                <a:gd name="T23" fmla="*/ 0 h 171"/>
                <a:gd name="T24" fmla="*/ 368 w 610"/>
                <a:gd name="T25" fmla="*/ 5 h 171"/>
                <a:gd name="T26" fmla="*/ 423 w 610"/>
                <a:gd name="T27" fmla="*/ 15 h 171"/>
                <a:gd name="T28" fmla="*/ 473 w 610"/>
                <a:gd name="T29" fmla="*/ 30 h 171"/>
                <a:gd name="T30" fmla="*/ 519 w 610"/>
                <a:gd name="T31" fmla="*/ 50 h 171"/>
                <a:gd name="T32" fmla="*/ 559 w 610"/>
                <a:gd name="T33" fmla="*/ 76 h 171"/>
                <a:gd name="T34" fmla="*/ 584 w 610"/>
                <a:gd name="T35" fmla="*/ 106 h 171"/>
                <a:gd name="T36" fmla="*/ 605 w 610"/>
                <a:gd name="T37" fmla="*/ 136 h 171"/>
                <a:gd name="T38" fmla="*/ 610 w 610"/>
                <a:gd name="T39" fmla="*/ 151 h 171"/>
                <a:gd name="T40" fmla="*/ 610 w 610"/>
                <a:gd name="T4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0" h="171">
                  <a:moveTo>
                    <a:pt x="0" y="171"/>
                  </a:moveTo>
                  <a:lnTo>
                    <a:pt x="0" y="171"/>
                  </a:lnTo>
                  <a:lnTo>
                    <a:pt x="5" y="151"/>
                  </a:lnTo>
                  <a:lnTo>
                    <a:pt x="10" y="136"/>
                  </a:lnTo>
                  <a:lnTo>
                    <a:pt x="25" y="106"/>
                  </a:lnTo>
                  <a:lnTo>
                    <a:pt x="55" y="76"/>
                  </a:lnTo>
                  <a:lnTo>
                    <a:pt x="90" y="50"/>
                  </a:lnTo>
                  <a:lnTo>
                    <a:pt x="136" y="30"/>
                  </a:lnTo>
                  <a:lnTo>
                    <a:pt x="186" y="15"/>
                  </a:lnTo>
                  <a:lnTo>
                    <a:pt x="247" y="5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68" y="5"/>
                  </a:lnTo>
                  <a:lnTo>
                    <a:pt x="423" y="15"/>
                  </a:lnTo>
                  <a:lnTo>
                    <a:pt x="473" y="30"/>
                  </a:lnTo>
                  <a:lnTo>
                    <a:pt x="519" y="50"/>
                  </a:lnTo>
                  <a:lnTo>
                    <a:pt x="559" y="76"/>
                  </a:lnTo>
                  <a:lnTo>
                    <a:pt x="584" y="106"/>
                  </a:lnTo>
                  <a:lnTo>
                    <a:pt x="605" y="136"/>
                  </a:lnTo>
                  <a:lnTo>
                    <a:pt x="610" y="151"/>
                  </a:lnTo>
                  <a:lnTo>
                    <a:pt x="610" y="171"/>
                  </a:lnTo>
                </a:path>
              </a:pathLst>
            </a:custGeom>
            <a:noFill/>
            <a:ln w="1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Freeform 245"/>
            <p:cNvSpPr>
              <a:spLocks/>
            </p:cNvSpPr>
            <p:nvPr/>
          </p:nvSpPr>
          <p:spPr bwMode="auto">
            <a:xfrm>
              <a:off x="8970963" y="3714750"/>
              <a:ext cx="279400" cy="241300"/>
            </a:xfrm>
            <a:custGeom>
              <a:avLst/>
              <a:gdLst>
                <a:gd name="T0" fmla="*/ 176 w 176"/>
                <a:gd name="T1" fmla="*/ 152 h 152"/>
                <a:gd name="T2" fmla="*/ 176 w 176"/>
                <a:gd name="T3" fmla="*/ 152 h 152"/>
                <a:gd name="T4" fmla="*/ 136 w 176"/>
                <a:gd name="T5" fmla="*/ 142 h 152"/>
                <a:gd name="T6" fmla="*/ 105 w 176"/>
                <a:gd name="T7" fmla="*/ 126 h 152"/>
                <a:gd name="T8" fmla="*/ 75 w 176"/>
                <a:gd name="T9" fmla="*/ 111 h 152"/>
                <a:gd name="T10" fmla="*/ 50 w 176"/>
                <a:gd name="T11" fmla="*/ 91 h 152"/>
                <a:gd name="T12" fmla="*/ 30 w 176"/>
                <a:gd name="T13" fmla="*/ 71 h 152"/>
                <a:gd name="T14" fmla="*/ 15 w 176"/>
                <a:gd name="T15" fmla="*/ 46 h 152"/>
                <a:gd name="T16" fmla="*/ 5 w 176"/>
                <a:gd name="T17" fmla="*/ 26 h 152"/>
                <a:gd name="T18" fmla="*/ 0 w 176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52">
                  <a:moveTo>
                    <a:pt x="176" y="152"/>
                  </a:moveTo>
                  <a:lnTo>
                    <a:pt x="176" y="152"/>
                  </a:lnTo>
                  <a:lnTo>
                    <a:pt x="136" y="142"/>
                  </a:lnTo>
                  <a:lnTo>
                    <a:pt x="105" y="126"/>
                  </a:lnTo>
                  <a:lnTo>
                    <a:pt x="75" y="111"/>
                  </a:lnTo>
                  <a:lnTo>
                    <a:pt x="50" y="91"/>
                  </a:lnTo>
                  <a:lnTo>
                    <a:pt x="30" y="71"/>
                  </a:lnTo>
                  <a:lnTo>
                    <a:pt x="15" y="46"/>
                  </a:lnTo>
                  <a:lnTo>
                    <a:pt x="5" y="26"/>
                  </a:lnTo>
                  <a:lnTo>
                    <a:pt x="0" y="0"/>
                  </a:lnTo>
                </a:path>
              </a:pathLst>
            </a:custGeom>
            <a:noFill/>
            <a:ln w="1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Line 246"/>
            <p:cNvSpPr>
              <a:spLocks noChangeShapeType="1"/>
            </p:cNvSpPr>
            <p:nvPr/>
          </p:nvSpPr>
          <p:spPr bwMode="auto">
            <a:xfrm flipV="1">
              <a:off x="8866188" y="1938338"/>
              <a:ext cx="1296988" cy="1376363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4" name="Rectangle 247"/>
            <p:cNvSpPr>
              <a:spLocks noChangeArrowheads="1"/>
            </p:cNvSpPr>
            <p:nvPr/>
          </p:nvSpPr>
          <p:spPr bwMode="auto">
            <a:xfrm>
              <a:off x="9426575" y="3667125"/>
              <a:ext cx="320675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5" name="Rectangle 248"/>
            <p:cNvSpPr>
              <a:spLocks noChangeArrowheads="1"/>
            </p:cNvSpPr>
            <p:nvPr/>
          </p:nvSpPr>
          <p:spPr bwMode="auto">
            <a:xfrm>
              <a:off x="8434388" y="4829175"/>
              <a:ext cx="239713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6" name="Rectangle 249"/>
            <p:cNvSpPr>
              <a:spLocks noChangeArrowheads="1"/>
            </p:cNvSpPr>
            <p:nvPr/>
          </p:nvSpPr>
          <p:spPr bwMode="auto">
            <a:xfrm>
              <a:off x="11068050" y="3667125"/>
              <a:ext cx="239713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7" name="Rectangle 250"/>
            <p:cNvSpPr>
              <a:spLocks noChangeArrowheads="1"/>
            </p:cNvSpPr>
            <p:nvPr/>
          </p:nvSpPr>
          <p:spPr bwMode="auto">
            <a:xfrm>
              <a:off x="9498013" y="2667000"/>
              <a:ext cx="2555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2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8" name="Rectangle 251"/>
            <p:cNvSpPr>
              <a:spLocks noChangeArrowheads="1"/>
            </p:cNvSpPr>
            <p:nvPr/>
          </p:nvSpPr>
          <p:spPr bwMode="auto">
            <a:xfrm>
              <a:off x="9274175" y="1338263"/>
              <a:ext cx="223838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3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59" name="Freeform 252"/>
            <p:cNvSpPr>
              <a:spLocks/>
            </p:cNvSpPr>
            <p:nvPr/>
          </p:nvSpPr>
          <p:spPr bwMode="auto">
            <a:xfrm>
              <a:off x="8961438" y="1985963"/>
              <a:ext cx="977900" cy="1176338"/>
            </a:xfrm>
            <a:custGeom>
              <a:avLst/>
              <a:gdLst>
                <a:gd name="T0" fmla="*/ 616 w 616"/>
                <a:gd name="T1" fmla="*/ 373 h 741"/>
                <a:gd name="T2" fmla="*/ 606 w 616"/>
                <a:gd name="T3" fmla="*/ 449 h 741"/>
                <a:gd name="T4" fmla="*/ 590 w 616"/>
                <a:gd name="T5" fmla="*/ 515 h 741"/>
                <a:gd name="T6" fmla="*/ 545 w 616"/>
                <a:gd name="T7" fmla="*/ 610 h 741"/>
                <a:gd name="T8" fmla="*/ 500 w 616"/>
                <a:gd name="T9" fmla="*/ 661 h 741"/>
                <a:gd name="T10" fmla="*/ 454 w 616"/>
                <a:gd name="T11" fmla="*/ 701 h 741"/>
                <a:gd name="T12" fmla="*/ 399 w 616"/>
                <a:gd name="T13" fmla="*/ 726 h 741"/>
                <a:gd name="T14" fmla="*/ 338 w 616"/>
                <a:gd name="T15" fmla="*/ 741 h 741"/>
                <a:gd name="T16" fmla="*/ 308 w 616"/>
                <a:gd name="T17" fmla="*/ 741 h 741"/>
                <a:gd name="T18" fmla="*/ 242 w 616"/>
                <a:gd name="T19" fmla="*/ 736 h 741"/>
                <a:gd name="T20" fmla="*/ 187 w 616"/>
                <a:gd name="T21" fmla="*/ 716 h 741"/>
                <a:gd name="T22" fmla="*/ 132 w 616"/>
                <a:gd name="T23" fmla="*/ 681 h 741"/>
                <a:gd name="T24" fmla="*/ 86 w 616"/>
                <a:gd name="T25" fmla="*/ 636 h 741"/>
                <a:gd name="T26" fmla="*/ 51 w 616"/>
                <a:gd name="T27" fmla="*/ 580 h 741"/>
                <a:gd name="T28" fmla="*/ 11 w 616"/>
                <a:gd name="T29" fmla="*/ 484 h 741"/>
                <a:gd name="T30" fmla="*/ 0 w 616"/>
                <a:gd name="T31" fmla="*/ 409 h 741"/>
                <a:gd name="T32" fmla="*/ 0 w 616"/>
                <a:gd name="T33" fmla="*/ 373 h 741"/>
                <a:gd name="T34" fmla="*/ 6 w 616"/>
                <a:gd name="T35" fmla="*/ 298 h 741"/>
                <a:gd name="T36" fmla="*/ 21 w 616"/>
                <a:gd name="T37" fmla="*/ 227 h 741"/>
                <a:gd name="T38" fmla="*/ 66 w 616"/>
                <a:gd name="T39" fmla="*/ 136 h 741"/>
                <a:gd name="T40" fmla="*/ 111 w 616"/>
                <a:gd name="T41" fmla="*/ 86 h 741"/>
                <a:gd name="T42" fmla="*/ 157 w 616"/>
                <a:gd name="T43" fmla="*/ 46 h 741"/>
                <a:gd name="T44" fmla="*/ 212 w 616"/>
                <a:gd name="T45" fmla="*/ 20 h 741"/>
                <a:gd name="T46" fmla="*/ 273 w 616"/>
                <a:gd name="T47" fmla="*/ 5 h 741"/>
                <a:gd name="T48" fmla="*/ 308 w 616"/>
                <a:gd name="T49" fmla="*/ 0 h 741"/>
                <a:gd name="T50" fmla="*/ 369 w 616"/>
                <a:gd name="T51" fmla="*/ 10 h 741"/>
                <a:gd name="T52" fmla="*/ 424 w 616"/>
                <a:gd name="T53" fmla="*/ 31 h 741"/>
                <a:gd name="T54" fmla="*/ 479 w 616"/>
                <a:gd name="T55" fmla="*/ 66 h 741"/>
                <a:gd name="T56" fmla="*/ 525 w 616"/>
                <a:gd name="T57" fmla="*/ 111 h 741"/>
                <a:gd name="T58" fmla="*/ 560 w 616"/>
                <a:gd name="T59" fmla="*/ 167 h 741"/>
                <a:gd name="T60" fmla="*/ 600 w 616"/>
                <a:gd name="T61" fmla="*/ 262 h 741"/>
                <a:gd name="T62" fmla="*/ 611 w 616"/>
                <a:gd name="T63" fmla="*/ 333 h 741"/>
                <a:gd name="T64" fmla="*/ 616 w 616"/>
                <a:gd name="T65" fmla="*/ 37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6" h="741">
                  <a:moveTo>
                    <a:pt x="616" y="373"/>
                  </a:moveTo>
                  <a:lnTo>
                    <a:pt x="616" y="373"/>
                  </a:lnTo>
                  <a:lnTo>
                    <a:pt x="611" y="409"/>
                  </a:lnTo>
                  <a:lnTo>
                    <a:pt x="606" y="449"/>
                  </a:lnTo>
                  <a:lnTo>
                    <a:pt x="600" y="484"/>
                  </a:lnTo>
                  <a:lnTo>
                    <a:pt x="590" y="515"/>
                  </a:lnTo>
                  <a:lnTo>
                    <a:pt x="560" y="580"/>
                  </a:lnTo>
                  <a:lnTo>
                    <a:pt x="545" y="610"/>
                  </a:lnTo>
                  <a:lnTo>
                    <a:pt x="525" y="636"/>
                  </a:lnTo>
                  <a:lnTo>
                    <a:pt x="500" y="661"/>
                  </a:lnTo>
                  <a:lnTo>
                    <a:pt x="479" y="681"/>
                  </a:lnTo>
                  <a:lnTo>
                    <a:pt x="454" y="701"/>
                  </a:lnTo>
                  <a:lnTo>
                    <a:pt x="424" y="716"/>
                  </a:lnTo>
                  <a:lnTo>
                    <a:pt x="399" y="726"/>
                  </a:lnTo>
                  <a:lnTo>
                    <a:pt x="369" y="736"/>
                  </a:lnTo>
                  <a:lnTo>
                    <a:pt x="338" y="741"/>
                  </a:lnTo>
                  <a:lnTo>
                    <a:pt x="308" y="741"/>
                  </a:lnTo>
                  <a:lnTo>
                    <a:pt x="308" y="741"/>
                  </a:lnTo>
                  <a:lnTo>
                    <a:pt x="273" y="741"/>
                  </a:lnTo>
                  <a:lnTo>
                    <a:pt x="242" y="736"/>
                  </a:lnTo>
                  <a:lnTo>
                    <a:pt x="212" y="726"/>
                  </a:lnTo>
                  <a:lnTo>
                    <a:pt x="187" y="716"/>
                  </a:lnTo>
                  <a:lnTo>
                    <a:pt x="157" y="701"/>
                  </a:lnTo>
                  <a:lnTo>
                    <a:pt x="132" y="681"/>
                  </a:lnTo>
                  <a:lnTo>
                    <a:pt x="111" y="661"/>
                  </a:lnTo>
                  <a:lnTo>
                    <a:pt x="86" y="636"/>
                  </a:lnTo>
                  <a:lnTo>
                    <a:pt x="66" y="610"/>
                  </a:lnTo>
                  <a:lnTo>
                    <a:pt x="51" y="580"/>
                  </a:lnTo>
                  <a:lnTo>
                    <a:pt x="21" y="515"/>
                  </a:lnTo>
                  <a:lnTo>
                    <a:pt x="11" y="484"/>
                  </a:lnTo>
                  <a:lnTo>
                    <a:pt x="6" y="449"/>
                  </a:lnTo>
                  <a:lnTo>
                    <a:pt x="0" y="409"/>
                  </a:lnTo>
                  <a:lnTo>
                    <a:pt x="0" y="373"/>
                  </a:lnTo>
                  <a:lnTo>
                    <a:pt x="0" y="373"/>
                  </a:lnTo>
                  <a:lnTo>
                    <a:pt x="0" y="333"/>
                  </a:lnTo>
                  <a:lnTo>
                    <a:pt x="6" y="298"/>
                  </a:lnTo>
                  <a:lnTo>
                    <a:pt x="11" y="262"/>
                  </a:lnTo>
                  <a:lnTo>
                    <a:pt x="21" y="227"/>
                  </a:lnTo>
                  <a:lnTo>
                    <a:pt x="51" y="167"/>
                  </a:lnTo>
                  <a:lnTo>
                    <a:pt x="66" y="136"/>
                  </a:lnTo>
                  <a:lnTo>
                    <a:pt x="86" y="111"/>
                  </a:lnTo>
                  <a:lnTo>
                    <a:pt x="111" y="86"/>
                  </a:lnTo>
                  <a:lnTo>
                    <a:pt x="132" y="66"/>
                  </a:lnTo>
                  <a:lnTo>
                    <a:pt x="157" y="46"/>
                  </a:lnTo>
                  <a:lnTo>
                    <a:pt x="187" y="31"/>
                  </a:lnTo>
                  <a:lnTo>
                    <a:pt x="212" y="20"/>
                  </a:lnTo>
                  <a:lnTo>
                    <a:pt x="242" y="10"/>
                  </a:lnTo>
                  <a:lnTo>
                    <a:pt x="273" y="5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5"/>
                  </a:lnTo>
                  <a:lnTo>
                    <a:pt x="369" y="10"/>
                  </a:lnTo>
                  <a:lnTo>
                    <a:pt x="399" y="20"/>
                  </a:lnTo>
                  <a:lnTo>
                    <a:pt x="424" y="31"/>
                  </a:lnTo>
                  <a:lnTo>
                    <a:pt x="454" y="46"/>
                  </a:lnTo>
                  <a:lnTo>
                    <a:pt x="479" y="66"/>
                  </a:lnTo>
                  <a:lnTo>
                    <a:pt x="500" y="86"/>
                  </a:lnTo>
                  <a:lnTo>
                    <a:pt x="525" y="111"/>
                  </a:lnTo>
                  <a:lnTo>
                    <a:pt x="545" y="136"/>
                  </a:lnTo>
                  <a:lnTo>
                    <a:pt x="560" y="167"/>
                  </a:lnTo>
                  <a:lnTo>
                    <a:pt x="590" y="227"/>
                  </a:lnTo>
                  <a:lnTo>
                    <a:pt x="600" y="262"/>
                  </a:lnTo>
                  <a:lnTo>
                    <a:pt x="606" y="298"/>
                  </a:lnTo>
                  <a:lnTo>
                    <a:pt x="611" y="333"/>
                  </a:lnTo>
                  <a:lnTo>
                    <a:pt x="616" y="373"/>
                  </a:lnTo>
                  <a:lnTo>
                    <a:pt x="616" y="373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1" name="Text Box 5"/>
          <p:cNvSpPr txBox="1">
            <a:spLocks noChangeArrowheads="1"/>
          </p:cNvSpPr>
          <p:nvPr/>
        </p:nvSpPr>
        <p:spPr bwMode="auto">
          <a:xfrm>
            <a:off x="1468581" y="3794493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2219107" y="3790902"/>
                <a:ext cx="30039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为圆柱面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107" y="3790902"/>
                <a:ext cx="3003964" cy="461665"/>
              </a:xfrm>
              <a:prstGeom prst="rect">
                <a:avLst/>
              </a:prstGeom>
              <a:blipFill>
                <a:blip r:embed="rId5"/>
                <a:stretch>
                  <a:fillRect t="-14474" r="-223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219107" y="4346255"/>
                <a:ext cx="2711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zh-CN" altLang="en-US" sz="2400" dirty="0" smtClean="0"/>
                  <a:t>为平面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107" y="4346255"/>
                <a:ext cx="2711127" cy="461665"/>
              </a:xfrm>
              <a:prstGeom prst="rect">
                <a:avLst/>
              </a:prstGeom>
              <a:blipFill>
                <a:blip r:embed="rId6"/>
                <a:stretch>
                  <a:fillRect l="-449" t="-14474" r="-247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2219107" y="505899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该曲线为椭圆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7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61" grpId="0" autoUpdateAnimBg="0"/>
      <p:bldP spid="62" grpId="0"/>
      <p:bldP spid="63" grpId="0"/>
      <p:bldP spid="6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541457" y="1850127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91983" y="284647"/>
                <a:ext cx="8747319" cy="1285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，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分别表示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怎样的曲线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?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284647"/>
                <a:ext cx="8747319" cy="1285480"/>
              </a:xfrm>
              <a:prstGeom prst="rect">
                <a:avLst/>
              </a:prstGeom>
              <a:blipFill>
                <a:blip r:embed="rId2"/>
                <a:stretch>
                  <a:fillRect l="-1115" b="-10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91983" y="1576719"/>
                <a:ext cx="337900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抛物线：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1576719"/>
                <a:ext cx="3379002" cy="916148"/>
              </a:xfrm>
              <a:prstGeom prst="rect">
                <a:avLst/>
              </a:prstGeom>
              <a:blipFill>
                <a:blip r:embed="rId3"/>
                <a:stretch>
                  <a:fillRect l="-2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68736" y="1622885"/>
                <a:ext cx="337900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双曲线：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736" y="1622885"/>
                <a:ext cx="3379002" cy="916148"/>
              </a:xfrm>
              <a:prstGeom prst="rect">
                <a:avLst/>
              </a:prstGeom>
              <a:blipFill>
                <a:blip r:embed="rId4"/>
                <a:stretch>
                  <a:fillRect l="-2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91983" y="2417097"/>
                <a:ext cx="3071225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椭圆：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2417097"/>
                <a:ext cx="3071225" cy="916148"/>
              </a:xfrm>
              <a:prstGeom prst="rect">
                <a:avLst/>
              </a:prstGeom>
              <a:blipFill>
                <a:blip r:embed="rId5"/>
                <a:stretch>
                  <a:fillRect l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484973" y="3533662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41457" y="4690683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35499" y="3238710"/>
                <a:ext cx="6649321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/>
                  <a:t>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表示怎样的曲线</a:t>
                </a:r>
                <a:r>
                  <a:rPr lang="en-US" altLang="zh-CN" sz="2400" dirty="0"/>
                  <a:t>?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499" y="3238710"/>
                <a:ext cx="6649321" cy="1051570"/>
              </a:xfrm>
              <a:prstGeom prst="rect">
                <a:avLst/>
              </a:prstGeom>
              <a:blipFill>
                <a:blip r:embed="rId6"/>
                <a:stretch>
                  <a:fillRect l="-1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组合 232"/>
          <p:cNvGrpSpPr/>
          <p:nvPr/>
        </p:nvGrpSpPr>
        <p:grpSpPr>
          <a:xfrm>
            <a:off x="8686917" y="2417097"/>
            <a:ext cx="3171825" cy="3590239"/>
            <a:chOff x="8121651" y="1184276"/>
            <a:chExt cx="3171825" cy="3590239"/>
          </a:xfrm>
        </p:grpSpPr>
        <p:grpSp>
          <p:nvGrpSpPr>
            <p:cNvPr id="13" name="Group 497"/>
            <p:cNvGrpSpPr>
              <a:grpSpLocks/>
            </p:cNvGrpSpPr>
            <p:nvPr/>
          </p:nvGrpSpPr>
          <p:grpSpPr bwMode="auto">
            <a:xfrm>
              <a:off x="8121651" y="1458913"/>
              <a:ext cx="2998788" cy="3208337"/>
              <a:chOff x="5116" y="919"/>
              <a:chExt cx="1889" cy="2021"/>
            </a:xfrm>
          </p:grpSpPr>
          <p:sp>
            <p:nvSpPr>
              <p:cNvPr id="14" name="Freeform 297"/>
              <p:cNvSpPr>
                <a:spLocks/>
              </p:cNvSpPr>
              <p:nvPr/>
            </p:nvSpPr>
            <p:spPr bwMode="auto">
              <a:xfrm>
                <a:off x="5877" y="2014"/>
                <a:ext cx="724" cy="771"/>
              </a:xfrm>
              <a:custGeom>
                <a:avLst/>
                <a:gdLst>
                  <a:gd name="T0" fmla="*/ 273 w 724"/>
                  <a:gd name="T1" fmla="*/ 254 h 771"/>
                  <a:gd name="T2" fmla="*/ 273 w 724"/>
                  <a:gd name="T3" fmla="*/ 254 h 771"/>
                  <a:gd name="T4" fmla="*/ 287 w 724"/>
                  <a:gd name="T5" fmla="*/ 264 h 771"/>
                  <a:gd name="T6" fmla="*/ 301 w 724"/>
                  <a:gd name="T7" fmla="*/ 278 h 771"/>
                  <a:gd name="T8" fmla="*/ 329 w 724"/>
                  <a:gd name="T9" fmla="*/ 306 h 771"/>
                  <a:gd name="T10" fmla="*/ 329 w 724"/>
                  <a:gd name="T11" fmla="*/ 306 h 771"/>
                  <a:gd name="T12" fmla="*/ 390 w 724"/>
                  <a:gd name="T13" fmla="*/ 348 h 771"/>
                  <a:gd name="T14" fmla="*/ 451 w 724"/>
                  <a:gd name="T15" fmla="*/ 400 h 771"/>
                  <a:gd name="T16" fmla="*/ 451 w 724"/>
                  <a:gd name="T17" fmla="*/ 400 h 771"/>
                  <a:gd name="T18" fmla="*/ 498 w 724"/>
                  <a:gd name="T19" fmla="*/ 447 h 771"/>
                  <a:gd name="T20" fmla="*/ 527 w 724"/>
                  <a:gd name="T21" fmla="*/ 480 h 771"/>
                  <a:gd name="T22" fmla="*/ 527 w 724"/>
                  <a:gd name="T23" fmla="*/ 480 h 771"/>
                  <a:gd name="T24" fmla="*/ 536 w 724"/>
                  <a:gd name="T25" fmla="*/ 484 h 771"/>
                  <a:gd name="T26" fmla="*/ 546 w 724"/>
                  <a:gd name="T27" fmla="*/ 489 h 771"/>
                  <a:gd name="T28" fmla="*/ 560 w 724"/>
                  <a:gd name="T29" fmla="*/ 494 h 771"/>
                  <a:gd name="T30" fmla="*/ 569 w 724"/>
                  <a:gd name="T31" fmla="*/ 508 h 771"/>
                  <a:gd name="T32" fmla="*/ 569 w 724"/>
                  <a:gd name="T33" fmla="*/ 508 h 771"/>
                  <a:gd name="T34" fmla="*/ 625 w 724"/>
                  <a:gd name="T35" fmla="*/ 578 h 771"/>
                  <a:gd name="T36" fmla="*/ 625 w 724"/>
                  <a:gd name="T37" fmla="*/ 578 h 771"/>
                  <a:gd name="T38" fmla="*/ 677 w 724"/>
                  <a:gd name="T39" fmla="*/ 658 h 771"/>
                  <a:gd name="T40" fmla="*/ 677 w 724"/>
                  <a:gd name="T41" fmla="*/ 658 h 771"/>
                  <a:gd name="T42" fmla="*/ 701 w 724"/>
                  <a:gd name="T43" fmla="*/ 705 h 771"/>
                  <a:gd name="T44" fmla="*/ 701 w 724"/>
                  <a:gd name="T45" fmla="*/ 705 h 771"/>
                  <a:gd name="T46" fmla="*/ 710 w 724"/>
                  <a:gd name="T47" fmla="*/ 729 h 771"/>
                  <a:gd name="T48" fmla="*/ 724 w 724"/>
                  <a:gd name="T49" fmla="*/ 748 h 771"/>
                  <a:gd name="T50" fmla="*/ 724 w 724"/>
                  <a:gd name="T51" fmla="*/ 748 h 771"/>
                  <a:gd name="T52" fmla="*/ 724 w 724"/>
                  <a:gd name="T53" fmla="*/ 757 h 771"/>
                  <a:gd name="T54" fmla="*/ 719 w 724"/>
                  <a:gd name="T55" fmla="*/ 766 h 771"/>
                  <a:gd name="T56" fmla="*/ 710 w 724"/>
                  <a:gd name="T57" fmla="*/ 771 h 771"/>
                  <a:gd name="T58" fmla="*/ 10 w 724"/>
                  <a:gd name="T59" fmla="*/ 682 h 771"/>
                  <a:gd name="T60" fmla="*/ 0 w 724"/>
                  <a:gd name="T61" fmla="*/ 640 h 771"/>
                  <a:gd name="T62" fmla="*/ 0 w 724"/>
                  <a:gd name="T63" fmla="*/ 583 h 771"/>
                  <a:gd name="T64" fmla="*/ 5 w 724"/>
                  <a:gd name="T65" fmla="*/ 550 h 771"/>
                  <a:gd name="T66" fmla="*/ 0 w 724"/>
                  <a:gd name="T67" fmla="*/ 419 h 771"/>
                  <a:gd name="T68" fmla="*/ 5 w 724"/>
                  <a:gd name="T69" fmla="*/ 381 h 771"/>
                  <a:gd name="T70" fmla="*/ 0 w 724"/>
                  <a:gd name="T71" fmla="*/ 231 h 771"/>
                  <a:gd name="T72" fmla="*/ 0 w 724"/>
                  <a:gd name="T73" fmla="*/ 113 h 771"/>
                  <a:gd name="T74" fmla="*/ 0 w 724"/>
                  <a:gd name="T75" fmla="*/ 0 h 771"/>
                  <a:gd name="T76" fmla="*/ 273 w 724"/>
                  <a:gd name="T77" fmla="*/ 254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4" h="771">
                    <a:moveTo>
                      <a:pt x="273" y="254"/>
                    </a:moveTo>
                    <a:lnTo>
                      <a:pt x="273" y="254"/>
                    </a:lnTo>
                    <a:lnTo>
                      <a:pt x="287" y="264"/>
                    </a:lnTo>
                    <a:lnTo>
                      <a:pt x="301" y="278"/>
                    </a:lnTo>
                    <a:lnTo>
                      <a:pt x="329" y="306"/>
                    </a:lnTo>
                    <a:lnTo>
                      <a:pt x="329" y="306"/>
                    </a:lnTo>
                    <a:lnTo>
                      <a:pt x="390" y="348"/>
                    </a:lnTo>
                    <a:lnTo>
                      <a:pt x="451" y="400"/>
                    </a:lnTo>
                    <a:lnTo>
                      <a:pt x="451" y="400"/>
                    </a:lnTo>
                    <a:lnTo>
                      <a:pt x="498" y="447"/>
                    </a:lnTo>
                    <a:lnTo>
                      <a:pt x="527" y="480"/>
                    </a:lnTo>
                    <a:lnTo>
                      <a:pt x="527" y="480"/>
                    </a:lnTo>
                    <a:lnTo>
                      <a:pt x="536" y="484"/>
                    </a:lnTo>
                    <a:lnTo>
                      <a:pt x="546" y="489"/>
                    </a:lnTo>
                    <a:lnTo>
                      <a:pt x="560" y="494"/>
                    </a:lnTo>
                    <a:lnTo>
                      <a:pt x="569" y="508"/>
                    </a:lnTo>
                    <a:lnTo>
                      <a:pt x="569" y="508"/>
                    </a:lnTo>
                    <a:lnTo>
                      <a:pt x="625" y="578"/>
                    </a:lnTo>
                    <a:lnTo>
                      <a:pt x="625" y="578"/>
                    </a:lnTo>
                    <a:lnTo>
                      <a:pt x="677" y="658"/>
                    </a:lnTo>
                    <a:lnTo>
                      <a:pt x="677" y="658"/>
                    </a:lnTo>
                    <a:lnTo>
                      <a:pt x="701" y="705"/>
                    </a:lnTo>
                    <a:lnTo>
                      <a:pt x="701" y="705"/>
                    </a:lnTo>
                    <a:lnTo>
                      <a:pt x="710" y="729"/>
                    </a:lnTo>
                    <a:lnTo>
                      <a:pt x="724" y="748"/>
                    </a:lnTo>
                    <a:lnTo>
                      <a:pt x="724" y="748"/>
                    </a:lnTo>
                    <a:lnTo>
                      <a:pt x="724" y="757"/>
                    </a:lnTo>
                    <a:lnTo>
                      <a:pt x="719" y="766"/>
                    </a:lnTo>
                    <a:lnTo>
                      <a:pt x="710" y="771"/>
                    </a:lnTo>
                    <a:lnTo>
                      <a:pt x="10" y="682"/>
                    </a:lnTo>
                    <a:lnTo>
                      <a:pt x="0" y="640"/>
                    </a:lnTo>
                    <a:lnTo>
                      <a:pt x="0" y="583"/>
                    </a:lnTo>
                    <a:lnTo>
                      <a:pt x="5" y="550"/>
                    </a:lnTo>
                    <a:lnTo>
                      <a:pt x="0" y="419"/>
                    </a:lnTo>
                    <a:lnTo>
                      <a:pt x="5" y="381"/>
                    </a:lnTo>
                    <a:lnTo>
                      <a:pt x="0" y="231"/>
                    </a:lnTo>
                    <a:lnTo>
                      <a:pt x="0" y="113"/>
                    </a:lnTo>
                    <a:lnTo>
                      <a:pt x="0" y="0"/>
                    </a:lnTo>
                    <a:lnTo>
                      <a:pt x="273" y="254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Freeform 298"/>
              <p:cNvSpPr>
                <a:spLocks/>
              </p:cNvSpPr>
              <p:nvPr/>
            </p:nvSpPr>
            <p:spPr bwMode="auto">
              <a:xfrm>
                <a:off x="5877" y="2014"/>
                <a:ext cx="724" cy="771"/>
              </a:xfrm>
              <a:custGeom>
                <a:avLst/>
                <a:gdLst>
                  <a:gd name="T0" fmla="*/ 273 w 724"/>
                  <a:gd name="T1" fmla="*/ 254 h 771"/>
                  <a:gd name="T2" fmla="*/ 273 w 724"/>
                  <a:gd name="T3" fmla="*/ 254 h 771"/>
                  <a:gd name="T4" fmla="*/ 287 w 724"/>
                  <a:gd name="T5" fmla="*/ 264 h 771"/>
                  <a:gd name="T6" fmla="*/ 301 w 724"/>
                  <a:gd name="T7" fmla="*/ 278 h 771"/>
                  <a:gd name="T8" fmla="*/ 329 w 724"/>
                  <a:gd name="T9" fmla="*/ 306 h 771"/>
                  <a:gd name="T10" fmla="*/ 329 w 724"/>
                  <a:gd name="T11" fmla="*/ 306 h 771"/>
                  <a:gd name="T12" fmla="*/ 390 w 724"/>
                  <a:gd name="T13" fmla="*/ 348 h 771"/>
                  <a:gd name="T14" fmla="*/ 451 w 724"/>
                  <a:gd name="T15" fmla="*/ 400 h 771"/>
                  <a:gd name="T16" fmla="*/ 451 w 724"/>
                  <a:gd name="T17" fmla="*/ 400 h 771"/>
                  <a:gd name="T18" fmla="*/ 498 w 724"/>
                  <a:gd name="T19" fmla="*/ 447 h 771"/>
                  <a:gd name="T20" fmla="*/ 527 w 724"/>
                  <a:gd name="T21" fmla="*/ 480 h 771"/>
                  <a:gd name="T22" fmla="*/ 527 w 724"/>
                  <a:gd name="T23" fmla="*/ 480 h 771"/>
                  <a:gd name="T24" fmla="*/ 536 w 724"/>
                  <a:gd name="T25" fmla="*/ 484 h 771"/>
                  <a:gd name="T26" fmla="*/ 546 w 724"/>
                  <a:gd name="T27" fmla="*/ 489 h 771"/>
                  <a:gd name="T28" fmla="*/ 560 w 724"/>
                  <a:gd name="T29" fmla="*/ 494 h 771"/>
                  <a:gd name="T30" fmla="*/ 569 w 724"/>
                  <a:gd name="T31" fmla="*/ 508 h 771"/>
                  <a:gd name="T32" fmla="*/ 569 w 724"/>
                  <a:gd name="T33" fmla="*/ 508 h 771"/>
                  <a:gd name="T34" fmla="*/ 625 w 724"/>
                  <a:gd name="T35" fmla="*/ 578 h 771"/>
                  <a:gd name="T36" fmla="*/ 625 w 724"/>
                  <a:gd name="T37" fmla="*/ 578 h 771"/>
                  <a:gd name="T38" fmla="*/ 677 w 724"/>
                  <a:gd name="T39" fmla="*/ 658 h 771"/>
                  <a:gd name="T40" fmla="*/ 677 w 724"/>
                  <a:gd name="T41" fmla="*/ 658 h 771"/>
                  <a:gd name="T42" fmla="*/ 701 w 724"/>
                  <a:gd name="T43" fmla="*/ 705 h 771"/>
                  <a:gd name="T44" fmla="*/ 701 w 724"/>
                  <a:gd name="T45" fmla="*/ 705 h 771"/>
                  <a:gd name="T46" fmla="*/ 710 w 724"/>
                  <a:gd name="T47" fmla="*/ 729 h 771"/>
                  <a:gd name="T48" fmla="*/ 724 w 724"/>
                  <a:gd name="T49" fmla="*/ 748 h 771"/>
                  <a:gd name="T50" fmla="*/ 724 w 724"/>
                  <a:gd name="T51" fmla="*/ 748 h 771"/>
                  <a:gd name="T52" fmla="*/ 724 w 724"/>
                  <a:gd name="T53" fmla="*/ 757 h 771"/>
                  <a:gd name="T54" fmla="*/ 719 w 724"/>
                  <a:gd name="T55" fmla="*/ 766 h 771"/>
                  <a:gd name="T56" fmla="*/ 710 w 724"/>
                  <a:gd name="T57" fmla="*/ 771 h 771"/>
                  <a:gd name="T58" fmla="*/ 10 w 724"/>
                  <a:gd name="T59" fmla="*/ 682 h 771"/>
                  <a:gd name="T60" fmla="*/ 0 w 724"/>
                  <a:gd name="T61" fmla="*/ 640 h 771"/>
                  <a:gd name="T62" fmla="*/ 0 w 724"/>
                  <a:gd name="T63" fmla="*/ 583 h 771"/>
                  <a:gd name="T64" fmla="*/ 5 w 724"/>
                  <a:gd name="T65" fmla="*/ 550 h 771"/>
                  <a:gd name="T66" fmla="*/ 0 w 724"/>
                  <a:gd name="T67" fmla="*/ 419 h 771"/>
                  <a:gd name="T68" fmla="*/ 5 w 724"/>
                  <a:gd name="T69" fmla="*/ 381 h 771"/>
                  <a:gd name="T70" fmla="*/ 0 w 724"/>
                  <a:gd name="T71" fmla="*/ 231 h 771"/>
                  <a:gd name="T72" fmla="*/ 0 w 724"/>
                  <a:gd name="T73" fmla="*/ 113 h 771"/>
                  <a:gd name="T74" fmla="*/ 0 w 724"/>
                  <a:gd name="T7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4" h="771">
                    <a:moveTo>
                      <a:pt x="273" y="254"/>
                    </a:moveTo>
                    <a:lnTo>
                      <a:pt x="273" y="254"/>
                    </a:lnTo>
                    <a:lnTo>
                      <a:pt x="287" y="264"/>
                    </a:lnTo>
                    <a:lnTo>
                      <a:pt x="301" y="278"/>
                    </a:lnTo>
                    <a:lnTo>
                      <a:pt x="329" y="306"/>
                    </a:lnTo>
                    <a:lnTo>
                      <a:pt x="329" y="306"/>
                    </a:lnTo>
                    <a:lnTo>
                      <a:pt x="390" y="348"/>
                    </a:lnTo>
                    <a:lnTo>
                      <a:pt x="451" y="400"/>
                    </a:lnTo>
                    <a:lnTo>
                      <a:pt x="451" y="400"/>
                    </a:lnTo>
                    <a:lnTo>
                      <a:pt x="498" y="447"/>
                    </a:lnTo>
                    <a:lnTo>
                      <a:pt x="527" y="480"/>
                    </a:lnTo>
                    <a:lnTo>
                      <a:pt x="527" y="480"/>
                    </a:lnTo>
                    <a:lnTo>
                      <a:pt x="536" y="484"/>
                    </a:lnTo>
                    <a:lnTo>
                      <a:pt x="546" y="489"/>
                    </a:lnTo>
                    <a:lnTo>
                      <a:pt x="560" y="494"/>
                    </a:lnTo>
                    <a:lnTo>
                      <a:pt x="569" y="508"/>
                    </a:lnTo>
                    <a:lnTo>
                      <a:pt x="569" y="508"/>
                    </a:lnTo>
                    <a:lnTo>
                      <a:pt x="625" y="578"/>
                    </a:lnTo>
                    <a:lnTo>
                      <a:pt x="625" y="578"/>
                    </a:lnTo>
                    <a:lnTo>
                      <a:pt x="677" y="658"/>
                    </a:lnTo>
                    <a:lnTo>
                      <a:pt x="677" y="658"/>
                    </a:lnTo>
                    <a:lnTo>
                      <a:pt x="701" y="705"/>
                    </a:lnTo>
                    <a:lnTo>
                      <a:pt x="701" y="705"/>
                    </a:lnTo>
                    <a:lnTo>
                      <a:pt x="710" y="729"/>
                    </a:lnTo>
                    <a:lnTo>
                      <a:pt x="724" y="748"/>
                    </a:lnTo>
                    <a:lnTo>
                      <a:pt x="724" y="748"/>
                    </a:lnTo>
                    <a:lnTo>
                      <a:pt x="724" y="757"/>
                    </a:lnTo>
                    <a:lnTo>
                      <a:pt x="719" y="766"/>
                    </a:lnTo>
                    <a:lnTo>
                      <a:pt x="710" y="771"/>
                    </a:lnTo>
                    <a:lnTo>
                      <a:pt x="10" y="682"/>
                    </a:lnTo>
                    <a:lnTo>
                      <a:pt x="0" y="640"/>
                    </a:lnTo>
                    <a:lnTo>
                      <a:pt x="0" y="583"/>
                    </a:lnTo>
                    <a:lnTo>
                      <a:pt x="5" y="550"/>
                    </a:lnTo>
                    <a:lnTo>
                      <a:pt x="0" y="419"/>
                    </a:lnTo>
                    <a:lnTo>
                      <a:pt x="5" y="381"/>
                    </a:lnTo>
                    <a:lnTo>
                      <a:pt x="0" y="231"/>
                    </a:lnTo>
                    <a:lnTo>
                      <a:pt x="0" y="1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Freeform 299"/>
              <p:cNvSpPr>
                <a:spLocks/>
              </p:cNvSpPr>
              <p:nvPr/>
            </p:nvSpPr>
            <p:spPr bwMode="auto">
              <a:xfrm>
                <a:off x="5877" y="1723"/>
                <a:ext cx="865" cy="1166"/>
              </a:xfrm>
              <a:custGeom>
                <a:avLst/>
                <a:gdLst>
                  <a:gd name="T0" fmla="*/ 0 w 865"/>
                  <a:gd name="T1" fmla="*/ 963 h 1166"/>
                  <a:gd name="T2" fmla="*/ 14 w 865"/>
                  <a:gd name="T3" fmla="*/ 1010 h 1166"/>
                  <a:gd name="T4" fmla="*/ 33 w 865"/>
                  <a:gd name="T5" fmla="*/ 1043 h 1166"/>
                  <a:gd name="T6" fmla="*/ 104 w 865"/>
                  <a:gd name="T7" fmla="*/ 1100 h 1166"/>
                  <a:gd name="T8" fmla="*/ 221 w 865"/>
                  <a:gd name="T9" fmla="*/ 1147 h 1166"/>
                  <a:gd name="T10" fmla="*/ 395 w 865"/>
                  <a:gd name="T11" fmla="*/ 1166 h 1166"/>
                  <a:gd name="T12" fmla="*/ 503 w 865"/>
                  <a:gd name="T13" fmla="*/ 1161 h 1166"/>
                  <a:gd name="T14" fmla="*/ 630 w 865"/>
                  <a:gd name="T15" fmla="*/ 1142 h 1166"/>
                  <a:gd name="T16" fmla="*/ 663 w 865"/>
                  <a:gd name="T17" fmla="*/ 1133 h 1166"/>
                  <a:gd name="T18" fmla="*/ 710 w 865"/>
                  <a:gd name="T19" fmla="*/ 1104 h 1166"/>
                  <a:gd name="T20" fmla="*/ 752 w 865"/>
                  <a:gd name="T21" fmla="*/ 1086 h 1166"/>
                  <a:gd name="T22" fmla="*/ 785 w 865"/>
                  <a:gd name="T23" fmla="*/ 1062 h 1166"/>
                  <a:gd name="T24" fmla="*/ 818 w 865"/>
                  <a:gd name="T25" fmla="*/ 1020 h 1166"/>
                  <a:gd name="T26" fmla="*/ 846 w 865"/>
                  <a:gd name="T27" fmla="*/ 949 h 1166"/>
                  <a:gd name="T28" fmla="*/ 856 w 865"/>
                  <a:gd name="T29" fmla="*/ 912 h 1166"/>
                  <a:gd name="T30" fmla="*/ 865 w 865"/>
                  <a:gd name="T31" fmla="*/ 771 h 1166"/>
                  <a:gd name="T32" fmla="*/ 860 w 865"/>
                  <a:gd name="T33" fmla="*/ 724 h 1166"/>
                  <a:gd name="T34" fmla="*/ 856 w 865"/>
                  <a:gd name="T35" fmla="*/ 681 h 1166"/>
                  <a:gd name="T36" fmla="*/ 823 w 865"/>
                  <a:gd name="T37" fmla="*/ 536 h 1166"/>
                  <a:gd name="T38" fmla="*/ 757 w 865"/>
                  <a:gd name="T39" fmla="*/ 348 h 1166"/>
                  <a:gd name="T40" fmla="*/ 705 w 865"/>
                  <a:gd name="T41" fmla="*/ 254 h 1166"/>
                  <a:gd name="T42" fmla="*/ 640 w 865"/>
                  <a:gd name="T43" fmla="*/ 169 h 1166"/>
                  <a:gd name="T44" fmla="*/ 560 w 865"/>
                  <a:gd name="T45" fmla="*/ 99 h 1166"/>
                  <a:gd name="T46" fmla="*/ 531 w 865"/>
                  <a:gd name="T47" fmla="*/ 80 h 1166"/>
                  <a:gd name="T48" fmla="*/ 451 w 865"/>
                  <a:gd name="T49" fmla="*/ 38 h 1166"/>
                  <a:gd name="T50" fmla="*/ 334 w 865"/>
                  <a:gd name="T51" fmla="*/ 5 h 1166"/>
                  <a:gd name="T52" fmla="*/ 263 w 865"/>
                  <a:gd name="T53" fmla="*/ 0 h 1166"/>
                  <a:gd name="T54" fmla="*/ 188 w 865"/>
                  <a:gd name="T55" fmla="*/ 9 h 1166"/>
                  <a:gd name="T56" fmla="*/ 169 w 865"/>
                  <a:gd name="T57" fmla="*/ 19 h 1166"/>
                  <a:gd name="T58" fmla="*/ 104 w 865"/>
                  <a:gd name="T59" fmla="*/ 56 h 1166"/>
                  <a:gd name="T60" fmla="*/ 52 w 865"/>
                  <a:gd name="T61" fmla="*/ 103 h 1166"/>
                  <a:gd name="T62" fmla="*/ 10 w 865"/>
                  <a:gd name="T63" fmla="*/ 165 h 1166"/>
                  <a:gd name="T64" fmla="*/ 0 w 865"/>
                  <a:gd name="T65" fmla="*/ 240 h 1166"/>
                  <a:gd name="T66" fmla="*/ 28 w 865"/>
                  <a:gd name="T67" fmla="*/ 329 h 1166"/>
                  <a:gd name="T68" fmla="*/ 118 w 865"/>
                  <a:gd name="T69" fmla="*/ 432 h 1166"/>
                  <a:gd name="T70" fmla="*/ 188 w 865"/>
                  <a:gd name="T71" fmla="*/ 489 h 1166"/>
                  <a:gd name="T72" fmla="*/ 329 w 865"/>
                  <a:gd name="T73" fmla="*/ 587 h 1166"/>
                  <a:gd name="T74" fmla="*/ 508 w 865"/>
                  <a:gd name="T75" fmla="*/ 743 h 1166"/>
                  <a:gd name="T76" fmla="*/ 593 w 865"/>
                  <a:gd name="T77" fmla="*/ 841 h 1166"/>
                  <a:gd name="T78" fmla="*/ 668 w 865"/>
                  <a:gd name="T79" fmla="*/ 945 h 1166"/>
                  <a:gd name="T80" fmla="*/ 719 w 865"/>
                  <a:gd name="T81" fmla="*/ 1053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65" h="1166">
                    <a:moveTo>
                      <a:pt x="0" y="963"/>
                    </a:moveTo>
                    <a:lnTo>
                      <a:pt x="0" y="963"/>
                    </a:lnTo>
                    <a:lnTo>
                      <a:pt x="5" y="987"/>
                    </a:lnTo>
                    <a:lnTo>
                      <a:pt x="14" y="1010"/>
                    </a:lnTo>
                    <a:lnTo>
                      <a:pt x="33" y="1043"/>
                    </a:lnTo>
                    <a:lnTo>
                      <a:pt x="33" y="1043"/>
                    </a:lnTo>
                    <a:lnTo>
                      <a:pt x="66" y="1072"/>
                    </a:lnTo>
                    <a:lnTo>
                      <a:pt x="104" y="1100"/>
                    </a:lnTo>
                    <a:lnTo>
                      <a:pt x="155" y="1123"/>
                    </a:lnTo>
                    <a:lnTo>
                      <a:pt x="221" y="1147"/>
                    </a:lnTo>
                    <a:lnTo>
                      <a:pt x="301" y="1161"/>
                    </a:lnTo>
                    <a:lnTo>
                      <a:pt x="395" y="1166"/>
                    </a:lnTo>
                    <a:lnTo>
                      <a:pt x="447" y="1166"/>
                    </a:lnTo>
                    <a:lnTo>
                      <a:pt x="503" y="1161"/>
                    </a:lnTo>
                    <a:lnTo>
                      <a:pt x="564" y="1151"/>
                    </a:lnTo>
                    <a:lnTo>
                      <a:pt x="630" y="1142"/>
                    </a:lnTo>
                    <a:lnTo>
                      <a:pt x="630" y="1142"/>
                    </a:lnTo>
                    <a:lnTo>
                      <a:pt x="663" y="1133"/>
                    </a:lnTo>
                    <a:lnTo>
                      <a:pt x="687" y="1119"/>
                    </a:lnTo>
                    <a:lnTo>
                      <a:pt x="710" y="1104"/>
                    </a:lnTo>
                    <a:lnTo>
                      <a:pt x="752" y="1086"/>
                    </a:lnTo>
                    <a:lnTo>
                      <a:pt x="752" y="1086"/>
                    </a:lnTo>
                    <a:lnTo>
                      <a:pt x="762" y="1081"/>
                    </a:lnTo>
                    <a:lnTo>
                      <a:pt x="785" y="1062"/>
                    </a:lnTo>
                    <a:lnTo>
                      <a:pt x="799" y="1043"/>
                    </a:lnTo>
                    <a:lnTo>
                      <a:pt x="818" y="1020"/>
                    </a:lnTo>
                    <a:lnTo>
                      <a:pt x="832" y="987"/>
                    </a:lnTo>
                    <a:lnTo>
                      <a:pt x="846" y="949"/>
                    </a:lnTo>
                    <a:lnTo>
                      <a:pt x="846" y="949"/>
                    </a:lnTo>
                    <a:lnTo>
                      <a:pt x="856" y="912"/>
                    </a:lnTo>
                    <a:lnTo>
                      <a:pt x="860" y="869"/>
                    </a:lnTo>
                    <a:lnTo>
                      <a:pt x="865" y="771"/>
                    </a:lnTo>
                    <a:lnTo>
                      <a:pt x="865" y="771"/>
                    </a:lnTo>
                    <a:lnTo>
                      <a:pt x="860" y="724"/>
                    </a:lnTo>
                    <a:lnTo>
                      <a:pt x="856" y="681"/>
                    </a:lnTo>
                    <a:lnTo>
                      <a:pt x="856" y="681"/>
                    </a:lnTo>
                    <a:lnTo>
                      <a:pt x="842" y="611"/>
                    </a:lnTo>
                    <a:lnTo>
                      <a:pt x="823" y="536"/>
                    </a:lnTo>
                    <a:lnTo>
                      <a:pt x="795" y="447"/>
                    </a:lnTo>
                    <a:lnTo>
                      <a:pt x="757" y="348"/>
                    </a:lnTo>
                    <a:lnTo>
                      <a:pt x="734" y="301"/>
                    </a:lnTo>
                    <a:lnTo>
                      <a:pt x="705" y="254"/>
                    </a:lnTo>
                    <a:lnTo>
                      <a:pt x="672" y="207"/>
                    </a:lnTo>
                    <a:lnTo>
                      <a:pt x="640" y="169"/>
                    </a:lnTo>
                    <a:lnTo>
                      <a:pt x="602" y="132"/>
                    </a:lnTo>
                    <a:lnTo>
                      <a:pt x="560" y="99"/>
                    </a:lnTo>
                    <a:lnTo>
                      <a:pt x="560" y="99"/>
                    </a:lnTo>
                    <a:lnTo>
                      <a:pt x="531" y="80"/>
                    </a:lnTo>
                    <a:lnTo>
                      <a:pt x="498" y="56"/>
                    </a:lnTo>
                    <a:lnTo>
                      <a:pt x="451" y="38"/>
                    </a:lnTo>
                    <a:lnTo>
                      <a:pt x="395" y="19"/>
                    </a:lnTo>
                    <a:lnTo>
                      <a:pt x="334" y="5"/>
                    </a:lnTo>
                    <a:lnTo>
                      <a:pt x="301" y="0"/>
                    </a:lnTo>
                    <a:lnTo>
                      <a:pt x="263" y="0"/>
                    </a:lnTo>
                    <a:lnTo>
                      <a:pt x="226" y="5"/>
                    </a:lnTo>
                    <a:lnTo>
                      <a:pt x="188" y="9"/>
                    </a:lnTo>
                    <a:lnTo>
                      <a:pt x="188" y="9"/>
                    </a:lnTo>
                    <a:lnTo>
                      <a:pt x="169" y="19"/>
                    </a:lnTo>
                    <a:lnTo>
                      <a:pt x="127" y="42"/>
                    </a:lnTo>
                    <a:lnTo>
                      <a:pt x="104" y="56"/>
                    </a:lnTo>
                    <a:lnTo>
                      <a:pt x="75" y="80"/>
                    </a:lnTo>
                    <a:lnTo>
                      <a:pt x="52" y="103"/>
                    </a:lnTo>
                    <a:lnTo>
                      <a:pt x="28" y="132"/>
                    </a:lnTo>
                    <a:lnTo>
                      <a:pt x="10" y="165"/>
                    </a:lnTo>
                    <a:lnTo>
                      <a:pt x="0" y="197"/>
                    </a:lnTo>
                    <a:lnTo>
                      <a:pt x="0" y="240"/>
                    </a:lnTo>
                    <a:lnTo>
                      <a:pt x="10" y="282"/>
                    </a:lnTo>
                    <a:lnTo>
                      <a:pt x="28" y="329"/>
                    </a:lnTo>
                    <a:lnTo>
                      <a:pt x="66" y="381"/>
                    </a:lnTo>
                    <a:lnTo>
                      <a:pt x="118" y="432"/>
                    </a:lnTo>
                    <a:lnTo>
                      <a:pt x="188" y="489"/>
                    </a:lnTo>
                    <a:lnTo>
                      <a:pt x="188" y="489"/>
                    </a:lnTo>
                    <a:lnTo>
                      <a:pt x="254" y="536"/>
                    </a:lnTo>
                    <a:lnTo>
                      <a:pt x="329" y="587"/>
                    </a:lnTo>
                    <a:lnTo>
                      <a:pt x="414" y="658"/>
                    </a:lnTo>
                    <a:lnTo>
                      <a:pt x="508" y="743"/>
                    </a:lnTo>
                    <a:lnTo>
                      <a:pt x="550" y="790"/>
                    </a:lnTo>
                    <a:lnTo>
                      <a:pt x="593" y="841"/>
                    </a:lnTo>
                    <a:lnTo>
                      <a:pt x="635" y="893"/>
                    </a:lnTo>
                    <a:lnTo>
                      <a:pt x="668" y="945"/>
                    </a:lnTo>
                    <a:lnTo>
                      <a:pt x="696" y="1001"/>
                    </a:lnTo>
                    <a:lnTo>
                      <a:pt x="719" y="1053"/>
                    </a:lnTo>
                    <a:lnTo>
                      <a:pt x="0" y="96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" name="Freeform 300"/>
              <p:cNvSpPr>
                <a:spLocks/>
              </p:cNvSpPr>
              <p:nvPr/>
            </p:nvSpPr>
            <p:spPr bwMode="auto">
              <a:xfrm>
                <a:off x="5877" y="1723"/>
                <a:ext cx="865" cy="1166"/>
              </a:xfrm>
              <a:custGeom>
                <a:avLst/>
                <a:gdLst>
                  <a:gd name="T0" fmla="*/ 0 w 865"/>
                  <a:gd name="T1" fmla="*/ 963 h 1166"/>
                  <a:gd name="T2" fmla="*/ 14 w 865"/>
                  <a:gd name="T3" fmla="*/ 1010 h 1166"/>
                  <a:gd name="T4" fmla="*/ 33 w 865"/>
                  <a:gd name="T5" fmla="*/ 1043 h 1166"/>
                  <a:gd name="T6" fmla="*/ 104 w 865"/>
                  <a:gd name="T7" fmla="*/ 1100 h 1166"/>
                  <a:gd name="T8" fmla="*/ 221 w 865"/>
                  <a:gd name="T9" fmla="*/ 1147 h 1166"/>
                  <a:gd name="T10" fmla="*/ 395 w 865"/>
                  <a:gd name="T11" fmla="*/ 1166 h 1166"/>
                  <a:gd name="T12" fmla="*/ 503 w 865"/>
                  <a:gd name="T13" fmla="*/ 1161 h 1166"/>
                  <a:gd name="T14" fmla="*/ 630 w 865"/>
                  <a:gd name="T15" fmla="*/ 1142 h 1166"/>
                  <a:gd name="T16" fmla="*/ 663 w 865"/>
                  <a:gd name="T17" fmla="*/ 1133 h 1166"/>
                  <a:gd name="T18" fmla="*/ 710 w 865"/>
                  <a:gd name="T19" fmla="*/ 1104 h 1166"/>
                  <a:gd name="T20" fmla="*/ 752 w 865"/>
                  <a:gd name="T21" fmla="*/ 1086 h 1166"/>
                  <a:gd name="T22" fmla="*/ 785 w 865"/>
                  <a:gd name="T23" fmla="*/ 1062 h 1166"/>
                  <a:gd name="T24" fmla="*/ 818 w 865"/>
                  <a:gd name="T25" fmla="*/ 1020 h 1166"/>
                  <a:gd name="T26" fmla="*/ 846 w 865"/>
                  <a:gd name="T27" fmla="*/ 949 h 1166"/>
                  <a:gd name="T28" fmla="*/ 856 w 865"/>
                  <a:gd name="T29" fmla="*/ 912 h 1166"/>
                  <a:gd name="T30" fmla="*/ 865 w 865"/>
                  <a:gd name="T31" fmla="*/ 771 h 1166"/>
                  <a:gd name="T32" fmla="*/ 860 w 865"/>
                  <a:gd name="T33" fmla="*/ 724 h 1166"/>
                  <a:gd name="T34" fmla="*/ 856 w 865"/>
                  <a:gd name="T35" fmla="*/ 681 h 1166"/>
                  <a:gd name="T36" fmla="*/ 823 w 865"/>
                  <a:gd name="T37" fmla="*/ 536 h 1166"/>
                  <a:gd name="T38" fmla="*/ 757 w 865"/>
                  <a:gd name="T39" fmla="*/ 348 h 1166"/>
                  <a:gd name="T40" fmla="*/ 705 w 865"/>
                  <a:gd name="T41" fmla="*/ 254 h 1166"/>
                  <a:gd name="T42" fmla="*/ 640 w 865"/>
                  <a:gd name="T43" fmla="*/ 169 h 1166"/>
                  <a:gd name="T44" fmla="*/ 560 w 865"/>
                  <a:gd name="T45" fmla="*/ 99 h 1166"/>
                  <a:gd name="T46" fmla="*/ 531 w 865"/>
                  <a:gd name="T47" fmla="*/ 80 h 1166"/>
                  <a:gd name="T48" fmla="*/ 451 w 865"/>
                  <a:gd name="T49" fmla="*/ 38 h 1166"/>
                  <a:gd name="T50" fmla="*/ 334 w 865"/>
                  <a:gd name="T51" fmla="*/ 5 h 1166"/>
                  <a:gd name="T52" fmla="*/ 263 w 865"/>
                  <a:gd name="T53" fmla="*/ 0 h 1166"/>
                  <a:gd name="T54" fmla="*/ 188 w 865"/>
                  <a:gd name="T55" fmla="*/ 9 h 1166"/>
                  <a:gd name="T56" fmla="*/ 169 w 865"/>
                  <a:gd name="T57" fmla="*/ 19 h 1166"/>
                  <a:gd name="T58" fmla="*/ 104 w 865"/>
                  <a:gd name="T59" fmla="*/ 56 h 1166"/>
                  <a:gd name="T60" fmla="*/ 52 w 865"/>
                  <a:gd name="T61" fmla="*/ 103 h 1166"/>
                  <a:gd name="T62" fmla="*/ 10 w 865"/>
                  <a:gd name="T63" fmla="*/ 165 h 1166"/>
                  <a:gd name="T64" fmla="*/ 0 w 865"/>
                  <a:gd name="T65" fmla="*/ 240 h 1166"/>
                  <a:gd name="T66" fmla="*/ 28 w 865"/>
                  <a:gd name="T67" fmla="*/ 329 h 1166"/>
                  <a:gd name="T68" fmla="*/ 118 w 865"/>
                  <a:gd name="T69" fmla="*/ 432 h 1166"/>
                  <a:gd name="T70" fmla="*/ 188 w 865"/>
                  <a:gd name="T71" fmla="*/ 489 h 1166"/>
                  <a:gd name="T72" fmla="*/ 329 w 865"/>
                  <a:gd name="T73" fmla="*/ 587 h 1166"/>
                  <a:gd name="T74" fmla="*/ 508 w 865"/>
                  <a:gd name="T75" fmla="*/ 743 h 1166"/>
                  <a:gd name="T76" fmla="*/ 593 w 865"/>
                  <a:gd name="T77" fmla="*/ 841 h 1166"/>
                  <a:gd name="T78" fmla="*/ 668 w 865"/>
                  <a:gd name="T79" fmla="*/ 945 h 1166"/>
                  <a:gd name="T80" fmla="*/ 719 w 865"/>
                  <a:gd name="T81" fmla="*/ 1053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65" h="1166">
                    <a:moveTo>
                      <a:pt x="0" y="963"/>
                    </a:moveTo>
                    <a:lnTo>
                      <a:pt x="0" y="963"/>
                    </a:lnTo>
                    <a:lnTo>
                      <a:pt x="5" y="987"/>
                    </a:lnTo>
                    <a:lnTo>
                      <a:pt x="14" y="1010"/>
                    </a:lnTo>
                    <a:lnTo>
                      <a:pt x="33" y="1043"/>
                    </a:lnTo>
                    <a:lnTo>
                      <a:pt x="33" y="1043"/>
                    </a:lnTo>
                    <a:lnTo>
                      <a:pt x="66" y="1072"/>
                    </a:lnTo>
                    <a:lnTo>
                      <a:pt x="104" y="1100"/>
                    </a:lnTo>
                    <a:lnTo>
                      <a:pt x="155" y="1123"/>
                    </a:lnTo>
                    <a:lnTo>
                      <a:pt x="221" y="1147"/>
                    </a:lnTo>
                    <a:lnTo>
                      <a:pt x="301" y="1161"/>
                    </a:lnTo>
                    <a:lnTo>
                      <a:pt x="395" y="1166"/>
                    </a:lnTo>
                    <a:lnTo>
                      <a:pt x="447" y="1166"/>
                    </a:lnTo>
                    <a:lnTo>
                      <a:pt x="503" y="1161"/>
                    </a:lnTo>
                    <a:lnTo>
                      <a:pt x="564" y="1151"/>
                    </a:lnTo>
                    <a:lnTo>
                      <a:pt x="630" y="1142"/>
                    </a:lnTo>
                    <a:lnTo>
                      <a:pt x="630" y="1142"/>
                    </a:lnTo>
                    <a:lnTo>
                      <a:pt x="663" y="1133"/>
                    </a:lnTo>
                    <a:lnTo>
                      <a:pt x="687" y="1119"/>
                    </a:lnTo>
                    <a:lnTo>
                      <a:pt x="710" y="1104"/>
                    </a:lnTo>
                    <a:lnTo>
                      <a:pt x="752" y="1086"/>
                    </a:lnTo>
                    <a:lnTo>
                      <a:pt x="752" y="1086"/>
                    </a:lnTo>
                    <a:lnTo>
                      <a:pt x="762" y="1081"/>
                    </a:lnTo>
                    <a:lnTo>
                      <a:pt x="785" y="1062"/>
                    </a:lnTo>
                    <a:lnTo>
                      <a:pt x="799" y="1043"/>
                    </a:lnTo>
                    <a:lnTo>
                      <a:pt x="818" y="1020"/>
                    </a:lnTo>
                    <a:lnTo>
                      <a:pt x="832" y="987"/>
                    </a:lnTo>
                    <a:lnTo>
                      <a:pt x="846" y="949"/>
                    </a:lnTo>
                    <a:lnTo>
                      <a:pt x="846" y="949"/>
                    </a:lnTo>
                    <a:lnTo>
                      <a:pt x="856" y="912"/>
                    </a:lnTo>
                    <a:lnTo>
                      <a:pt x="860" y="869"/>
                    </a:lnTo>
                    <a:lnTo>
                      <a:pt x="865" y="771"/>
                    </a:lnTo>
                    <a:lnTo>
                      <a:pt x="865" y="771"/>
                    </a:lnTo>
                    <a:lnTo>
                      <a:pt x="860" y="724"/>
                    </a:lnTo>
                    <a:lnTo>
                      <a:pt x="856" y="681"/>
                    </a:lnTo>
                    <a:lnTo>
                      <a:pt x="856" y="681"/>
                    </a:lnTo>
                    <a:lnTo>
                      <a:pt x="842" y="611"/>
                    </a:lnTo>
                    <a:lnTo>
                      <a:pt x="823" y="536"/>
                    </a:lnTo>
                    <a:lnTo>
                      <a:pt x="795" y="447"/>
                    </a:lnTo>
                    <a:lnTo>
                      <a:pt x="757" y="348"/>
                    </a:lnTo>
                    <a:lnTo>
                      <a:pt x="734" y="301"/>
                    </a:lnTo>
                    <a:lnTo>
                      <a:pt x="705" y="254"/>
                    </a:lnTo>
                    <a:lnTo>
                      <a:pt x="672" y="207"/>
                    </a:lnTo>
                    <a:lnTo>
                      <a:pt x="640" y="169"/>
                    </a:lnTo>
                    <a:lnTo>
                      <a:pt x="602" y="132"/>
                    </a:lnTo>
                    <a:lnTo>
                      <a:pt x="560" y="99"/>
                    </a:lnTo>
                    <a:lnTo>
                      <a:pt x="560" y="99"/>
                    </a:lnTo>
                    <a:lnTo>
                      <a:pt x="531" y="80"/>
                    </a:lnTo>
                    <a:lnTo>
                      <a:pt x="498" y="56"/>
                    </a:lnTo>
                    <a:lnTo>
                      <a:pt x="451" y="38"/>
                    </a:lnTo>
                    <a:lnTo>
                      <a:pt x="395" y="19"/>
                    </a:lnTo>
                    <a:lnTo>
                      <a:pt x="334" y="5"/>
                    </a:lnTo>
                    <a:lnTo>
                      <a:pt x="301" y="0"/>
                    </a:lnTo>
                    <a:lnTo>
                      <a:pt x="263" y="0"/>
                    </a:lnTo>
                    <a:lnTo>
                      <a:pt x="226" y="5"/>
                    </a:lnTo>
                    <a:lnTo>
                      <a:pt x="188" y="9"/>
                    </a:lnTo>
                    <a:lnTo>
                      <a:pt x="188" y="9"/>
                    </a:lnTo>
                    <a:lnTo>
                      <a:pt x="169" y="19"/>
                    </a:lnTo>
                    <a:lnTo>
                      <a:pt x="127" y="42"/>
                    </a:lnTo>
                    <a:lnTo>
                      <a:pt x="104" y="56"/>
                    </a:lnTo>
                    <a:lnTo>
                      <a:pt x="75" y="80"/>
                    </a:lnTo>
                    <a:lnTo>
                      <a:pt x="52" y="103"/>
                    </a:lnTo>
                    <a:lnTo>
                      <a:pt x="28" y="132"/>
                    </a:lnTo>
                    <a:lnTo>
                      <a:pt x="10" y="165"/>
                    </a:lnTo>
                    <a:lnTo>
                      <a:pt x="0" y="197"/>
                    </a:lnTo>
                    <a:lnTo>
                      <a:pt x="0" y="240"/>
                    </a:lnTo>
                    <a:lnTo>
                      <a:pt x="10" y="282"/>
                    </a:lnTo>
                    <a:lnTo>
                      <a:pt x="28" y="329"/>
                    </a:lnTo>
                    <a:lnTo>
                      <a:pt x="66" y="381"/>
                    </a:lnTo>
                    <a:lnTo>
                      <a:pt x="118" y="432"/>
                    </a:lnTo>
                    <a:lnTo>
                      <a:pt x="188" y="489"/>
                    </a:lnTo>
                    <a:lnTo>
                      <a:pt x="188" y="489"/>
                    </a:lnTo>
                    <a:lnTo>
                      <a:pt x="254" y="536"/>
                    </a:lnTo>
                    <a:lnTo>
                      <a:pt x="329" y="587"/>
                    </a:lnTo>
                    <a:lnTo>
                      <a:pt x="414" y="658"/>
                    </a:lnTo>
                    <a:lnTo>
                      <a:pt x="508" y="743"/>
                    </a:lnTo>
                    <a:lnTo>
                      <a:pt x="550" y="790"/>
                    </a:lnTo>
                    <a:lnTo>
                      <a:pt x="593" y="841"/>
                    </a:lnTo>
                    <a:lnTo>
                      <a:pt x="635" y="893"/>
                    </a:lnTo>
                    <a:lnTo>
                      <a:pt x="668" y="945"/>
                    </a:lnTo>
                    <a:lnTo>
                      <a:pt x="696" y="1001"/>
                    </a:lnTo>
                    <a:lnTo>
                      <a:pt x="719" y="10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Line 301"/>
              <p:cNvSpPr>
                <a:spLocks noChangeShapeType="1"/>
              </p:cNvSpPr>
              <p:nvPr/>
            </p:nvSpPr>
            <p:spPr bwMode="auto">
              <a:xfrm>
                <a:off x="5877" y="1930"/>
                <a:ext cx="0" cy="752"/>
              </a:xfrm>
              <a:prstGeom prst="line">
                <a:avLst/>
              </a:prstGeom>
              <a:noFill/>
              <a:ln w="1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" name="Freeform 302"/>
              <p:cNvSpPr>
                <a:spLocks/>
              </p:cNvSpPr>
              <p:nvPr/>
            </p:nvSpPr>
            <p:spPr bwMode="auto">
              <a:xfrm>
                <a:off x="6874" y="2494"/>
                <a:ext cx="19" cy="89"/>
              </a:xfrm>
              <a:custGeom>
                <a:avLst/>
                <a:gdLst>
                  <a:gd name="T0" fmla="*/ 19 w 19"/>
                  <a:gd name="T1" fmla="*/ 0 h 89"/>
                  <a:gd name="T2" fmla="*/ 14 w 19"/>
                  <a:gd name="T3" fmla="*/ 42 h 89"/>
                  <a:gd name="T4" fmla="*/ 4 w 19"/>
                  <a:gd name="T5" fmla="*/ 89 h 89"/>
                  <a:gd name="T6" fmla="*/ 0 w 19"/>
                  <a:gd name="T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9">
                    <a:moveTo>
                      <a:pt x="19" y="0"/>
                    </a:moveTo>
                    <a:lnTo>
                      <a:pt x="14" y="42"/>
                    </a:lnTo>
                    <a:lnTo>
                      <a:pt x="4" y="89"/>
                    </a:lnTo>
                    <a:lnTo>
                      <a:pt x="0" y="89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" name="Freeform 303"/>
              <p:cNvSpPr>
                <a:spLocks/>
              </p:cNvSpPr>
              <p:nvPr/>
            </p:nvSpPr>
            <p:spPr bwMode="auto">
              <a:xfrm>
                <a:off x="6827" y="2635"/>
                <a:ext cx="19" cy="28"/>
              </a:xfrm>
              <a:custGeom>
                <a:avLst/>
                <a:gdLst>
                  <a:gd name="T0" fmla="*/ 19 w 19"/>
                  <a:gd name="T1" fmla="*/ 0 h 28"/>
                  <a:gd name="T2" fmla="*/ 0 w 19"/>
                  <a:gd name="T3" fmla="*/ 28 h 28"/>
                  <a:gd name="T4" fmla="*/ 0 w 19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28">
                    <a:moveTo>
                      <a:pt x="19" y="0"/>
                    </a:moveTo>
                    <a:lnTo>
                      <a:pt x="0" y="28"/>
                    </a:lnTo>
                    <a:lnTo>
                      <a:pt x="0" y="28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" name="Freeform 304"/>
              <p:cNvSpPr>
                <a:spLocks/>
              </p:cNvSpPr>
              <p:nvPr/>
            </p:nvSpPr>
            <p:spPr bwMode="auto">
              <a:xfrm>
                <a:off x="6709" y="2705"/>
                <a:ext cx="75" cy="57"/>
              </a:xfrm>
              <a:custGeom>
                <a:avLst/>
                <a:gdLst>
                  <a:gd name="T0" fmla="*/ 75 w 75"/>
                  <a:gd name="T1" fmla="*/ 0 h 57"/>
                  <a:gd name="T2" fmla="*/ 38 w 75"/>
                  <a:gd name="T3" fmla="*/ 33 h 57"/>
                  <a:gd name="T4" fmla="*/ 0 w 75"/>
                  <a:gd name="T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5" h="57">
                    <a:moveTo>
                      <a:pt x="75" y="0"/>
                    </a:moveTo>
                    <a:lnTo>
                      <a:pt x="38" y="33"/>
                    </a:lnTo>
                    <a:lnTo>
                      <a:pt x="0" y="57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" name="Freeform 305"/>
              <p:cNvSpPr>
                <a:spLocks/>
              </p:cNvSpPr>
              <p:nvPr/>
            </p:nvSpPr>
            <p:spPr bwMode="auto">
              <a:xfrm>
                <a:off x="6629" y="2790"/>
                <a:ext cx="33" cy="19"/>
              </a:xfrm>
              <a:custGeom>
                <a:avLst/>
                <a:gdLst>
                  <a:gd name="T0" fmla="*/ 33 w 33"/>
                  <a:gd name="T1" fmla="*/ 0 h 19"/>
                  <a:gd name="T2" fmla="*/ 10 w 33"/>
                  <a:gd name="T3" fmla="*/ 14 h 19"/>
                  <a:gd name="T4" fmla="*/ 0 w 33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9">
                    <a:moveTo>
                      <a:pt x="33" y="0"/>
                    </a:moveTo>
                    <a:lnTo>
                      <a:pt x="10" y="14"/>
                    </a:lnTo>
                    <a:lnTo>
                      <a:pt x="0" y="19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3" name="Freeform 306"/>
              <p:cNvSpPr>
                <a:spLocks/>
              </p:cNvSpPr>
              <p:nvPr/>
            </p:nvSpPr>
            <p:spPr bwMode="auto">
              <a:xfrm>
                <a:off x="6488" y="2832"/>
                <a:ext cx="90" cy="33"/>
              </a:xfrm>
              <a:custGeom>
                <a:avLst/>
                <a:gdLst>
                  <a:gd name="T0" fmla="*/ 90 w 90"/>
                  <a:gd name="T1" fmla="*/ 0 h 33"/>
                  <a:gd name="T2" fmla="*/ 24 w 90"/>
                  <a:gd name="T3" fmla="*/ 24 h 33"/>
                  <a:gd name="T4" fmla="*/ 0 w 90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33">
                    <a:moveTo>
                      <a:pt x="90" y="0"/>
                    </a:moveTo>
                    <a:lnTo>
                      <a:pt x="24" y="24"/>
                    </a:lnTo>
                    <a:lnTo>
                      <a:pt x="0" y="33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Line 307"/>
              <p:cNvSpPr>
                <a:spLocks noChangeShapeType="1"/>
              </p:cNvSpPr>
              <p:nvPr/>
            </p:nvSpPr>
            <p:spPr bwMode="auto">
              <a:xfrm flipH="1">
                <a:off x="6399" y="2879"/>
                <a:ext cx="38" cy="1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Freeform 308"/>
              <p:cNvSpPr>
                <a:spLocks/>
              </p:cNvSpPr>
              <p:nvPr/>
            </p:nvSpPr>
            <p:spPr bwMode="auto">
              <a:xfrm>
                <a:off x="6253" y="2898"/>
                <a:ext cx="90" cy="19"/>
              </a:xfrm>
              <a:custGeom>
                <a:avLst/>
                <a:gdLst>
                  <a:gd name="T0" fmla="*/ 90 w 90"/>
                  <a:gd name="T1" fmla="*/ 0 h 19"/>
                  <a:gd name="T2" fmla="*/ 33 w 90"/>
                  <a:gd name="T3" fmla="*/ 14 h 19"/>
                  <a:gd name="T4" fmla="*/ 0 w 90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19">
                    <a:moveTo>
                      <a:pt x="90" y="0"/>
                    </a:moveTo>
                    <a:lnTo>
                      <a:pt x="33" y="14"/>
                    </a:lnTo>
                    <a:lnTo>
                      <a:pt x="0" y="19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Line 309"/>
              <p:cNvSpPr>
                <a:spLocks noChangeShapeType="1"/>
              </p:cNvSpPr>
              <p:nvPr/>
            </p:nvSpPr>
            <p:spPr bwMode="auto">
              <a:xfrm flipH="1">
                <a:off x="6159" y="2921"/>
                <a:ext cx="38" cy="5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Freeform 310"/>
              <p:cNvSpPr>
                <a:spLocks/>
              </p:cNvSpPr>
              <p:nvPr/>
            </p:nvSpPr>
            <p:spPr bwMode="auto">
              <a:xfrm>
                <a:off x="6009" y="2931"/>
                <a:ext cx="94" cy="0"/>
              </a:xfrm>
              <a:custGeom>
                <a:avLst/>
                <a:gdLst>
                  <a:gd name="T0" fmla="*/ 94 w 94"/>
                  <a:gd name="T1" fmla="*/ 19 w 94"/>
                  <a:gd name="T2" fmla="*/ 0 w 9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4">
                    <a:moveTo>
                      <a:pt x="94" y="0"/>
                    </a:move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8" name="Freeform 311"/>
              <p:cNvSpPr>
                <a:spLocks/>
              </p:cNvSpPr>
              <p:nvPr/>
            </p:nvSpPr>
            <p:spPr bwMode="auto">
              <a:xfrm>
                <a:off x="5915" y="2926"/>
                <a:ext cx="37" cy="5"/>
              </a:xfrm>
              <a:custGeom>
                <a:avLst/>
                <a:gdLst>
                  <a:gd name="T0" fmla="*/ 37 w 37"/>
                  <a:gd name="T1" fmla="*/ 5 h 5"/>
                  <a:gd name="T2" fmla="*/ 23 w 37"/>
                  <a:gd name="T3" fmla="*/ 5 h 5"/>
                  <a:gd name="T4" fmla="*/ 0 w 3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5">
                    <a:moveTo>
                      <a:pt x="37" y="5"/>
                    </a:moveTo>
                    <a:lnTo>
                      <a:pt x="23" y="5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9" name="Freeform 312"/>
              <p:cNvSpPr>
                <a:spLocks/>
              </p:cNvSpPr>
              <p:nvPr/>
            </p:nvSpPr>
            <p:spPr bwMode="auto">
              <a:xfrm>
                <a:off x="5764" y="2912"/>
                <a:ext cx="94" cy="9"/>
              </a:xfrm>
              <a:custGeom>
                <a:avLst/>
                <a:gdLst>
                  <a:gd name="T0" fmla="*/ 94 w 94"/>
                  <a:gd name="T1" fmla="*/ 9 h 9"/>
                  <a:gd name="T2" fmla="*/ 85 w 94"/>
                  <a:gd name="T3" fmla="*/ 9 h 9"/>
                  <a:gd name="T4" fmla="*/ 5 w 94"/>
                  <a:gd name="T5" fmla="*/ 0 h 9"/>
                  <a:gd name="T6" fmla="*/ 0 w 94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9">
                    <a:moveTo>
                      <a:pt x="94" y="9"/>
                    </a:moveTo>
                    <a:lnTo>
                      <a:pt x="85" y="9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0" name="Freeform 313"/>
              <p:cNvSpPr>
                <a:spLocks/>
              </p:cNvSpPr>
              <p:nvPr/>
            </p:nvSpPr>
            <p:spPr bwMode="auto">
              <a:xfrm>
                <a:off x="5670" y="2893"/>
                <a:ext cx="38" cy="5"/>
              </a:xfrm>
              <a:custGeom>
                <a:avLst/>
                <a:gdLst>
                  <a:gd name="T0" fmla="*/ 38 w 38"/>
                  <a:gd name="T1" fmla="*/ 5 h 5"/>
                  <a:gd name="T2" fmla="*/ 19 w 38"/>
                  <a:gd name="T3" fmla="*/ 5 h 5"/>
                  <a:gd name="T4" fmla="*/ 0 w 38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5">
                    <a:moveTo>
                      <a:pt x="38" y="5"/>
                    </a:moveTo>
                    <a:lnTo>
                      <a:pt x="19" y="5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1" name="Freeform 314"/>
              <p:cNvSpPr>
                <a:spLocks/>
              </p:cNvSpPr>
              <p:nvPr/>
            </p:nvSpPr>
            <p:spPr bwMode="auto">
              <a:xfrm>
                <a:off x="5529" y="2851"/>
                <a:ext cx="90" cy="28"/>
              </a:xfrm>
              <a:custGeom>
                <a:avLst/>
                <a:gdLst>
                  <a:gd name="T0" fmla="*/ 90 w 90"/>
                  <a:gd name="T1" fmla="*/ 28 h 28"/>
                  <a:gd name="T2" fmla="*/ 85 w 90"/>
                  <a:gd name="T3" fmla="*/ 28 h 28"/>
                  <a:gd name="T4" fmla="*/ 10 w 90"/>
                  <a:gd name="T5" fmla="*/ 5 h 28"/>
                  <a:gd name="T6" fmla="*/ 0 w 9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8">
                    <a:moveTo>
                      <a:pt x="90" y="28"/>
                    </a:moveTo>
                    <a:lnTo>
                      <a:pt x="85" y="28"/>
                    </a:lnTo>
                    <a:lnTo>
                      <a:pt x="10" y="5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Freeform 315"/>
              <p:cNvSpPr>
                <a:spLocks/>
              </p:cNvSpPr>
              <p:nvPr/>
            </p:nvSpPr>
            <p:spPr bwMode="auto">
              <a:xfrm>
                <a:off x="5440" y="2813"/>
                <a:ext cx="33" cy="19"/>
              </a:xfrm>
              <a:custGeom>
                <a:avLst/>
                <a:gdLst>
                  <a:gd name="T0" fmla="*/ 33 w 33"/>
                  <a:gd name="T1" fmla="*/ 19 h 19"/>
                  <a:gd name="T2" fmla="*/ 33 w 33"/>
                  <a:gd name="T3" fmla="*/ 19 h 19"/>
                  <a:gd name="T4" fmla="*/ 0 w 33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9">
                    <a:moveTo>
                      <a:pt x="33" y="19"/>
                    </a:moveTo>
                    <a:lnTo>
                      <a:pt x="33" y="19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3" name="Freeform 316"/>
              <p:cNvSpPr>
                <a:spLocks/>
              </p:cNvSpPr>
              <p:nvPr/>
            </p:nvSpPr>
            <p:spPr bwMode="auto">
              <a:xfrm>
                <a:off x="5308" y="2743"/>
                <a:ext cx="80" cy="47"/>
              </a:xfrm>
              <a:custGeom>
                <a:avLst/>
                <a:gdLst>
                  <a:gd name="T0" fmla="*/ 80 w 80"/>
                  <a:gd name="T1" fmla="*/ 47 h 47"/>
                  <a:gd name="T2" fmla="*/ 47 w 80"/>
                  <a:gd name="T3" fmla="*/ 28 h 47"/>
                  <a:gd name="T4" fmla="*/ 0 w 80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47">
                    <a:moveTo>
                      <a:pt x="80" y="47"/>
                    </a:moveTo>
                    <a:lnTo>
                      <a:pt x="47" y="28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4" name="Freeform 317"/>
              <p:cNvSpPr>
                <a:spLocks/>
              </p:cNvSpPr>
              <p:nvPr/>
            </p:nvSpPr>
            <p:spPr bwMode="auto">
              <a:xfrm>
                <a:off x="5238" y="2677"/>
                <a:ext cx="28" cy="28"/>
              </a:xfrm>
              <a:custGeom>
                <a:avLst/>
                <a:gdLst>
                  <a:gd name="T0" fmla="*/ 28 w 28"/>
                  <a:gd name="T1" fmla="*/ 28 h 28"/>
                  <a:gd name="T2" fmla="*/ 23 w 28"/>
                  <a:gd name="T3" fmla="*/ 24 h 28"/>
                  <a:gd name="T4" fmla="*/ 0 w 28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28" y="28"/>
                    </a:moveTo>
                    <a:lnTo>
                      <a:pt x="23" y="24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5" name="Freeform 318"/>
              <p:cNvSpPr>
                <a:spLocks/>
              </p:cNvSpPr>
              <p:nvPr/>
            </p:nvSpPr>
            <p:spPr bwMode="auto">
              <a:xfrm>
                <a:off x="5167" y="2550"/>
                <a:ext cx="38" cy="85"/>
              </a:xfrm>
              <a:custGeom>
                <a:avLst/>
                <a:gdLst>
                  <a:gd name="T0" fmla="*/ 38 w 38"/>
                  <a:gd name="T1" fmla="*/ 85 h 85"/>
                  <a:gd name="T2" fmla="*/ 29 w 38"/>
                  <a:gd name="T3" fmla="*/ 75 h 85"/>
                  <a:gd name="T4" fmla="*/ 10 w 38"/>
                  <a:gd name="T5" fmla="*/ 33 h 85"/>
                  <a:gd name="T6" fmla="*/ 0 w 38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85">
                    <a:moveTo>
                      <a:pt x="38" y="85"/>
                    </a:moveTo>
                    <a:lnTo>
                      <a:pt x="29" y="75"/>
                    </a:lnTo>
                    <a:lnTo>
                      <a:pt x="10" y="33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6" name="Freeform 319"/>
              <p:cNvSpPr>
                <a:spLocks/>
              </p:cNvSpPr>
              <p:nvPr/>
            </p:nvSpPr>
            <p:spPr bwMode="auto">
              <a:xfrm>
                <a:off x="5158" y="2456"/>
                <a:ext cx="5" cy="38"/>
              </a:xfrm>
              <a:custGeom>
                <a:avLst/>
                <a:gdLst>
                  <a:gd name="T0" fmla="*/ 0 w 5"/>
                  <a:gd name="T1" fmla="*/ 38 h 38"/>
                  <a:gd name="T2" fmla="*/ 0 w 5"/>
                  <a:gd name="T3" fmla="*/ 38 h 38"/>
                  <a:gd name="T4" fmla="*/ 5 w 5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8">
                    <a:moveTo>
                      <a:pt x="0" y="38"/>
                    </a:moveTo>
                    <a:lnTo>
                      <a:pt x="0" y="38"/>
                    </a:lnTo>
                    <a:lnTo>
                      <a:pt x="5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7" name="Freeform 320"/>
              <p:cNvSpPr>
                <a:spLocks/>
              </p:cNvSpPr>
              <p:nvPr/>
            </p:nvSpPr>
            <p:spPr bwMode="auto">
              <a:xfrm>
                <a:off x="5177" y="2325"/>
                <a:ext cx="52" cy="79"/>
              </a:xfrm>
              <a:custGeom>
                <a:avLst/>
                <a:gdLst>
                  <a:gd name="T0" fmla="*/ 0 w 52"/>
                  <a:gd name="T1" fmla="*/ 79 h 79"/>
                  <a:gd name="T2" fmla="*/ 19 w 52"/>
                  <a:gd name="T3" fmla="*/ 37 h 79"/>
                  <a:gd name="T4" fmla="*/ 52 w 52"/>
                  <a:gd name="T5" fmla="*/ 0 h 79"/>
                  <a:gd name="T6" fmla="*/ 52 w 5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79">
                    <a:moveTo>
                      <a:pt x="0" y="79"/>
                    </a:moveTo>
                    <a:lnTo>
                      <a:pt x="19" y="37"/>
                    </a:lnTo>
                    <a:lnTo>
                      <a:pt x="52" y="0"/>
                    </a:lnTo>
                    <a:lnTo>
                      <a:pt x="52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8" name="Line 321"/>
              <p:cNvSpPr>
                <a:spLocks noChangeShapeType="1"/>
              </p:cNvSpPr>
              <p:nvPr/>
            </p:nvSpPr>
            <p:spPr bwMode="auto">
              <a:xfrm flipV="1">
                <a:off x="5266" y="2259"/>
                <a:ext cx="28" cy="23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9" name="Freeform 322"/>
              <p:cNvSpPr>
                <a:spLocks/>
              </p:cNvSpPr>
              <p:nvPr/>
            </p:nvSpPr>
            <p:spPr bwMode="auto">
              <a:xfrm>
                <a:off x="5341" y="2179"/>
                <a:ext cx="80" cy="47"/>
              </a:xfrm>
              <a:custGeom>
                <a:avLst/>
                <a:gdLst>
                  <a:gd name="T0" fmla="*/ 0 w 80"/>
                  <a:gd name="T1" fmla="*/ 47 h 47"/>
                  <a:gd name="T2" fmla="*/ 14 w 80"/>
                  <a:gd name="T3" fmla="*/ 38 h 47"/>
                  <a:gd name="T4" fmla="*/ 71 w 80"/>
                  <a:gd name="T5" fmla="*/ 5 h 47"/>
                  <a:gd name="T6" fmla="*/ 80 w 8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7">
                    <a:moveTo>
                      <a:pt x="0" y="47"/>
                    </a:moveTo>
                    <a:lnTo>
                      <a:pt x="14" y="38"/>
                    </a:lnTo>
                    <a:lnTo>
                      <a:pt x="71" y="5"/>
                    </a:lnTo>
                    <a:lnTo>
                      <a:pt x="8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0" name="Line 323"/>
              <p:cNvSpPr>
                <a:spLocks noChangeShapeType="1"/>
              </p:cNvSpPr>
              <p:nvPr/>
            </p:nvSpPr>
            <p:spPr bwMode="auto">
              <a:xfrm flipV="1">
                <a:off x="5473" y="2141"/>
                <a:ext cx="38" cy="1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" name="Freeform 324"/>
              <p:cNvSpPr>
                <a:spLocks/>
              </p:cNvSpPr>
              <p:nvPr/>
            </p:nvSpPr>
            <p:spPr bwMode="auto">
              <a:xfrm>
                <a:off x="5562" y="2099"/>
                <a:ext cx="90" cy="24"/>
              </a:xfrm>
              <a:custGeom>
                <a:avLst/>
                <a:gdLst>
                  <a:gd name="T0" fmla="*/ 0 w 90"/>
                  <a:gd name="T1" fmla="*/ 24 h 24"/>
                  <a:gd name="T2" fmla="*/ 52 w 90"/>
                  <a:gd name="T3" fmla="*/ 9 h 24"/>
                  <a:gd name="T4" fmla="*/ 90 w 9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24">
                    <a:moveTo>
                      <a:pt x="0" y="24"/>
                    </a:moveTo>
                    <a:lnTo>
                      <a:pt x="52" y="9"/>
                    </a:lnTo>
                    <a:lnTo>
                      <a:pt x="9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" name="Line 325"/>
              <p:cNvSpPr>
                <a:spLocks noChangeShapeType="1"/>
              </p:cNvSpPr>
              <p:nvPr/>
            </p:nvSpPr>
            <p:spPr bwMode="auto">
              <a:xfrm flipV="1">
                <a:off x="5708" y="2080"/>
                <a:ext cx="38" cy="1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" name="Freeform 326"/>
              <p:cNvSpPr>
                <a:spLocks/>
              </p:cNvSpPr>
              <p:nvPr/>
            </p:nvSpPr>
            <p:spPr bwMode="auto">
              <a:xfrm>
                <a:off x="5802" y="2061"/>
                <a:ext cx="94" cy="10"/>
              </a:xfrm>
              <a:custGeom>
                <a:avLst/>
                <a:gdLst>
                  <a:gd name="T0" fmla="*/ 0 w 94"/>
                  <a:gd name="T1" fmla="*/ 10 h 10"/>
                  <a:gd name="T2" fmla="*/ 47 w 94"/>
                  <a:gd name="T3" fmla="*/ 5 h 10"/>
                  <a:gd name="T4" fmla="*/ 94 w 94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10">
                    <a:moveTo>
                      <a:pt x="0" y="10"/>
                    </a:moveTo>
                    <a:lnTo>
                      <a:pt x="47" y="5"/>
                    </a:lnTo>
                    <a:lnTo>
                      <a:pt x="9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Line 327"/>
              <p:cNvSpPr>
                <a:spLocks noChangeShapeType="1"/>
              </p:cNvSpPr>
              <p:nvPr/>
            </p:nvSpPr>
            <p:spPr bwMode="auto">
              <a:xfrm>
                <a:off x="5952" y="2057"/>
                <a:ext cx="38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5" name="Freeform 328"/>
              <p:cNvSpPr>
                <a:spLocks/>
              </p:cNvSpPr>
              <p:nvPr/>
            </p:nvSpPr>
            <p:spPr bwMode="auto">
              <a:xfrm>
                <a:off x="6046" y="2057"/>
                <a:ext cx="94" cy="4"/>
              </a:xfrm>
              <a:custGeom>
                <a:avLst/>
                <a:gdLst>
                  <a:gd name="T0" fmla="*/ 0 w 94"/>
                  <a:gd name="T1" fmla="*/ 0 h 4"/>
                  <a:gd name="T2" fmla="*/ 71 w 94"/>
                  <a:gd name="T3" fmla="*/ 0 h 4"/>
                  <a:gd name="T4" fmla="*/ 94 w 94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4">
                    <a:moveTo>
                      <a:pt x="0" y="0"/>
                    </a:moveTo>
                    <a:lnTo>
                      <a:pt x="71" y="0"/>
                    </a:lnTo>
                    <a:lnTo>
                      <a:pt x="94" y="4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6" name="Freeform 329"/>
              <p:cNvSpPr>
                <a:spLocks/>
              </p:cNvSpPr>
              <p:nvPr/>
            </p:nvSpPr>
            <p:spPr bwMode="auto">
              <a:xfrm>
                <a:off x="6197" y="2066"/>
                <a:ext cx="37" cy="5"/>
              </a:xfrm>
              <a:custGeom>
                <a:avLst/>
                <a:gdLst>
                  <a:gd name="T0" fmla="*/ 0 w 37"/>
                  <a:gd name="T1" fmla="*/ 0 h 5"/>
                  <a:gd name="T2" fmla="*/ 5 w 37"/>
                  <a:gd name="T3" fmla="*/ 0 h 5"/>
                  <a:gd name="T4" fmla="*/ 37 w 37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5">
                    <a:moveTo>
                      <a:pt x="0" y="0"/>
                    </a:moveTo>
                    <a:lnTo>
                      <a:pt x="5" y="0"/>
                    </a:lnTo>
                    <a:lnTo>
                      <a:pt x="37" y="5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7" name="Freeform 330"/>
              <p:cNvSpPr>
                <a:spLocks/>
              </p:cNvSpPr>
              <p:nvPr/>
            </p:nvSpPr>
            <p:spPr bwMode="auto">
              <a:xfrm>
                <a:off x="6286" y="2076"/>
                <a:ext cx="94" cy="18"/>
              </a:xfrm>
              <a:custGeom>
                <a:avLst/>
                <a:gdLst>
                  <a:gd name="T0" fmla="*/ 0 w 94"/>
                  <a:gd name="T1" fmla="*/ 0 h 18"/>
                  <a:gd name="T2" fmla="*/ 80 w 94"/>
                  <a:gd name="T3" fmla="*/ 14 h 18"/>
                  <a:gd name="T4" fmla="*/ 94 w 94"/>
                  <a:gd name="T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18">
                    <a:moveTo>
                      <a:pt x="0" y="0"/>
                    </a:moveTo>
                    <a:lnTo>
                      <a:pt x="80" y="14"/>
                    </a:lnTo>
                    <a:lnTo>
                      <a:pt x="94" y="18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8" name="Freeform 331"/>
              <p:cNvSpPr>
                <a:spLocks/>
              </p:cNvSpPr>
              <p:nvPr/>
            </p:nvSpPr>
            <p:spPr bwMode="auto">
              <a:xfrm>
                <a:off x="6437" y="2108"/>
                <a:ext cx="33" cy="10"/>
              </a:xfrm>
              <a:custGeom>
                <a:avLst/>
                <a:gdLst>
                  <a:gd name="T0" fmla="*/ 0 w 33"/>
                  <a:gd name="T1" fmla="*/ 0 h 10"/>
                  <a:gd name="T2" fmla="*/ 4 w 33"/>
                  <a:gd name="T3" fmla="*/ 0 h 10"/>
                  <a:gd name="T4" fmla="*/ 33 w 33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0">
                    <a:moveTo>
                      <a:pt x="0" y="0"/>
                    </a:moveTo>
                    <a:lnTo>
                      <a:pt x="4" y="0"/>
                    </a:lnTo>
                    <a:lnTo>
                      <a:pt x="33" y="1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9" name="Freeform 332"/>
              <p:cNvSpPr>
                <a:spLocks/>
              </p:cNvSpPr>
              <p:nvPr/>
            </p:nvSpPr>
            <p:spPr bwMode="auto">
              <a:xfrm>
                <a:off x="6526" y="2137"/>
                <a:ext cx="85" cy="37"/>
              </a:xfrm>
              <a:custGeom>
                <a:avLst/>
                <a:gdLst>
                  <a:gd name="T0" fmla="*/ 0 w 85"/>
                  <a:gd name="T1" fmla="*/ 0 h 37"/>
                  <a:gd name="T2" fmla="*/ 52 w 85"/>
                  <a:gd name="T3" fmla="*/ 18 h 37"/>
                  <a:gd name="T4" fmla="*/ 85 w 85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" h="37">
                    <a:moveTo>
                      <a:pt x="0" y="0"/>
                    </a:moveTo>
                    <a:lnTo>
                      <a:pt x="52" y="18"/>
                    </a:lnTo>
                    <a:lnTo>
                      <a:pt x="85" y="37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0" name="Line 333"/>
              <p:cNvSpPr>
                <a:spLocks noChangeShapeType="1"/>
              </p:cNvSpPr>
              <p:nvPr/>
            </p:nvSpPr>
            <p:spPr bwMode="auto">
              <a:xfrm>
                <a:off x="6662" y="2198"/>
                <a:ext cx="33" cy="19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" name="Freeform 334"/>
              <p:cNvSpPr>
                <a:spLocks/>
              </p:cNvSpPr>
              <p:nvPr/>
            </p:nvSpPr>
            <p:spPr bwMode="auto">
              <a:xfrm>
                <a:off x="6742" y="2245"/>
                <a:ext cx="71" cy="65"/>
              </a:xfrm>
              <a:custGeom>
                <a:avLst/>
                <a:gdLst>
                  <a:gd name="T0" fmla="*/ 0 w 71"/>
                  <a:gd name="T1" fmla="*/ 0 h 65"/>
                  <a:gd name="T2" fmla="*/ 5 w 71"/>
                  <a:gd name="T3" fmla="*/ 4 h 65"/>
                  <a:gd name="T4" fmla="*/ 47 w 71"/>
                  <a:gd name="T5" fmla="*/ 42 h 65"/>
                  <a:gd name="T6" fmla="*/ 71 w 71"/>
                  <a:gd name="T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65">
                    <a:moveTo>
                      <a:pt x="0" y="0"/>
                    </a:moveTo>
                    <a:lnTo>
                      <a:pt x="5" y="4"/>
                    </a:lnTo>
                    <a:lnTo>
                      <a:pt x="47" y="42"/>
                    </a:lnTo>
                    <a:lnTo>
                      <a:pt x="71" y="65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Freeform 335"/>
              <p:cNvSpPr>
                <a:spLocks/>
              </p:cNvSpPr>
              <p:nvPr/>
            </p:nvSpPr>
            <p:spPr bwMode="auto">
              <a:xfrm>
                <a:off x="6846" y="2353"/>
                <a:ext cx="18" cy="33"/>
              </a:xfrm>
              <a:custGeom>
                <a:avLst/>
                <a:gdLst>
                  <a:gd name="T0" fmla="*/ 0 w 18"/>
                  <a:gd name="T1" fmla="*/ 0 h 33"/>
                  <a:gd name="T2" fmla="*/ 9 w 18"/>
                  <a:gd name="T3" fmla="*/ 9 h 33"/>
                  <a:gd name="T4" fmla="*/ 18 w 18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33">
                    <a:moveTo>
                      <a:pt x="0" y="0"/>
                    </a:moveTo>
                    <a:lnTo>
                      <a:pt x="9" y="9"/>
                    </a:lnTo>
                    <a:lnTo>
                      <a:pt x="18" y="33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3" name="Freeform 336"/>
              <p:cNvSpPr>
                <a:spLocks/>
              </p:cNvSpPr>
              <p:nvPr/>
            </p:nvSpPr>
            <p:spPr bwMode="auto">
              <a:xfrm>
                <a:off x="6888" y="2437"/>
                <a:ext cx="5" cy="57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10 h 57"/>
                  <a:gd name="T4" fmla="*/ 5 w 5"/>
                  <a:gd name="T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0" y="10"/>
                    </a:lnTo>
                    <a:lnTo>
                      <a:pt x="5" y="57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4" name="Freeform 337"/>
              <p:cNvSpPr>
                <a:spLocks/>
              </p:cNvSpPr>
              <p:nvPr/>
            </p:nvSpPr>
            <p:spPr bwMode="auto">
              <a:xfrm>
                <a:off x="5163" y="2357"/>
                <a:ext cx="4" cy="94"/>
              </a:xfrm>
              <a:custGeom>
                <a:avLst/>
                <a:gdLst>
                  <a:gd name="T0" fmla="*/ 0 w 4"/>
                  <a:gd name="T1" fmla="*/ 94 h 94"/>
                  <a:gd name="T2" fmla="*/ 4 w 4"/>
                  <a:gd name="T3" fmla="*/ 5 h 94"/>
                  <a:gd name="T4" fmla="*/ 4 w 4"/>
                  <a:gd name="T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4">
                    <a:moveTo>
                      <a:pt x="0" y="94"/>
                    </a:move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5" name="Freeform 338"/>
              <p:cNvSpPr>
                <a:spLocks/>
              </p:cNvSpPr>
              <p:nvPr/>
            </p:nvSpPr>
            <p:spPr bwMode="auto">
              <a:xfrm>
                <a:off x="5177" y="2263"/>
                <a:ext cx="5" cy="38"/>
              </a:xfrm>
              <a:custGeom>
                <a:avLst/>
                <a:gdLst>
                  <a:gd name="T0" fmla="*/ 0 w 5"/>
                  <a:gd name="T1" fmla="*/ 38 h 38"/>
                  <a:gd name="T2" fmla="*/ 5 w 5"/>
                  <a:gd name="T3" fmla="*/ 15 h 38"/>
                  <a:gd name="T4" fmla="*/ 5 w 5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8">
                    <a:moveTo>
                      <a:pt x="0" y="38"/>
                    </a:moveTo>
                    <a:lnTo>
                      <a:pt x="5" y="15"/>
                    </a:lnTo>
                    <a:lnTo>
                      <a:pt x="5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6" name="Freeform 339"/>
              <p:cNvSpPr>
                <a:spLocks/>
              </p:cNvSpPr>
              <p:nvPr/>
            </p:nvSpPr>
            <p:spPr bwMode="auto">
              <a:xfrm>
                <a:off x="5196" y="2118"/>
                <a:ext cx="33" cy="89"/>
              </a:xfrm>
              <a:custGeom>
                <a:avLst/>
                <a:gdLst>
                  <a:gd name="T0" fmla="*/ 0 w 33"/>
                  <a:gd name="T1" fmla="*/ 89 h 89"/>
                  <a:gd name="T2" fmla="*/ 4 w 33"/>
                  <a:gd name="T3" fmla="*/ 75 h 89"/>
                  <a:gd name="T4" fmla="*/ 33 w 33"/>
                  <a:gd name="T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89">
                    <a:moveTo>
                      <a:pt x="0" y="89"/>
                    </a:moveTo>
                    <a:lnTo>
                      <a:pt x="4" y="75"/>
                    </a:lnTo>
                    <a:lnTo>
                      <a:pt x="33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Freeform 340"/>
              <p:cNvSpPr>
                <a:spLocks/>
              </p:cNvSpPr>
              <p:nvPr/>
            </p:nvSpPr>
            <p:spPr bwMode="auto">
              <a:xfrm>
                <a:off x="5252" y="2033"/>
                <a:ext cx="19" cy="33"/>
              </a:xfrm>
              <a:custGeom>
                <a:avLst/>
                <a:gdLst>
                  <a:gd name="T0" fmla="*/ 0 w 19"/>
                  <a:gd name="T1" fmla="*/ 33 h 33"/>
                  <a:gd name="T2" fmla="*/ 14 w 19"/>
                  <a:gd name="T3" fmla="*/ 5 h 33"/>
                  <a:gd name="T4" fmla="*/ 19 w 19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33">
                    <a:moveTo>
                      <a:pt x="0" y="33"/>
                    </a:moveTo>
                    <a:lnTo>
                      <a:pt x="14" y="5"/>
                    </a:lnTo>
                    <a:lnTo>
                      <a:pt x="19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Freeform 341"/>
              <p:cNvSpPr>
                <a:spLocks/>
              </p:cNvSpPr>
              <p:nvPr/>
            </p:nvSpPr>
            <p:spPr bwMode="auto">
              <a:xfrm>
                <a:off x="5299" y="1911"/>
                <a:ext cx="52" cy="75"/>
              </a:xfrm>
              <a:custGeom>
                <a:avLst/>
                <a:gdLst>
                  <a:gd name="T0" fmla="*/ 0 w 52"/>
                  <a:gd name="T1" fmla="*/ 75 h 75"/>
                  <a:gd name="T2" fmla="*/ 9 w 52"/>
                  <a:gd name="T3" fmla="*/ 56 h 75"/>
                  <a:gd name="T4" fmla="*/ 52 w 52"/>
                  <a:gd name="T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75">
                    <a:moveTo>
                      <a:pt x="0" y="75"/>
                    </a:moveTo>
                    <a:lnTo>
                      <a:pt x="9" y="56"/>
                    </a:lnTo>
                    <a:lnTo>
                      <a:pt x="52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Line 342"/>
              <p:cNvSpPr>
                <a:spLocks noChangeShapeType="1"/>
              </p:cNvSpPr>
              <p:nvPr/>
            </p:nvSpPr>
            <p:spPr bwMode="auto">
              <a:xfrm flipV="1">
                <a:off x="5388" y="1841"/>
                <a:ext cx="29" cy="2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0" name="Freeform 343"/>
              <p:cNvSpPr>
                <a:spLocks/>
              </p:cNvSpPr>
              <p:nvPr/>
            </p:nvSpPr>
            <p:spPr bwMode="auto">
              <a:xfrm>
                <a:off x="5459" y="1742"/>
                <a:ext cx="70" cy="61"/>
              </a:xfrm>
              <a:custGeom>
                <a:avLst/>
                <a:gdLst>
                  <a:gd name="T0" fmla="*/ 0 w 70"/>
                  <a:gd name="T1" fmla="*/ 61 h 61"/>
                  <a:gd name="T2" fmla="*/ 19 w 70"/>
                  <a:gd name="T3" fmla="*/ 42 h 61"/>
                  <a:gd name="T4" fmla="*/ 70 w 70"/>
                  <a:gd name="T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61">
                    <a:moveTo>
                      <a:pt x="0" y="61"/>
                    </a:moveTo>
                    <a:lnTo>
                      <a:pt x="19" y="42"/>
                    </a:lnTo>
                    <a:lnTo>
                      <a:pt x="7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1" name="Line 344"/>
              <p:cNvSpPr>
                <a:spLocks noChangeShapeType="1"/>
              </p:cNvSpPr>
              <p:nvPr/>
            </p:nvSpPr>
            <p:spPr bwMode="auto">
              <a:xfrm flipV="1">
                <a:off x="5576" y="1695"/>
                <a:ext cx="33" cy="19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Freeform 345"/>
              <p:cNvSpPr>
                <a:spLocks/>
              </p:cNvSpPr>
              <p:nvPr/>
            </p:nvSpPr>
            <p:spPr bwMode="auto">
              <a:xfrm>
                <a:off x="5661" y="1634"/>
                <a:ext cx="85" cy="33"/>
              </a:xfrm>
              <a:custGeom>
                <a:avLst/>
                <a:gdLst>
                  <a:gd name="T0" fmla="*/ 0 w 85"/>
                  <a:gd name="T1" fmla="*/ 33 h 33"/>
                  <a:gd name="T2" fmla="*/ 28 w 85"/>
                  <a:gd name="T3" fmla="*/ 19 h 33"/>
                  <a:gd name="T4" fmla="*/ 85 w 85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" h="33">
                    <a:moveTo>
                      <a:pt x="0" y="33"/>
                    </a:moveTo>
                    <a:lnTo>
                      <a:pt x="28" y="19"/>
                    </a:lnTo>
                    <a:lnTo>
                      <a:pt x="85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3" name="Line 346"/>
              <p:cNvSpPr>
                <a:spLocks noChangeShapeType="1"/>
              </p:cNvSpPr>
              <p:nvPr/>
            </p:nvSpPr>
            <p:spPr bwMode="auto">
              <a:xfrm flipV="1">
                <a:off x="5802" y="1606"/>
                <a:ext cx="38" cy="9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4" name="Freeform 347"/>
              <p:cNvSpPr>
                <a:spLocks/>
              </p:cNvSpPr>
              <p:nvPr/>
            </p:nvSpPr>
            <p:spPr bwMode="auto">
              <a:xfrm>
                <a:off x="5891" y="1587"/>
                <a:ext cx="94" cy="9"/>
              </a:xfrm>
              <a:custGeom>
                <a:avLst/>
                <a:gdLst>
                  <a:gd name="T0" fmla="*/ 0 w 94"/>
                  <a:gd name="T1" fmla="*/ 9 h 9"/>
                  <a:gd name="T2" fmla="*/ 47 w 94"/>
                  <a:gd name="T3" fmla="*/ 4 h 9"/>
                  <a:gd name="T4" fmla="*/ 94 w 9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9">
                    <a:moveTo>
                      <a:pt x="0" y="9"/>
                    </a:moveTo>
                    <a:lnTo>
                      <a:pt x="47" y="4"/>
                    </a:lnTo>
                    <a:lnTo>
                      <a:pt x="9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5" name="Line 348"/>
              <p:cNvSpPr>
                <a:spLocks noChangeShapeType="1"/>
              </p:cNvSpPr>
              <p:nvPr/>
            </p:nvSpPr>
            <p:spPr bwMode="auto">
              <a:xfrm>
                <a:off x="6042" y="1587"/>
                <a:ext cx="37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6" name="Freeform 349"/>
              <p:cNvSpPr>
                <a:spLocks/>
              </p:cNvSpPr>
              <p:nvPr/>
            </p:nvSpPr>
            <p:spPr bwMode="auto">
              <a:xfrm>
                <a:off x="6136" y="1596"/>
                <a:ext cx="94" cy="14"/>
              </a:xfrm>
              <a:custGeom>
                <a:avLst/>
                <a:gdLst>
                  <a:gd name="T0" fmla="*/ 0 w 94"/>
                  <a:gd name="T1" fmla="*/ 0 h 14"/>
                  <a:gd name="T2" fmla="*/ 66 w 94"/>
                  <a:gd name="T3" fmla="*/ 10 h 14"/>
                  <a:gd name="T4" fmla="*/ 94 w 9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14">
                    <a:moveTo>
                      <a:pt x="0" y="0"/>
                    </a:moveTo>
                    <a:lnTo>
                      <a:pt x="66" y="10"/>
                    </a:lnTo>
                    <a:lnTo>
                      <a:pt x="94" y="14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7" name="Line 350"/>
              <p:cNvSpPr>
                <a:spLocks noChangeShapeType="1"/>
              </p:cNvSpPr>
              <p:nvPr/>
            </p:nvSpPr>
            <p:spPr bwMode="auto">
              <a:xfrm>
                <a:off x="6281" y="1624"/>
                <a:ext cx="38" cy="1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Freeform 351"/>
              <p:cNvSpPr>
                <a:spLocks/>
              </p:cNvSpPr>
              <p:nvPr/>
            </p:nvSpPr>
            <p:spPr bwMode="auto">
              <a:xfrm>
                <a:off x="6371" y="1657"/>
                <a:ext cx="84" cy="43"/>
              </a:xfrm>
              <a:custGeom>
                <a:avLst/>
                <a:gdLst>
                  <a:gd name="T0" fmla="*/ 0 w 84"/>
                  <a:gd name="T1" fmla="*/ 0 h 43"/>
                  <a:gd name="T2" fmla="*/ 66 w 84"/>
                  <a:gd name="T3" fmla="*/ 33 h 43"/>
                  <a:gd name="T4" fmla="*/ 84 w 84"/>
                  <a:gd name="T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43">
                    <a:moveTo>
                      <a:pt x="0" y="0"/>
                    </a:moveTo>
                    <a:lnTo>
                      <a:pt x="66" y="33"/>
                    </a:lnTo>
                    <a:lnTo>
                      <a:pt x="84" y="43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9" name="Freeform 352"/>
              <p:cNvSpPr>
                <a:spLocks/>
              </p:cNvSpPr>
              <p:nvPr/>
            </p:nvSpPr>
            <p:spPr bwMode="auto">
              <a:xfrm>
                <a:off x="6502" y="1732"/>
                <a:ext cx="33" cy="19"/>
              </a:xfrm>
              <a:custGeom>
                <a:avLst/>
                <a:gdLst>
                  <a:gd name="T0" fmla="*/ 0 w 33"/>
                  <a:gd name="T1" fmla="*/ 0 h 19"/>
                  <a:gd name="T2" fmla="*/ 5 w 33"/>
                  <a:gd name="T3" fmla="*/ 0 h 19"/>
                  <a:gd name="T4" fmla="*/ 33 w 33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9">
                    <a:moveTo>
                      <a:pt x="0" y="0"/>
                    </a:moveTo>
                    <a:lnTo>
                      <a:pt x="5" y="0"/>
                    </a:lnTo>
                    <a:lnTo>
                      <a:pt x="33" y="19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0" name="Freeform 353"/>
              <p:cNvSpPr>
                <a:spLocks/>
              </p:cNvSpPr>
              <p:nvPr/>
            </p:nvSpPr>
            <p:spPr bwMode="auto">
              <a:xfrm>
                <a:off x="6578" y="1784"/>
                <a:ext cx="70" cy="66"/>
              </a:xfrm>
              <a:custGeom>
                <a:avLst/>
                <a:gdLst>
                  <a:gd name="T0" fmla="*/ 0 w 70"/>
                  <a:gd name="T1" fmla="*/ 0 h 66"/>
                  <a:gd name="T2" fmla="*/ 61 w 70"/>
                  <a:gd name="T3" fmla="*/ 57 h 66"/>
                  <a:gd name="T4" fmla="*/ 70 w 70"/>
                  <a:gd name="T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" h="66">
                    <a:moveTo>
                      <a:pt x="0" y="0"/>
                    </a:moveTo>
                    <a:lnTo>
                      <a:pt x="61" y="57"/>
                    </a:lnTo>
                    <a:lnTo>
                      <a:pt x="70" y="66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1" name="Freeform 354"/>
              <p:cNvSpPr>
                <a:spLocks/>
              </p:cNvSpPr>
              <p:nvPr/>
            </p:nvSpPr>
            <p:spPr bwMode="auto">
              <a:xfrm>
                <a:off x="6686" y="1892"/>
                <a:ext cx="23" cy="28"/>
              </a:xfrm>
              <a:custGeom>
                <a:avLst/>
                <a:gdLst>
                  <a:gd name="T0" fmla="*/ 0 w 23"/>
                  <a:gd name="T1" fmla="*/ 0 h 28"/>
                  <a:gd name="T2" fmla="*/ 4 w 23"/>
                  <a:gd name="T3" fmla="*/ 10 h 28"/>
                  <a:gd name="T4" fmla="*/ 23 w 23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28">
                    <a:moveTo>
                      <a:pt x="0" y="0"/>
                    </a:moveTo>
                    <a:lnTo>
                      <a:pt x="4" y="10"/>
                    </a:lnTo>
                    <a:lnTo>
                      <a:pt x="23" y="28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2" name="Freeform 355"/>
              <p:cNvSpPr>
                <a:spLocks/>
              </p:cNvSpPr>
              <p:nvPr/>
            </p:nvSpPr>
            <p:spPr bwMode="auto">
              <a:xfrm>
                <a:off x="6742" y="1967"/>
                <a:ext cx="47" cy="80"/>
              </a:xfrm>
              <a:custGeom>
                <a:avLst/>
                <a:gdLst>
                  <a:gd name="T0" fmla="*/ 0 w 47"/>
                  <a:gd name="T1" fmla="*/ 0 h 80"/>
                  <a:gd name="T2" fmla="*/ 42 w 47"/>
                  <a:gd name="T3" fmla="*/ 71 h 80"/>
                  <a:gd name="T4" fmla="*/ 47 w 47"/>
                  <a:gd name="T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80">
                    <a:moveTo>
                      <a:pt x="0" y="0"/>
                    </a:moveTo>
                    <a:lnTo>
                      <a:pt x="42" y="71"/>
                    </a:lnTo>
                    <a:lnTo>
                      <a:pt x="47" y="8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3" name="Freeform 356"/>
              <p:cNvSpPr>
                <a:spLocks/>
              </p:cNvSpPr>
              <p:nvPr/>
            </p:nvSpPr>
            <p:spPr bwMode="auto">
              <a:xfrm>
                <a:off x="6813" y="2099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9 w 14"/>
                  <a:gd name="T3" fmla="*/ 14 h 33"/>
                  <a:gd name="T4" fmla="*/ 14 w 14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33">
                    <a:moveTo>
                      <a:pt x="0" y="0"/>
                    </a:moveTo>
                    <a:lnTo>
                      <a:pt x="9" y="14"/>
                    </a:lnTo>
                    <a:lnTo>
                      <a:pt x="14" y="33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4" name="Freeform 357"/>
              <p:cNvSpPr>
                <a:spLocks/>
              </p:cNvSpPr>
              <p:nvPr/>
            </p:nvSpPr>
            <p:spPr bwMode="auto">
              <a:xfrm>
                <a:off x="6850" y="2188"/>
                <a:ext cx="24" cy="90"/>
              </a:xfrm>
              <a:custGeom>
                <a:avLst/>
                <a:gdLst>
                  <a:gd name="T0" fmla="*/ 0 w 24"/>
                  <a:gd name="T1" fmla="*/ 0 h 90"/>
                  <a:gd name="T2" fmla="*/ 0 w 24"/>
                  <a:gd name="T3" fmla="*/ 5 h 90"/>
                  <a:gd name="T4" fmla="*/ 24 w 24"/>
                  <a:gd name="T5" fmla="*/ 90 h 90"/>
                  <a:gd name="T6" fmla="*/ 24 w 24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90">
                    <a:moveTo>
                      <a:pt x="0" y="0"/>
                    </a:moveTo>
                    <a:lnTo>
                      <a:pt x="0" y="5"/>
                    </a:lnTo>
                    <a:lnTo>
                      <a:pt x="24" y="90"/>
                    </a:lnTo>
                    <a:lnTo>
                      <a:pt x="24" y="9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5" name="Freeform 358"/>
              <p:cNvSpPr>
                <a:spLocks/>
              </p:cNvSpPr>
              <p:nvPr/>
            </p:nvSpPr>
            <p:spPr bwMode="auto">
              <a:xfrm>
                <a:off x="6878" y="2334"/>
                <a:ext cx="5" cy="38"/>
              </a:xfrm>
              <a:custGeom>
                <a:avLst/>
                <a:gdLst>
                  <a:gd name="T0" fmla="*/ 0 w 5"/>
                  <a:gd name="T1" fmla="*/ 0 h 38"/>
                  <a:gd name="T2" fmla="*/ 5 w 5"/>
                  <a:gd name="T3" fmla="*/ 28 h 38"/>
                  <a:gd name="T4" fmla="*/ 5 w 5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8">
                    <a:moveTo>
                      <a:pt x="0" y="0"/>
                    </a:moveTo>
                    <a:lnTo>
                      <a:pt x="5" y="28"/>
                    </a:lnTo>
                    <a:lnTo>
                      <a:pt x="5" y="38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6" name="Line 359"/>
              <p:cNvSpPr>
                <a:spLocks noChangeShapeType="1"/>
              </p:cNvSpPr>
              <p:nvPr/>
            </p:nvSpPr>
            <p:spPr bwMode="auto">
              <a:xfrm>
                <a:off x="6888" y="2428"/>
                <a:ext cx="0" cy="23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7" name="Freeform 360"/>
              <p:cNvSpPr>
                <a:spLocks/>
              </p:cNvSpPr>
              <p:nvPr/>
            </p:nvSpPr>
            <p:spPr bwMode="auto">
              <a:xfrm>
                <a:off x="6606" y="2672"/>
                <a:ext cx="19" cy="90"/>
              </a:xfrm>
              <a:custGeom>
                <a:avLst/>
                <a:gdLst>
                  <a:gd name="T0" fmla="*/ 19 w 19"/>
                  <a:gd name="T1" fmla="*/ 90 h 90"/>
                  <a:gd name="T2" fmla="*/ 0 w 19"/>
                  <a:gd name="T3" fmla="*/ 5 h 90"/>
                  <a:gd name="T4" fmla="*/ 0 w 19"/>
                  <a:gd name="T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0">
                    <a:moveTo>
                      <a:pt x="19" y="90"/>
                    </a:move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8" name="Freeform 361"/>
              <p:cNvSpPr>
                <a:spLocks/>
              </p:cNvSpPr>
              <p:nvPr/>
            </p:nvSpPr>
            <p:spPr bwMode="auto">
              <a:xfrm>
                <a:off x="6582" y="2578"/>
                <a:ext cx="10" cy="38"/>
              </a:xfrm>
              <a:custGeom>
                <a:avLst/>
                <a:gdLst>
                  <a:gd name="T0" fmla="*/ 10 w 10"/>
                  <a:gd name="T1" fmla="*/ 38 h 38"/>
                  <a:gd name="T2" fmla="*/ 5 w 10"/>
                  <a:gd name="T3" fmla="*/ 14 h 38"/>
                  <a:gd name="T4" fmla="*/ 0 w 10"/>
                  <a:gd name="T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8">
                    <a:moveTo>
                      <a:pt x="10" y="38"/>
                    </a:moveTo>
                    <a:lnTo>
                      <a:pt x="5" y="14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9" name="Freeform 362"/>
              <p:cNvSpPr>
                <a:spLocks/>
              </p:cNvSpPr>
              <p:nvPr/>
            </p:nvSpPr>
            <p:spPr bwMode="auto">
              <a:xfrm>
                <a:off x="6540" y="2437"/>
                <a:ext cx="28" cy="90"/>
              </a:xfrm>
              <a:custGeom>
                <a:avLst/>
                <a:gdLst>
                  <a:gd name="T0" fmla="*/ 28 w 28"/>
                  <a:gd name="T1" fmla="*/ 90 h 90"/>
                  <a:gd name="T2" fmla="*/ 24 w 28"/>
                  <a:gd name="T3" fmla="*/ 76 h 90"/>
                  <a:gd name="T4" fmla="*/ 0 w 28"/>
                  <a:gd name="T5" fmla="*/ 0 h 90"/>
                  <a:gd name="T6" fmla="*/ 0 w 28"/>
                  <a:gd name="T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90">
                    <a:moveTo>
                      <a:pt x="28" y="90"/>
                    </a:moveTo>
                    <a:lnTo>
                      <a:pt x="24" y="76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0" name="Freeform 363"/>
              <p:cNvSpPr>
                <a:spLocks/>
              </p:cNvSpPr>
              <p:nvPr/>
            </p:nvSpPr>
            <p:spPr bwMode="auto">
              <a:xfrm>
                <a:off x="6507" y="2348"/>
                <a:ext cx="14" cy="33"/>
              </a:xfrm>
              <a:custGeom>
                <a:avLst/>
                <a:gdLst>
                  <a:gd name="T0" fmla="*/ 14 w 14"/>
                  <a:gd name="T1" fmla="*/ 33 h 33"/>
                  <a:gd name="T2" fmla="*/ 10 w 14"/>
                  <a:gd name="T3" fmla="*/ 19 h 33"/>
                  <a:gd name="T4" fmla="*/ 0 w 14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33">
                    <a:moveTo>
                      <a:pt x="14" y="33"/>
                    </a:moveTo>
                    <a:lnTo>
                      <a:pt x="10" y="19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1" name="Freeform 364"/>
              <p:cNvSpPr>
                <a:spLocks/>
              </p:cNvSpPr>
              <p:nvPr/>
            </p:nvSpPr>
            <p:spPr bwMode="auto">
              <a:xfrm>
                <a:off x="6446" y="2212"/>
                <a:ext cx="38" cy="84"/>
              </a:xfrm>
              <a:custGeom>
                <a:avLst/>
                <a:gdLst>
                  <a:gd name="T0" fmla="*/ 38 w 38"/>
                  <a:gd name="T1" fmla="*/ 84 h 84"/>
                  <a:gd name="T2" fmla="*/ 14 w 38"/>
                  <a:gd name="T3" fmla="*/ 28 h 84"/>
                  <a:gd name="T4" fmla="*/ 0 w 38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84">
                    <a:moveTo>
                      <a:pt x="38" y="84"/>
                    </a:moveTo>
                    <a:lnTo>
                      <a:pt x="14" y="28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2" name="Line 365"/>
              <p:cNvSpPr>
                <a:spLocks noChangeShapeType="1"/>
              </p:cNvSpPr>
              <p:nvPr/>
            </p:nvSpPr>
            <p:spPr bwMode="auto">
              <a:xfrm flipH="1" flipV="1">
                <a:off x="6399" y="2132"/>
                <a:ext cx="19" cy="33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3" name="Freeform 366"/>
              <p:cNvSpPr>
                <a:spLocks/>
              </p:cNvSpPr>
              <p:nvPr/>
            </p:nvSpPr>
            <p:spPr bwMode="auto">
              <a:xfrm>
                <a:off x="6310" y="2010"/>
                <a:ext cx="56" cy="75"/>
              </a:xfrm>
              <a:custGeom>
                <a:avLst/>
                <a:gdLst>
                  <a:gd name="T0" fmla="*/ 56 w 56"/>
                  <a:gd name="T1" fmla="*/ 75 h 75"/>
                  <a:gd name="T2" fmla="*/ 56 w 56"/>
                  <a:gd name="T3" fmla="*/ 70 h 75"/>
                  <a:gd name="T4" fmla="*/ 0 w 56"/>
                  <a:gd name="T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75">
                    <a:moveTo>
                      <a:pt x="56" y="75"/>
                    </a:moveTo>
                    <a:lnTo>
                      <a:pt x="56" y="70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4" name="Line 367"/>
              <p:cNvSpPr>
                <a:spLocks noChangeShapeType="1"/>
              </p:cNvSpPr>
              <p:nvPr/>
            </p:nvSpPr>
            <p:spPr bwMode="auto">
              <a:xfrm flipH="1" flipV="1">
                <a:off x="6249" y="1935"/>
                <a:ext cx="28" cy="2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5" name="Freeform 368"/>
              <p:cNvSpPr>
                <a:spLocks/>
              </p:cNvSpPr>
              <p:nvPr/>
            </p:nvSpPr>
            <p:spPr bwMode="auto">
              <a:xfrm>
                <a:off x="6140" y="1836"/>
                <a:ext cx="71" cy="61"/>
              </a:xfrm>
              <a:custGeom>
                <a:avLst/>
                <a:gdLst>
                  <a:gd name="T0" fmla="*/ 71 w 71"/>
                  <a:gd name="T1" fmla="*/ 61 h 61"/>
                  <a:gd name="T2" fmla="*/ 29 w 71"/>
                  <a:gd name="T3" fmla="*/ 19 h 61"/>
                  <a:gd name="T4" fmla="*/ 0 w 71"/>
                  <a:gd name="T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61">
                    <a:moveTo>
                      <a:pt x="71" y="61"/>
                    </a:moveTo>
                    <a:lnTo>
                      <a:pt x="29" y="19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6" name="Line 369"/>
              <p:cNvSpPr>
                <a:spLocks noChangeShapeType="1"/>
              </p:cNvSpPr>
              <p:nvPr/>
            </p:nvSpPr>
            <p:spPr bwMode="auto">
              <a:xfrm flipH="1" flipV="1">
                <a:off x="6061" y="1779"/>
                <a:ext cx="32" cy="2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7" name="Freeform 370"/>
              <p:cNvSpPr>
                <a:spLocks/>
              </p:cNvSpPr>
              <p:nvPr/>
            </p:nvSpPr>
            <p:spPr bwMode="auto">
              <a:xfrm>
                <a:off x="5929" y="1709"/>
                <a:ext cx="85" cy="42"/>
              </a:xfrm>
              <a:custGeom>
                <a:avLst/>
                <a:gdLst>
                  <a:gd name="T0" fmla="*/ 85 w 85"/>
                  <a:gd name="T1" fmla="*/ 42 h 42"/>
                  <a:gd name="T2" fmla="*/ 56 w 85"/>
                  <a:gd name="T3" fmla="*/ 28 h 42"/>
                  <a:gd name="T4" fmla="*/ 5 w 85"/>
                  <a:gd name="T5" fmla="*/ 5 h 42"/>
                  <a:gd name="T6" fmla="*/ 0 w 85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42">
                    <a:moveTo>
                      <a:pt x="85" y="42"/>
                    </a:moveTo>
                    <a:lnTo>
                      <a:pt x="56" y="28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8" name="Freeform 371"/>
              <p:cNvSpPr>
                <a:spLocks/>
              </p:cNvSpPr>
              <p:nvPr/>
            </p:nvSpPr>
            <p:spPr bwMode="auto">
              <a:xfrm>
                <a:off x="5840" y="1681"/>
                <a:ext cx="37" cy="9"/>
              </a:xfrm>
              <a:custGeom>
                <a:avLst/>
                <a:gdLst>
                  <a:gd name="T0" fmla="*/ 37 w 37"/>
                  <a:gd name="T1" fmla="*/ 9 h 9"/>
                  <a:gd name="T2" fmla="*/ 23 w 37"/>
                  <a:gd name="T3" fmla="*/ 4 h 9"/>
                  <a:gd name="T4" fmla="*/ 0 w 37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9">
                    <a:moveTo>
                      <a:pt x="37" y="9"/>
                    </a:moveTo>
                    <a:lnTo>
                      <a:pt x="23" y="4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9" name="Freeform 372"/>
              <p:cNvSpPr>
                <a:spLocks/>
              </p:cNvSpPr>
              <p:nvPr/>
            </p:nvSpPr>
            <p:spPr bwMode="auto">
              <a:xfrm>
                <a:off x="5689" y="1671"/>
                <a:ext cx="94" cy="5"/>
              </a:xfrm>
              <a:custGeom>
                <a:avLst/>
                <a:gdLst>
                  <a:gd name="T0" fmla="*/ 94 w 94"/>
                  <a:gd name="T1" fmla="*/ 5 h 5"/>
                  <a:gd name="T2" fmla="*/ 66 w 94"/>
                  <a:gd name="T3" fmla="*/ 0 h 5"/>
                  <a:gd name="T4" fmla="*/ 33 w 94"/>
                  <a:gd name="T5" fmla="*/ 5 h 5"/>
                  <a:gd name="T6" fmla="*/ 0 w 94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5">
                    <a:moveTo>
                      <a:pt x="94" y="5"/>
                    </a:moveTo>
                    <a:lnTo>
                      <a:pt x="66" y="0"/>
                    </a:lnTo>
                    <a:lnTo>
                      <a:pt x="33" y="5"/>
                    </a:lnTo>
                    <a:lnTo>
                      <a:pt x="0" y="5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0" name="Freeform 373"/>
              <p:cNvSpPr>
                <a:spLocks/>
              </p:cNvSpPr>
              <p:nvPr/>
            </p:nvSpPr>
            <p:spPr bwMode="auto">
              <a:xfrm>
                <a:off x="5600" y="1690"/>
                <a:ext cx="37" cy="14"/>
              </a:xfrm>
              <a:custGeom>
                <a:avLst/>
                <a:gdLst>
                  <a:gd name="T0" fmla="*/ 37 w 37"/>
                  <a:gd name="T1" fmla="*/ 0 h 14"/>
                  <a:gd name="T2" fmla="*/ 28 w 37"/>
                  <a:gd name="T3" fmla="*/ 5 h 14"/>
                  <a:gd name="T4" fmla="*/ 0 w 37"/>
                  <a:gd name="T5" fmla="*/ 14 h 14"/>
                  <a:gd name="T6" fmla="*/ 0 w 37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14">
                    <a:moveTo>
                      <a:pt x="37" y="0"/>
                    </a:moveTo>
                    <a:lnTo>
                      <a:pt x="28" y="5"/>
                    </a:lnTo>
                    <a:lnTo>
                      <a:pt x="0" y="14"/>
                    </a:lnTo>
                    <a:lnTo>
                      <a:pt x="0" y="14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1" name="Freeform 374"/>
              <p:cNvSpPr>
                <a:spLocks/>
              </p:cNvSpPr>
              <p:nvPr/>
            </p:nvSpPr>
            <p:spPr bwMode="auto">
              <a:xfrm>
                <a:off x="5487" y="1737"/>
                <a:ext cx="66" cy="66"/>
              </a:xfrm>
              <a:custGeom>
                <a:avLst/>
                <a:gdLst>
                  <a:gd name="T0" fmla="*/ 66 w 66"/>
                  <a:gd name="T1" fmla="*/ 0 h 66"/>
                  <a:gd name="T2" fmla="*/ 47 w 66"/>
                  <a:gd name="T3" fmla="*/ 14 h 66"/>
                  <a:gd name="T4" fmla="*/ 14 w 66"/>
                  <a:gd name="T5" fmla="*/ 52 h 66"/>
                  <a:gd name="T6" fmla="*/ 0 w 66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66">
                    <a:moveTo>
                      <a:pt x="66" y="0"/>
                    </a:moveTo>
                    <a:lnTo>
                      <a:pt x="47" y="14"/>
                    </a:lnTo>
                    <a:lnTo>
                      <a:pt x="14" y="52"/>
                    </a:lnTo>
                    <a:lnTo>
                      <a:pt x="0" y="66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2" name="Freeform 375"/>
              <p:cNvSpPr>
                <a:spLocks/>
              </p:cNvSpPr>
              <p:nvPr/>
            </p:nvSpPr>
            <p:spPr bwMode="auto">
              <a:xfrm>
                <a:off x="5445" y="1855"/>
                <a:ext cx="14" cy="33"/>
              </a:xfrm>
              <a:custGeom>
                <a:avLst/>
                <a:gdLst>
                  <a:gd name="T0" fmla="*/ 14 w 14"/>
                  <a:gd name="T1" fmla="*/ 0 h 33"/>
                  <a:gd name="T2" fmla="*/ 4 w 14"/>
                  <a:gd name="T3" fmla="*/ 23 h 33"/>
                  <a:gd name="T4" fmla="*/ 0 w 14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33">
                    <a:moveTo>
                      <a:pt x="14" y="0"/>
                    </a:moveTo>
                    <a:lnTo>
                      <a:pt x="4" y="23"/>
                    </a:lnTo>
                    <a:lnTo>
                      <a:pt x="0" y="33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3" name="Freeform 376"/>
              <p:cNvSpPr>
                <a:spLocks/>
              </p:cNvSpPr>
              <p:nvPr/>
            </p:nvSpPr>
            <p:spPr bwMode="auto">
              <a:xfrm>
                <a:off x="5412" y="1939"/>
                <a:ext cx="14" cy="94"/>
              </a:xfrm>
              <a:custGeom>
                <a:avLst/>
                <a:gdLst>
                  <a:gd name="T0" fmla="*/ 14 w 14"/>
                  <a:gd name="T1" fmla="*/ 0 h 94"/>
                  <a:gd name="T2" fmla="*/ 9 w 14"/>
                  <a:gd name="T3" fmla="*/ 28 h 94"/>
                  <a:gd name="T4" fmla="*/ 0 w 14"/>
                  <a:gd name="T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94">
                    <a:moveTo>
                      <a:pt x="14" y="0"/>
                    </a:moveTo>
                    <a:lnTo>
                      <a:pt x="9" y="28"/>
                    </a:lnTo>
                    <a:lnTo>
                      <a:pt x="0" y="94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4" name="Freeform 377"/>
              <p:cNvSpPr>
                <a:spLocks/>
              </p:cNvSpPr>
              <p:nvPr/>
            </p:nvSpPr>
            <p:spPr bwMode="auto">
              <a:xfrm>
                <a:off x="5402" y="2090"/>
                <a:ext cx="0" cy="37"/>
              </a:xfrm>
              <a:custGeom>
                <a:avLst/>
                <a:gdLst>
                  <a:gd name="T0" fmla="*/ 0 h 37"/>
                  <a:gd name="T1" fmla="*/ 14 h 37"/>
                  <a:gd name="T2" fmla="*/ 37 h 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7">
                    <a:moveTo>
                      <a:pt x="0" y="0"/>
                    </a:moveTo>
                    <a:lnTo>
                      <a:pt x="0" y="14"/>
                    </a:lnTo>
                    <a:lnTo>
                      <a:pt x="0" y="37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Freeform 378"/>
              <p:cNvSpPr>
                <a:spLocks/>
              </p:cNvSpPr>
              <p:nvPr/>
            </p:nvSpPr>
            <p:spPr bwMode="auto">
              <a:xfrm>
                <a:off x="5459" y="2686"/>
                <a:ext cx="9" cy="90"/>
              </a:xfrm>
              <a:custGeom>
                <a:avLst/>
                <a:gdLst>
                  <a:gd name="T0" fmla="*/ 0 w 9"/>
                  <a:gd name="T1" fmla="*/ 90 h 90"/>
                  <a:gd name="T2" fmla="*/ 0 w 9"/>
                  <a:gd name="T3" fmla="*/ 57 h 90"/>
                  <a:gd name="T4" fmla="*/ 9 w 9"/>
                  <a:gd name="T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0">
                    <a:moveTo>
                      <a:pt x="0" y="90"/>
                    </a:moveTo>
                    <a:lnTo>
                      <a:pt x="0" y="57"/>
                    </a:lnTo>
                    <a:lnTo>
                      <a:pt x="9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6" name="Line 379"/>
              <p:cNvSpPr>
                <a:spLocks noChangeShapeType="1"/>
              </p:cNvSpPr>
              <p:nvPr/>
            </p:nvSpPr>
            <p:spPr bwMode="auto">
              <a:xfrm flipV="1">
                <a:off x="5478" y="2592"/>
                <a:ext cx="9" cy="3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7" name="Freeform 380"/>
              <p:cNvSpPr>
                <a:spLocks/>
              </p:cNvSpPr>
              <p:nvPr/>
            </p:nvSpPr>
            <p:spPr bwMode="auto">
              <a:xfrm>
                <a:off x="5501" y="2447"/>
                <a:ext cx="24" cy="89"/>
              </a:xfrm>
              <a:custGeom>
                <a:avLst/>
                <a:gdLst>
                  <a:gd name="T0" fmla="*/ 0 w 24"/>
                  <a:gd name="T1" fmla="*/ 89 h 89"/>
                  <a:gd name="T2" fmla="*/ 0 w 24"/>
                  <a:gd name="T3" fmla="*/ 75 h 89"/>
                  <a:gd name="T4" fmla="*/ 24 w 24"/>
                  <a:gd name="T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89">
                    <a:moveTo>
                      <a:pt x="0" y="89"/>
                    </a:moveTo>
                    <a:lnTo>
                      <a:pt x="0" y="75"/>
                    </a:lnTo>
                    <a:lnTo>
                      <a:pt x="2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8" name="Freeform 381"/>
              <p:cNvSpPr>
                <a:spLocks/>
              </p:cNvSpPr>
              <p:nvPr/>
            </p:nvSpPr>
            <p:spPr bwMode="auto">
              <a:xfrm>
                <a:off x="5539" y="2357"/>
                <a:ext cx="14" cy="33"/>
              </a:xfrm>
              <a:custGeom>
                <a:avLst/>
                <a:gdLst>
                  <a:gd name="T0" fmla="*/ 0 w 14"/>
                  <a:gd name="T1" fmla="*/ 33 h 33"/>
                  <a:gd name="T2" fmla="*/ 14 w 14"/>
                  <a:gd name="T3" fmla="*/ 5 h 33"/>
                  <a:gd name="T4" fmla="*/ 14 w 14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33">
                    <a:moveTo>
                      <a:pt x="0" y="33"/>
                    </a:move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9" name="Freeform 382"/>
              <p:cNvSpPr>
                <a:spLocks/>
              </p:cNvSpPr>
              <p:nvPr/>
            </p:nvSpPr>
            <p:spPr bwMode="auto">
              <a:xfrm>
                <a:off x="5572" y="2217"/>
                <a:ext cx="37" cy="89"/>
              </a:xfrm>
              <a:custGeom>
                <a:avLst/>
                <a:gdLst>
                  <a:gd name="T0" fmla="*/ 0 w 37"/>
                  <a:gd name="T1" fmla="*/ 89 h 89"/>
                  <a:gd name="T2" fmla="*/ 9 w 37"/>
                  <a:gd name="T3" fmla="*/ 61 h 89"/>
                  <a:gd name="T4" fmla="*/ 37 w 37"/>
                  <a:gd name="T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89">
                    <a:moveTo>
                      <a:pt x="0" y="89"/>
                    </a:moveTo>
                    <a:lnTo>
                      <a:pt x="9" y="61"/>
                    </a:lnTo>
                    <a:lnTo>
                      <a:pt x="37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0" name="Line 383"/>
              <p:cNvSpPr>
                <a:spLocks noChangeShapeType="1"/>
              </p:cNvSpPr>
              <p:nvPr/>
            </p:nvSpPr>
            <p:spPr bwMode="auto">
              <a:xfrm flipV="1">
                <a:off x="5633" y="2132"/>
                <a:ext cx="19" cy="3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1" name="Freeform 384"/>
              <p:cNvSpPr>
                <a:spLocks/>
              </p:cNvSpPr>
              <p:nvPr/>
            </p:nvSpPr>
            <p:spPr bwMode="auto">
              <a:xfrm>
                <a:off x="5680" y="2010"/>
                <a:ext cx="51" cy="75"/>
              </a:xfrm>
              <a:custGeom>
                <a:avLst/>
                <a:gdLst>
                  <a:gd name="T0" fmla="*/ 0 w 51"/>
                  <a:gd name="T1" fmla="*/ 75 h 75"/>
                  <a:gd name="T2" fmla="*/ 42 w 51"/>
                  <a:gd name="T3" fmla="*/ 9 h 75"/>
                  <a:gd name="T4" fmla="*/ 51 w 51"/>
                  <a:gd name="T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75">
                    <a:moveTo>
                      <a:pt x="0" y="75"/>
                    </a:moveTo>
                    <a:lnTo>
                      <a:pt x="42" y="9"/>
                    </a:lnTo>
                    <a:lnTo>
                      <a:pt x="51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2" name="Freeform 385"/>
              <p:cNvSpPr>
                <a:spLocks/>
              </p:cNvSpPr>
              <p:nvPr/>
            </p:nvSpPr>
            <p:spPr bwMode="auto">
              <a:xfrm>
                <a:off x="5769" y="1935"/>
                <a:ext cx="24" cy="28"/>
              </a:xfrm>
              <a:custGeom>
                <a:avLst/>
                <a:gdLst>
                  <a:gd name="T0" fmla="*/ 0 w 24"/>
                  <a:gd name="T1" fmla="*/ 28 h 28"/>
                  <a:gd name="T2" fmla="*/ 19 w 24"/>
                  <a:gd name="T3" fmla="*/ 4 h 28"/>
                  <a:gd name="T4" fmla="*/ 24 w 24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8">
                    <a:moveTo>
                      <a:pt x="0" y="28"/>
                    </a:moveTo>
                    <a:lnTo>
                      <a:pt x="19" y="4"/>
                    </a:lnTo>
                    <a:lnTo>
                      <a:pt x="2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3" name="Freeform 386"/>
              <p:cNvSpPr>
                <a:spLocks/>
              </p:cNvSpPr>
              <p:nvPr/>
            </p:nvSpPr>
            <p:spPr bwMode="auto">
              <a:xfrm>
                <a:off x="5830" y="1831"/>
                <a:ext cx="71" cy="61"/>
              </a:xfrm>
              <a:custGeom>
                <a:avLst/>
                <a:gdLst>
                  <a:gd name="T0" fmla="*/ 0 w 71"/>
                  <a:gd name="T1" fmla="*/ 61 h 61"/>
                  <a:gd name="T2" fmla="*/ 28 w 71"/>
                  <a:gd name="T3" fmla="*/ 38 h 61"/>
                  <a:gd name="T4" fmla="*/ 66 w 71"/>
                  <a:gd name="T5" fmla="*/ 5 h 61"/>
                  <a:gd name="T6" fmla="*/ 71 w 71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61">
                    <a:moveTo>
                      <a:pt x="0" y="61"/>
                    </a:moveTo>
                    <a:lnTo>
                      <a:pt x="28" y="38"/>
                    </a:lnTo>
                    <a:lnTo>
                      <a:pt x="66" y="5"/>
                    </a:lnTo>
                    <a:lnTo>
                      <a:pt x="71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" name="Line 387"/>
              <p:cNvSpPr>
                <a:spLocks noChangeShapeType="1"/>
              </p:cNvSpPr>
              <p:nvPr/>
            </p:nvSpPr>
            <p:spPr bwMode="auto">
              <a:xfrm flipV="1">
                <a:off x="5948" y="1775"/>
                <a:ext cx="28" cy="23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5" name="Line 388"/>
              <p:cNvSpPr>
                <a:spLocks noChangeShapeType="1"/>
              </p:cNvSpPr>
              <p:nvPr/>
            </p:nvSpPr>
            <p:spPr bwMode="auto">
              <a:xfrm flipV="1">
                <a:off x="6028" y="1747"/>
                <a:ext cx="4" cy="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6" name="Line 389"/>
              <p:cNvSpPr>
                <a:spLocks noChangeShapeType="1"/>
              </p:cNvSpPr>
              <p:nvPr/>
            </p:nvSpPr>
            <p:spPr bwMode="auto">
              <a:xfrm>
                <a:off x="5116" y="2000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7" name="Line 390"/>
              <p:cNvSpPr>
                <a:spLocks noChangeShapeType="1"/>
              </p:cNvSpPr>
              <p:nvPr/>
            </p:nvSpPr>
            <p:spPr bwMode="auto">
              <a:xfrm>
                <a:off x="5247" y="2076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8" name="Line 391"/>
              <p:cNvSpPr>
                <a:spLocks noChangeShapeType="1"/>
              </p:cNvSpPr>
              <p:nvPr/>
            </p:nvSpPr>
            <p:spPr bwMode="auto">
              <a:xfrm>
                <a:off x="5247" y="2076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9" name="Line 392"/>
              <p:cNvSpPr>
                <a:spLocks noChangeShapeType="1"/>
              </p:cNvSpPr>
              <p:nvPr/>
            </p:nvSpPr>
            <p:spPr bwMode="auto">
              <a:xfrm>
                <a:off x="5379" y="2146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0" name="Line 393"/>
              <p:cNvSpPr>
                <a:spLocks noChangeShapeType="1"/>
              </p:cNvSpPr>
              <p:nvPr/>
            </p:nvSpPr>
            <p:spPr bwMode="auto">
              <a:xfrm>
                <a:off x="5379" y="2146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1" name="Line 394"/>
              <p:cNvSpPr>
                <a:spLocks noChangeShapeType="1"/>
              </p:cNvSpPr>
              <p:nvPr/>
            </p:nvSpPr>
            <p:spPr bwMode="auto">
              <a:xfrm>
                <a:off x="5511" y="2221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2" name="Line 395"/>
              <p:cNvSpPr>
                <a:spLocks noChangeShapeType="1"/>
              </p:cNvSpPr>
              <p:nvPr/>
            </p:nvSpPr>
            <p:spPr bwMode="auto">
              <a:xfrm>
                <a:off x="5511" y="2221"/>
                <a:ext cx="79" cy="4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3" name="Line 396"/>
              <p:cNvSpPr>
                <a:spLocks noChangeShapeType="1"/>
              </p:cNvSpPr>
              <p:nvPr/>
            </p:nvSpPr>
            <p:spPr bwMode="auto">
              <a:xfrm>
                <a:off x="5642" y="2292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4" name="Line 397"/>
              <p:cNvSpPr>
                <a:spLocks noChangeShapeType="1"/>
              </p:cNvSpPr>
              <p:nvPr/>
            </p:nvSpPr>
            <p:spPr bwMode="auto">
              <a:xfrm>
                <a:off x="5642" y="2292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5" name="Line 398"/>
              <p:cNvSpPr>
                <a:spLocks noChangeShapeType="1"/>
              </p:cNvSpPr>
              <p:nvPr/>
            </p:nvSpPr>
            <p:spPr bwMode="auto">
              <a:xfrm>
                <a:off x="5774" y="2367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6" name="Line 399"/>
              <p:cNvSpPr>
                <a:spLocks noChangeShapeType="1"/>
              </p:cNvSpPr>
              <p:nvPr/>
            </p:nvSpPr>
            <p:spPr bwMode="auto">
              <a:xfrm>
                <a:off x="5774" y="2367"/>
                <a:ext cx="80" cy="4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7" name="Line 400"/>
              <p:cNvSpPr>
                <a:spLocks noChangeShapeType="1"/>
              </p:cNvSpPr>
              <p:nvPr/>
            </p:nvSpPr>
            <p:spPr bwMode="auto">
              <a:xfrm>
                <a:off x="5905" y="2437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8" name="Line 401"/>
              <p:cNvSpPr>
                <a:spLocks noChangeShapeType="1"/>
              </p:cNvSpPr>
              <p:nvPr/>
            </p:nvSpPr>
            <p:spPr bwMode="auto">
              <a:xfrm>
                <a:off x="5905" y="2437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9" name="Line 402"/>
              <p:cNvSpPr>
                <a:spLocks noChangeShapeType="1"/>
              </p:cNvSpPr>
              <p:nvPr/>
            </p:nvSpPr>
            <p:spPr bwMode="auto">
              <a:xfrm>
                <a:off x="6037" y="2513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0" name="Line 403"/>
              <p:cNvSpPr>
                <a:spLocks noChangeShapeType="1"/>
              </p:cNvSpPr>
              <p:nvPr/>
            </p:nvSpPr>
            <p:spPr bwMode="auto">
              <a:xfrm>
                <a:off x="6037" y="2513"/>
                <a:ext cx="80" cy="4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1" name="Line 404"/>
              <p:cNvSpPr>
                <a:spLocks noChangeShapeType="1"/>
              </p:cNvSpPr>
              <p:nvPr/>
            </p:nvSpPr>
            <p:spPr bwMode="auto">
              <a:xfrm>
                <a:off x="6169" y="2583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2" name="Line 405"/>
              <p:cNvSpPr>
                <a:spLocks noChangeShapeType="1"/>
              </p:cNvSpPr>
              <p:nvPr/>
            </p:nvSpPr>
            <p:spPr bwMode="auto">
              <a:xfrm>
                <a:off x="6169" y="2583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3" name="Line 406"/>
              <p:cNvSpPr>
                <a:spLocks noChangeShapeType="1"/>
              </p:cNvSpPr>
              <p:nvPr/>
            </p:nvSpPr>
            <p:spPr bwMode="auto">
              <a:xfrm>
                <a:off x="6300" y="2658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4" name="Line 407"/>
              <p:cNvSpPr>
                <a:spLocks noChangeShapeType="1"/>
              </p:cNvSpPr>
              <p:nvPr/>
            </p:nvSpPr>
            <p:spPr bwMode="auto">
              <a:xfrm>
                <a:off x="6300" y="2658"/>
                <a:ext cx="80" cy="43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5" name="Line 408"/>
              <p:cNvSpPr>
                <a:spLocks noChangeShapeType="1"/>
              </p:cNvSpPr>
              <p:nvPr/>
            </p:nvSpPr>
            <p:spPr bwMode="auto">
              <a:xfrm>
                <a:off x="6432" y="2729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6" name="Line 409"/>
              <p:cNvSpPr>
                <a:spLocks noChangeShapeType="1"/>
              </p:cNvSpPr>
              <p:nvPr/>
            </p:nvSpPr>
            <p:spPr bwMode="auto">
              <a:xfrm>
                <a:off x="6432" y="2729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7" name="Line 410"/>
              <p:cNvSpPr>
                <a:spLocks noChangeShapeType="1"/>
              </p:cNvSpPr>
              <p:nvPr/>
            </p:nvSpPr>
            <p:spPr bwMode="auto">
              <a:xfrm>
                <a:off x="6564" y="2804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8" name="Line 411"/>
              <p:cNvSpPr>
                <a:spLocks noChangeShapeType="1"/>
              </p:cNvSpPr>
              <p:nvPr/>
            </p:nvSpPr>
            <p:spPr bwMode="auto">
              <a:xfrm>
                <a:off x="6564" y="2804"/>
                <a:ext cx="79" cy="4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9" name="Line 412"/>
              <p:cNvSpPr>
                <a:spLocks noChangeShapeType="1"/>
              </p:cNvSpPr>
              <p:nvPr/>
            </p:nvSpPr>
            <p:spPr bwMode="auto">
              <a:xfrm>
                <a:off x="6695" y="2874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0" name="Line 413"/>
              <p:cNvSpPr>
                <a:spLocks noChangeShapeType="1"/>
              </p:cNvSpPr>
              <p:nvPr/>
            </p:nvSpPr>
            <p:spPr bwMode="auto">
              <a:xfrm>
                <a:off x="6695" y="2874"/>
                <a:ext cx="71" cy="38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1" name="Freeform 414"/>
              <p:cNvSpPr>
                <a:spLocks/>
              </p:cNvSpPr>
              <p:nvPr/>
            </p:nvSpPr>
            <p:spPr bwMode="auto">
              <a:xfrm>
                <a:off x="6747" y="2889"/>
                <a:ext cx="70" cy="51"/>
              </a:xfrm>
              <a:custGeom>
                <a:avLst/>
                <a:gdLst>
                  <a:gd name="T0" fmla="*/ 0 w 70"/>
                  <a:gd name="T1" fmla="*/ 37 h 51"/>
                  <a:gd name="T2" fmla="*/ 70 w 70"/>
                  <a:gd name="T3" fmla="*/ 51 h 51"/>
                  <a:gd name="T4" fmla="*/ 19 w 70"/>
                  <a:gd name="T5" fmla="*/ 0 h 51"/>
                  <a:gd name="T6" fmla="*/ 0 w 70"/>
                  <a:gd name="T7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1">
                    <a:moveTo>
                      <a:pt x="0" y="37"/>
                    </a:moveTo>
                    <a:lnTo>
                      <a:pt x="70" y="51"/>
                    </a:lnTo>
                    <a:lnTo>
                      <a:pt x="19" y="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2" name="Line 415"/>
              <p:cNvSpPr>
                <a:spLocks noChangeShapeType="1"/>
              </p:cNvSpPr>
              <p:nvPr/>
            </p:nvSpPr>
            <p:spPr bwMode="auto">
              <a:xfrm flipV="1">
                <a:off x="5355" y="2842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3" name="Line 416"/>
              <p:cNvSpPr>
                <a:spLocks noChangeShapeType="1"/>
              </p:cNvSpPr>
              <p:nvPr/>
            </p:nvSpPr>
            <p:spPr bwMode="auto">
              <a:xfrm>
                <a:off x="5487" y="2813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4" name="Line 417"/>
              <p:cNvSpPr>
                <a:spLocks noChangeShapeType="1"/>
              </p:cNvSpPr>
              <p:nvPr/>
            </p:nvSpPr>
            <p:spPr bwMode="auto">
              <a:xfrm flipV="1">
                <a:off x="5487" y="2766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5" name="Line 418"/>
              <p:cNvSpPr>
                <a:spLocks noChangeShapeType="1"/>
              </p:cNvSpPr>
              <p:nvPr/>
            </p:nvSpPr>
            <p:spPr bwMode="auto">
              <a:xfrm>
                <a:off x="5619" y="2738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6" name="Line 419"/>
              <p:cNvSpPr>
                <a:spLocks noChangeShapeType="1"/>
              </p:cNvSpPr>
              <p:nvPr/>
            </p:nvSpPr>
            <p:spPr bwMode="auto">
              <a:xfrm flipV="1">
                <a:off x="5619" y="2691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7" name="Line 420"/>
              <p:cNvSpPr>
                <a:spLocks noChangeShapeType="1"/>
              </p:cNvSpPr>
              <p:nvPr/>
            </p:nvSpPr>
            <p:spPr bwMode="auto">
              <a:xfrm>
                <a:off x="5746" y="2663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8" name="Line 421"/>
              <p:cNvSpPr>
                <a:spLocks noChangeShapeType="1"/>
              </p:cNvSpPr>
              <p:nvPr/>
            </p:nvSpPr>
            <p:spPr bwMode="auto">
              <a:xfrm flipV="1">
                <a:off x="5746" y="2621"/>
                <a:ext cx="84" cy="4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39" name="Line 422"/>
              <p:cNvSpPr>
                <a:spLocks noChangeShapeType="1"/>
              </p:cNvSpPr>
              <p:nvPr/>
            </p:nvSpPr>
            <p:spPr bwMode="auto">
              <a:xfrm>
                <a:off x="5877" y="2592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0" name="Line 423"/>
              <p:cNvSpPr>
                <a:spLocks noChangeShapeType="1"/>
              </p:cNvSpPr>
              <p:nvPr/>
            </p:nvSpPr>
            <p:spPr bwMode="auto">
              <a:xfrm flipV="1">
                <a:off x="5877" y="2545"/>
                <a:ext cx="85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1" name="Line 424"/>
              <p:cNvSpPr>
                <a:spLocks noChangeShapeType="1"/>
              </p:cNvSpPr>
              <p:nvPr/>
            </p:nvSpPr>
            <p:spPr bwMode="auto">
              <a:xfrm>
                <a:off x="6009" y="2517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2" name="Line 425"/>
              <p:cNvSpPr>
                <a:spLocks noChangeShapeType="1"/>
              </p:cNvSpPr>
              <p:nvPr/>
            </p:nvSpPr>
            <p:spPr bwMode="auto">
              <a:xfrm flipV="1">
                <a:off x="6009" y="2470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3" name="Line 426"/>
              <p:cNvSpPr>
                <a:spLocks noChangeShapeType="1"/>
              </p:cNvSpPr>
              <p:nvPr/>
            </p:nvSpPr>
            <p:spPr bwMode="auto">
              <a:xfrm>
                <a:off x="6140" y="2442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4" name="Line 427"/>
              <p:cNvSpPr>
                <a:spLocks noChangeShapeType="1"/>
              </p:cNvSpPr>
              <p:nvPr/>
            </p:nvSpPr>
            <p:spPr bwMode="auto">
              <a:xfrm flipV="1">
                <a:off x="6140" y="2395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5" name="Line 428"/>
              <p:cNvSpPr>
                <a:spLocks noChangeShapeType="1"/>
              </p:cNvSpPr>
              <p:nvPr/>
            </p:nvSpPr>
            <p:spPr bwMode="auto">
              <a:xfrm>
                <a:off x="6272" y="2367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6" name="Line 429"/>
              <p:cNvSpPr>
                <a:spLocks noChangeShapeType="1"/>
              </p:cNvSpPr>
              <p:nvPr/>
            </p:nvSpPr>
            <p:spPr bwMode="auto">
              <a:xfrm flipV="1">
                <a:off x="6272" y="2320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7" name="Line 430"/>
              <p:cNvSpPr>
                <a:spLocks noChangeShapeType="1"/>
              </p:cNvSpPr>
              <p:nvPr/>
            </p:nvSpPr>
            <p:spPr bwMode="auto">
              <a:xfrm>
                <a:off x="6399" y="2292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8" name="Line 431"/>
              <p:cNvSpPr>
                <a:spLocks noChangeShapeType="1"/>
              </p:cNvSpPr>
              <p:nvPr/>
            </p:nvSpPr>
            <p:spPr bwMode="auto">
              <a:xfrm flipV="1">
                <a:off x="6399" y="2245"/>
                <a:ext cx="85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9" name="Line 432"/>
              <p:cNvSpPr>
                <a:spLocks noChangeShapeType="1"/>
              </p:cNvSpPr>
              <p:nvPr/>
            </p:nvSpPr>
            <p:spPr bwMode="auto">
              <a:xfrm>
                <a:off x="6531" y="2217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0" name="Line 433"/>
              <p:cNvSpPr>
                <a:spLocks noChangeShapeType="1"/>
              </p:cNvSpPr>
              <p:nvPr/>
            </p:nvSpPr>
            <p:spPr bwMode="auto">
              <a:xfrm flipV="1">
                <a:off x="6531" y="2170"/>
                <a:ext cx="84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1" name="Line 434"/>
              <p:cNvSpPr>
                <a:spLocks noChangeShapeType="1"/>
              </p:cNvSpPr>
              <p:nvPr/>
            </p:nvSpPr>
            <p:spPr bwMode="auto">
              <a:xfrm>
                <a:off x="6662" y="2141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2" name="Line 435"/>
              <p:cNvSpPr>
                <a:spLocks noChangeShapeType="1"/>
              </p:cNvSpPr>
              <p:nvPr/>
            </p:nvSpPr>
            <p:spPr bwMode="auto">
              <a:xfrm flipV="1">
                <a:off x="6662" y="2099"/>
                <a:ext cx="80" cy="42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3" name="Line 436"/>
              <p:cNvSpPr>
                <a:spLocks noChangeShapeType="1"/>
              </p:cNvSpPr>
              <p:nvPr/>
            </p:nvSpPr>
            <p:spPr bwMode="auto">
              <a:xfrm>
                <a:off x="6794" y="2071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4" name="Line 437"/>
              <p:cNvSpPr>
                <a:spLocks noChangeShapeType="1"/>
              </p:cNvSpPr>
              <p:nvPr/>
            </p:nvSpPr>
            <p:spPr bwMode="auto">
              <a:xfrm flipV="1">
                <a:off x="6794" y="2024"/>
                <a:ext cx="80" cy="47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5" name="Line 438"/>
              <p:cNvSpPr>
                <a:spLocks noChangeShapeType="1"/>
              </p:cNvSpPr>
              <p:nvPr/>
            </p:nvSpPr>
            <p:spPr bwMode="auto">
              <a:xfrm>
                <a:off x="6925" y="1996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6" name="Line 439"/>
              <p:cNvSpPr>
                <a:spLocks noChangeShapeType="1"/>
              </p:cNvSpPr>
              <p:nvPr/>
            </p:nvSpPr>
            <p:spPr bwMode="auto">
              <a:xfrm flipV="1">
                <a:off x="6925" y="1977"/>
                <a:ext cx="29" cy="19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7" name="Freeform 440"/>
              <p:cNvSpPr>
                <a:spLocks/>
              </p:cNvSpPr>
              <p:nvPr/>
            </p:nvSpPr>
            <p:spPr bwMode="auto">
              <a:xfrm>
                <a:off x="6935" y="1949"/>
                <a:ext cx="70" cy="51"/>
              </a:xfrm>
              <a:custGeom>
                <a:avLst/>
                <a:gdLst>
                  <a:gd name="T0" fmla="*/ 19 w 70"/>
                  <a:gd name="T1" fmla="*/ 51 h 51"/>
                  <a:gd name="T2" fmla="*/ 70 w 70"/>
                  <a:gd name="T3" fmla="*/ 0 h 51"/>
                  <a:gd name="T4" fmla="*/ 0 w 70"/>
                  <a:gd name="T5" fmla="*/ 18 h 51"/>
                  <a:gd name="T6" fmla="*/ 19 w 70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1">
                    <a:moveTo>
                      <a:pt x="19" y="51"/>
                    </a:moveTo>
                    <a:lnTo>
                      <a:pt x="70" y="0"/>
                    </a:lnTo>
                    <a:lnTo>
                      <a:pt x="0" y="18"/>
                    </a:lnTo>
                    <a:lnTo>
                      <a:pt x="19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8" name="Line 441"/>
              <p:cNvSpPr>
                <a:spLocks noChangeShapeType="1"/>
              </p:cNvSpPr>
              <p:nvPr/>
            </p:nvSpPr>
            <p:spPr bwMode="auto">
              <a:xfrm flipV="1">
                <a:off x="6028" y="2419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9" name="Line 442"/>
              <p:cNvSpPr>
                <a:spLocks noChangeShapeType="1"/>
              </p:cNvSpPr>
              <p:nvPr/>
            </p:nvSpPr>
            <p:spPr bwMode="auto">
              <a:xfrm>
                <a:off x="6028" y="2362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0" name="Line 443"/>
              <p:cNvSpPr>
                <a:spLocks noChangeShapeType="1"/>
              </p:cNvSpPr>
              <p:nvPr/>
            </p:nvSpPr>
            <p:spPr bwMode="auto">
              <a:xfrm flipV="1">
                <a:off x="6028" y="2268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1" name="Line 444"/>
              <p:cNvSpPr>
                <a:spLocks noChangeShapeType="1"/>
              </p:cNvSpPr>
              <p:nvPr/>
            </p:nvSpPr>
            <p:spPr bwMode="auto">
              <a:xfrm>
                <a:off x="6028" y="2212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2" name="Line 445"/>
              <p:cNvSpPr>
                <a:spLocks noChangeShapeType="1"/>
              </p:cNvSpPr>
              <p:nvPr/>
            </p:nvSpPr>
            <p:spPr bwMode="auto">
              <a:xfrm flipV="1">
                <a:off x="6028" y="2118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3" name="Line 446"/>
              <p:cNvSpPr>
                <a:spLocks noChangeShapeType="1"/>
              </p:cNvSpPr>
              <p:nvPr/>
            </p:nvSpPr>
            <p:spPr bwMode="auto">
              <a:xfrm>
                <a:off x="6028" y="2061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4" name="Line 447"/>
              <p:cNvSpPr>
                <a:spLocks noChangeShapeType="1"/>
              </p:cNvSpPr>
              <p:nvPr/>
            </p:nvSpPr>
            <p:spPr bwMode="auto">
              <a:xfrm flipV="1">
                <a:off x="6028" y="1967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5" name="Line 448"/>
              <p:cNvSpPr>
                <a:spLocks noChangeShapeType="1"/>
              </p:cNvSpPr>
              <p:nvPr/>
            </p:nvSpPr>
            <p:spPr bwMode="auto">
              <a:xfrm>
                <a:off x="6028" y="1911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6" name="Line 449"/>
              <p:cNvSpPr>
                <a:spLocks noChangeShapeType="1"/>
              </p:cNvSpPr>
              <p:nvPr/>
            </p:nvSpPr>
            <p:spPr bwMode="auto">
              <a:xfrm flipV="1">
                <a:off x="6028" y="1817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7" name="Line 450"/>
              <p:cNvSpPr>
                <a:spLocks noChangeShapeType="1"/>
              </p:cNvSpPr>
              <p:nvPr/>
            </p:nvSpPr>
            <p:spPr bwMode="auto">
              <a:xfrm>
                <a:off x="6028" y="1761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8" name="Line 451"/>
              <p:cNvSpPr>
                <a:spLocks noChangeShapeType="1"/>
              </p:cNvSpPr>
              <p:nvPr/>
            </p:nvSpPr>
            <p:spPr bwMode="auto">
              <a:xfrm flipV="1">
                <a:off x="6028" y="1667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9" name="Line 452"/>
              <p:cNvSpPr>
                <a:spLocks noChangeShapeType="1"/>
              </p:cNvSpPr>
              <p:nvPr/>
            </p:nvSpPr>
            <p:spPr bwMode="auto">
              <a:xfrm>
                <a:off x="6028" y="1610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0" name="Line 453"/>
              <p:cNvSpPr>
                <a:spLocks noChangeShapeType="1"/>
              </p:cNvSpPr>
              <p:nvPr/>
            </p:nvSpPr>
            <p:spPr bwMode="auto">
              <a:xfrm flipV="1">
                <a:off x="6028" y="1516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1" name="Line 454"/>
              <p:cNvSpPr>
                <a:spLocks noChangeShapeType="1"/>
              </p:cNvSpPr>
              <p:nvPr/>
            </p:nvSpPr>
            <p:spPr bwMode="auto">
              <a:xfrm>
                <a:off x="6028" y="1460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2" name="Line 455"/>
              <p:cNvSpPr>
                <a:spLocks noChangeShapeType="1"/>
              </p:cNvSpPr>
              <p:nvPr/>
            </p:nvSpPr>
            <p:spPr bwMode="auto">
              <a:xfrm flipV="1">
                <a:off x="6028" y="1366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3" name="Line 456"/>
              <p:cNvSpPr>
                <a:spLocks noChangeShapeType="1"/>
              </p:cNvSpPr>
              <p:nvPr/>
            </p:nvSpPr>
            <p:spPr bwMode="auto">
              <a:xfrm>
                <a:off x="6028" y="1310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4" name="Line 457"/>
              <p:cNvSpPr>
                <a:spLocks noChangeShapeType="1"/>
              </p:cNvSpPr>
              <p:nvPr/>
            </p:nvSpPr>
            <p:spPr bwMode="auto">
              <a:xfrm flipV="1">
                <a:off x="6028" y="1216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5" name="Line 458"/>
              <p:cNvSpPr>
                <a:spLocks noChangeShapeType="1"/>
              </p:cNvSpPr>
              <p:nvPr/>
            </p:nvSpPr>
            <p:spPr bwMode="auto">
              <a:xfrm>
                <a:off x="6028" y="1159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6" name="Line 459"/>
              <p:cNvSpPr>
                <a:spLocks noChangeShapeType="1"/>
              </p:cNvSpPr>
              <p:nvPr/>
            </p:nvSpPr>
            <p:spPr bwMode="auto">
              <a:xfrm flipV="1">
                <a:off x="6028" y="1065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7" name="Line 460"/>
              <p:cNvSpPr>
                <a:spLocks noChangeShapeType="1"/>
              </p:cNvSpPr>
              <p:nvPr/>
            </p:nvSpPr>
            <p:spPr bwMode="auto">
              <a:xfrm>
                <a:off x="6028" y="1009"/>
                <a:ext cx="0" cy="0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8" name="Line 461"/>
              <p:cNvSpPr>
                <a:spLocks noChangeShapeType="1"/>
              </p:cNvSpPr>
              <p:nvPr/>
            </p:nvSpPr>
            <p:spPr bwMode="auto">
              <a:xfrm flipV="1">
                <a:off x="6028" y="976"/>
                <a:ext cx="0" cy="33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79" name="Freeform 462"/>
              <p:cNvSpPr>
                <a:spLocks/>
              </p:cNvSpPr>
              <p:nvPr/>
            </p:nvSpPr>
            <p:spPr bwMode="auto">
              <a:xfrm>
                <a:off x="6009" y="919"/>
                <a:ext cx="37" cy="71"/>
              </a:xfrm>
              <a:custGeom>
                <a:avLst/>
                <a:gdLst>
                  <a:gd name="T0" fmla="*/ 37 w 37"/>
                  <a:gd name="T1" fmla="*/ 71 h 71"/>
                  <a:gd name="T2" fmla="*/ 19 w 37"/>
                  <a:gd name="T3" fmla="*/ 0 h 71"/>
                  <a:gd name="T4" fmla="*/ 0 w 37"/>
                  <a:gd name="T5" fmla="*/ 71 h 71"/>
                  <a:gd name="T6" fmla="*/ 37 w 37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71">
                    <a:moveTo>
                      <a:pt x="37" y="71"/>
                    </a:moveTo>
                    <a:lnTo>
                      <a:pt x="19" y="0"/>
                    </a:lnTo>
                    <a:lnTo>
                      <a:pt x="0" y="71"/>
                    </a:lnTo>
                    <a:lnTo>
                      <a:pt x="37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0" name="Freeform 463"/>
              <p:cNvSpPr>
                <a:spLocks/>
              </p:cNvSpPr>
              <p:nvPr/>
            </p:nvSpPr>
            <p:spPr bwMode="auto">
              <a:xfrm>
                <a:off x="6686" y="1371"/>
                <a:ext cx="33" cy="84"/>
              </a:xfrm>
              <a:custGeom>
                <a:avLst/>
                <a:gdLst>
                  <a:gd name="T0" fmla="*/ 33 w 33"/>
                  <a:gd name="T1" fmla="*/ 0 h 84"/>
                  <a:gd name="T2" fmla="*/ 33 w 33"/>
                  <a:gd name="T3" fmla="*/ 23 h 84"/>
                  <a:gd name="T4" fmla="*/ 23 w 33"/>
                  <a:gd name="T5" fmla="*/ 42 h 84"/>
                  <a:gd name="T6" fmla="*/ 14 w 33"/>
                  <a:gd name="T7" fmla="*/ 65 h 84"/>
                  <a:gd name="T8" fmla="*/ 0 w 33"/>
                  <a:gd name="T9" fmla="*/ 84 h 84"/>
                  <a:gd name="T10" fmla="*/ 0 w 33"/>
                  <a:gd name="T1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84">
                    <a:moveTo>
                      <a:pt x="33" y="0"/>
                    </a:moveTo>
                    <a:lnTo>
                      <a:pt x="33" y="23"/>
                    </a:lnTo>
                    <a:lnTo>
                      <a:pt x="23" y="42"/>
                    </a:lnTo>
                    <a:lnTo>
                      <a:pt x="14" y="65"/>
                    </a:lnTo>
                    <a:lnTo>
                      <a:pt x="0" y="84"/>
                    </a:lnTo>
                    <a:lnTo>
                      <a:pt x="0" y="84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1" name="Freeform 464"/>
              <p:cNvSpPr>
                <a:spLocks/>
              </p:cNvSpPr>
              <p:nvPr/>
            </p:nvSpPr>
            <p:spPr bwMode="auto">
              <a:xfrm>
                <a:off x="6559" y="1493"/>
                <a:ext cx="84" cy="42"/>
              </a:xfrm>
              <a:custGeom>
                <a:avLst/>
                <a:gdLst>
                  <a:gd name="T0" fmla="*/ 84 w 84"/>
                  <a:gd name="T1" fmla="*/ 0 h 42"/>
                  <a:gd name="T2" fmla="*/ 33 w 84"/>
                  <a:gd name="T3" fmla="*/ 28 h 42"/>
                  <a:gd name="T4" fmla="*/ 0 w 84"/>
                  <a:gd name="T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42">
                    <a:moveTo>
                      <a:pt x="84" y="0"/>
                    </a:moveTo>
                    <a:lnTo>
                      <a:pt x="33" y="28"/>
                    </a:lnTo>
                    <a:lnTo>
                      <a:pt x="0" y="42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2" name="Freeform 465"/>
              <p:cNvSpPr>
                <a:spLocks/>
              </p:cNvSpPr>
              <p:nvPr/>
            </p:nvSpPr>
            <p:spPr bwMode="auto">
              <a:xfrm>
                <a:off x="6413" y="1554"/>
                <a:ext cx="94" cy="23"/>
              </a:xfrm>
              <a:custGeom>
                <a:avLst/>
                <a:gdLst>
                  <a:gd name="T0" fmla="*/ 94 w 94"/>
                  <a:gd name="T1" fmla="*/ 0 h 23"/>
                  <a:gd name="T2" fmla="*/ 47 w 94"/>
                  <a:gd name="T3" fmla="*/ 14 h 23"/>
                  <a:gd name="T4" fmla="*/ 0 w 94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23">
                    <a:moveTo>
                      <a:pt x="94" y="0"/>
                    </a:moveTo>
                    <a:lnTo>
                      <a:pt x="47" y="14"/>
                    </a:lnTo>
                    <a:lnTo>
                      <a:pt x="0" y="23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3" name="Freeform 466"/>
              <p:cNvSpPr>
                <a:spLocks/>
              </p:cNvSpPr>
              <p:nvPr/>
            </p:nvSpPr>
            <p:spPr bwMode="auto">
              <a:xfrm>
                <a:off x="6263" y="1582"/>
                <a:ext cx="94" cy="5"/>
              </a:xfrm>
              <a:custGeom>
                <a:avLst/>
                <a:gdLst>
                  <a:gd name="T0" fmla="*/ 94 w 94"/>
                  <a:gd name="T1" fmla="*/ 0 h 5"/>
                  <a:gd name="T2" fmla="*/ 28 w 94"/>
                  <a:gd name="T3" fmla="*/ 5 h 5"/>
                  <a:gd name="T4" fmla="*/ 0 w 9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5">
                    <a:moveTo>
                      <a:pt x="94" y="0"/>
                    </a:moveTo>
                    <a:lnTo>
                      <a:pt x="28" y="5"/>
                    </a:lnTo>
                    <a:lnTo>
                      <a:pt x="0" y="5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4" name="Freeform 467"/>
              <p:cNvSpPr>
                <a:spLocks/>
              </p:cNvSpPr>
              <p:nvPr/>
            </p:nvSpPr>
            <p:spPr bwMode="auto">
              <a:xfrm>
                <a:off x="6117" y="1568"/>
                <a:ext cx="94" cy="14"/>
              </a:xfrm>
              <a:custGeom>
                <a:avLst/>
                <a:gdLst>
                  <a:gd name="T0" fmla="*/ 94 w 94"/>
                  <a:gd name="T1" fmla="*/ 14 h 14"/>
                  <a:gd name="T2" fmla="*/ 89 w 94"/>
                  <a:gd name="T3" fmla="*/ 14 h 14"/>
                  <a:gd name="T4" fmla="*/ 9 w 94"/>
                  <a:gd name="T5" fmla="*/ 0 h 14"/>
                  <a:gd name="T6" fmla="*/ 0 w 9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14">
                    <a:moveTo>
                      <a:pt x="94" y="14"/>
                    </a:moveTo>
                    <a:lnTo>
                      <a:pt x="89" y="1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5" name="Freeform 468"/>
              <p:cNvSpPr>
                <a:spLocks/>
              </p:cNvSpPr>
              <p:nvPr/>
            </p:nvSpPr>
            <p:spPr bwMode="auto">
              <a:xfrm>
                <a:off x="5976" y="1512"/>
                <a:ext cx="85" cy="37"/>
              </a:xfrm>
              <a:custGeom>
                <a:avLst/>
                <a:gdLst>
                  <a:gd name="T0" fmla="*/ 85 w 85"/>
                  <a:gd name="T1" fmla="*/ 37 h 37"/>
                  <a:gd name="T2" fmla="*/ 80 w 85"/>
                  <a:gd name="T3" fmla="*/ 37 h 37"/>
                  <a:gd name="T4" fmla="*/ 14 w 85"/>
                  <a:gd name="T5" fmla="*/ 9 h 37"/>
                  <a:gd name="T6" fmla="*/ 0 w 85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37">
                    <a:moveTo>
                      <a:pt x="85" y="37"/>
                    </a:moveTo>
                    <a:lnTo>
                      <a:pt x="80" y="37"/>
                    </a:lnTo>
                    <a:lnTo>
                      <a:pt x="14" y="9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6" name="Freeform 469"/>
              <p:cNvSpPr>
                <a:spLocks/>
              </p:cNvSpPr>
              <p:nvPr/>
            </p:nvSpPr>
            <p:spPr bwMode="auto">
              <a:xfrm>
                <a:off x="5873" y="1408"/>
                <a:ext cx="56" cy="75"/>
              </a:xfrm>
              <a:custGeom>
                <a:avLst/>
                <a:gdLst>
                  <a:gd name="T0" fmla="*/ 56 w 56"/>
                  <a:gd name="T1" fmla="*/ 75 h 75"/>
                  <a:gd name="T2" fmla="*/ 47 w 56"/>
                  <a:gd name="T3" fmla="*/ 66 h 75"/>
                  <a:gd name="T4" fmla="*/ 28 w 56"/>
                  <a:gd name="T5" fmla="*/ 47 h 75"/>
                  <a:gd name="T6" fmla="*/ 14 w 56"/>
                  <a:gd name="T7" fmla="*/ 28 h 75"/>
                  <a:gd name="T8" fmla="*/ 4 w 56"/>
                  <a:gd name="T9" fmla="*/ 5 h 75"/>
                  <a:gd name="T10" fmla="*/ 0 w 56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75">
                    <a:moveTo>
                      <a:pt x="56" y="75"/>
                    </a:moveTo>
                    <a:lnTo>
                      <a:pt x="47" y="66"/>
                    </a:lnTo>
                    <a:lnTo>
                      <a:pt x="28" y="47"/>
                    </a:lnTo>
                    <a:lnTo>
                      <a:pt x="14" y="28"/>
                    </a:lnTo>
                    <a:lnTo>
                      <a:pt x="4" y="5"/>
                    </a:lnTo>
                    <a:lnTo>
                      <a:pt x="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7" name="Freeform 470"/>
              <p:cNvSpPr>
                <a:spLocks/>
              </p:cNvSpPr>
              <p:nvPr/>
            </p:nvSpPr>
            <p:spPr bwMode="auto">
              <a:xfrm>
                <a:off x="5868" y="1272"/>
                <a:ext cx="47" cy="80"/>
              </a:xfrm>
              <a:custGeom>
                <a:avLst/>
                <a:gdLst>
                  <a:gd name="T0" fmla="*/ 0 w 47"/>
                  <a:gd name="T1" fmla="*/ 80 h 80"/>
                  <a:gd name="T2" fmla="*/ 0 w 47"/>
                  <a:gd name="T3" fmla="*/ 75 h 80"/>
                  <a:gd name="T4" fmla="*/ 9 w 47"/>
                  <a:gd name="T5" fmla="*/ 56 h 80"/>
                  <a:gd name="T6" fmla="*/ 19 w 47"/>
                  <a:gd name="T7" fmla="*/ 33 h 80"/>
                  <a:gd name="T8" fmla="*/ 33 w 47"/>
                  <a:gd name="T9" fmla="*/ 14 h 80"/>
                  <a:gd name="T10" fmla="*/ 47 w 47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80">
                    <a:moveTo>
                      <a:pt x="0" y="80"/>
                    </a:moveTo>
                    <a:lnTo>
                      <a:pt x="0" y="75"/>
                    </a:lnTo>
                    <a:lnTo>
                      <a:pt x="9" y="56"/>
                    </a:lnTo>
                    <a:lnTo>
                      <a:pt x="19" y="33"/>
                    </a:lnTo>
                    <a:lnTo>
                      <a:pt x="33" y="14"/>
                    </a:lnTo>
                    <a:lnTo>
                      <a:pt x="47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8" name="Freeform 471"/>
              <p:cNvSpPr>
                <a:spLocks/>
              </p:cNvSpPr>
              <p:nvPr/>
            </p:nvSpPr>
            <p:spPr bwMode="auto">
              <a:xfrm>
                <a:off x="5957" y="1197"/>
                <a:ext cx="85" cy="42"/>
              </a:xfrm>
              <a:custGeom>
                <a:avLst/>
                <a:gdLst>
                  <a:gd name="T0" fmla="*/ 0 w 85"/>
                  <a:gd name="T1" fmla="*/ 42 h 42"/>
                  <a:gd name="T2" fmla="*/ 33 w 85"/>
                  <a:gd name="T3" fmla="*/ 19 h 42"/>
                  <a:gd name="T4" fmla="*/ 85 w 85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" h="42">
                    <a:moveTo>
                      <a:pt x="0" y="42"/>
                    </a:moveTo>
                    <a:lnTo>
                      <a:pt x="33" y="19"/>
                    </a:lnTo>
                    <a:lnTo>
                      <a:pt x="85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9" name="Freeform 472"/>
              <p:cNvSpPr>
                <a:spLocks/>
              </p:cNvSpPr>
              <p:nvPr/>
            </p:nvSpPr>
            <p:spPr bwMode="auto">
              <a:xfrm>
                <a:off x="6093" y="1159"/>
                <a:ext cx="94" cy="19"/>
              </a:xfrm>
              <a:custGeom>
                <a:avLst/>
                <a:gdLst>
                  <a:gd name="T0" fmla="*/ 0 w 94"/>
                  <a:gd name="T1" fmla="*/ 19 h 19"/>
                  <a:gd name="T2" fmla="*/ 33 w 94"/>
                  <a:gd name="T3" fmla="*/ 10 h 19"/>
                  <a:gd name="T4" fmla="*/ 94 w 9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19">
                    <a:moveTo>
                      <a:pt x="0" y="19"/>
                    </a:moveTo>
                    <a:lnTo>
                      <a:pt x="33" y="10"/>
                    </a:lnTo>
                    <a:lnTo>
                      <a:pt x="9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0" name="Freeform 473"/>
              <p:cNvSpPr>
                <a:spLocks/>
              </p:cNvSpPr>
              <p:nvPr/>
            </p:nvSpPr>
            <p:spPr bwMode="auto">
              <a:xfrm>
                <a:off x="6244" y="1154"/>
                <a:ext cx="94" cy="0"/>
              </a:xfrm>
              <a:custGeom>
                <a:avLst/>
                <a:gdLst>
                  <a:gd name="T0" fmla="*/ 0 w 94"/>
                  <a:gd name="T1" fmla="*/ 47 w 94"/>
                  <a:gd name="T2" fmla="*/ 94 w 9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4">
                    <a:moveTo>
                      <a:pt x="0" y="0"/>
                    </a:moveTo>
                    <a:lnTo>
                      <a:pt x="47" y="0"/>
                    </a:lnTo>
                    <a:lnTo>
                      <a:pt x="9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1" name="Freeform 474"/>
              <p:cNvSpPr>
                <a:spLocks/>
              </p:cNvSpPr>
              <p:nvPr/>
            </p:nvSpPr>
            <p:spPr bwMode="auto">
              <a:xfrm>
                <a:off x="6394" y="1159"/>
                <a:ext cx="90" cy="19"/>
              </a:xfrm>
              <a:custGeom>
                <a:avLst/>
                <a:gdLst>
                  <a:gd name="T0" fmla="*/ 0 w 90"/>
                  <a:gd name="T1" fmla="*/ 0 h 19"/>
                  <a:gd name="T2" fmla="*/ 66 w 90"/>
                  <a:gd name="T3" fmla="*/ 10 h 19"/>
                  <a:gd name="T4" fmla="*/ 90 w 90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19">
                    <a:moveTo>
                      <a:pt x="0" y="0"/>
                    </a:moveTo>
                    <a:lnTo>
                      <a:pt x="66" y="10"/>
                    </a:lnTo>
                    <a:lnTo>
                      <a:pt x="90" y="19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2" name="Freeform 475"/>
              <p:cNvSpPr>
                <a:spLocks/>
              </p:cNvSpPr>
              <p:nvPr/>
            </p:nvSpPr>
            <p:spPr bwMode="auto">
              <a:xfrm>
                <a:off x="6540" y="1197"/>
                <a:ext cx="85" cy="37"/>
              </a:xfrm>
              <a:custGeom>
                <a:avLst/>
                <a:gdLst>
                  <a:gd name="T0" fmla="*/ 0 w 85"/>
                  <a:gd name="T1" fmla="*/ 0 h 37"/>
                  <a:gd name="T2" fmla="*/ 52 w 85"/>
                  <a:gd name="T3" fmla="*/ 19 h 37"/>
                  <a:gd name="T4" fmla="*/ 85 w 85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" h="37">
                    <a:moveTo>
                      <a:pt x="0" y="0"/>
                    </a:moveTo>
                    <a:lnTo>
                      <a:pt x="52" y="19"/>
                    </a:lnTo>
                    <a:lnTo>
                      <a:pt x="85" y="37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3" name="Freeform 476"/>
              <p:cNvSpPr>
                <a:spLocks/>
              </p:cNvSpPr>
              <p:nvPr/>
            </p:nvSpPr>
            <p:spPr bwMode="auto">
              <a:xfrm>
                <a:off x="6667" y="1267"/>
                <a:ext cx="52" cy="80"/>
              </a:xfrm>
              <a:custGeom>
                <a:avLst/>
                <a:gdLst>
                  <a:gd name="T0" fmla="*/ 0 w 52"/>
                  <a:gd name="T1" fmla="*/ 0 h 80"/>
                  <a:gd name="T2" fmla="*/ 19 w 52"/>
                  <a:gd name="T3" fmla="*/ 19 h 80"/>
                  <a:gd name="T4" fmla="*/ 33 w 52"/>
                  <a:gd name="T5" fmla="*/ 38 h 80"/>
                  <a:gd name="T6" fmla="*/ 42 w 52"/>
                  <a:gd name="T7" fmla="*/ 61 h 80"/>
                  <a:gd name="T8" fmla="*/ 52 w 52"/>
                  <a:gd name="T9" fmla="*/ 80 h 80"/>
                  <a:gd name="T10" fmla="*/ 52 w 52"/>
                  <a:gd name="T1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80">
                    <a:moveTo>
                      <a:pt x="0" y="0"/>
                    </a:moveTo>
                    <a:lnTo>
                      <a:pt x="19" y="19"/>
                    </a:lnTo>
                    <a:lnTo>
                      <a:pt x="33" y="38"/>
                    </a:lnTo>
                    <a:lnTo>
                      <a:pt x="42" y="61"/>
                    </a:lnTo>
                    <a:lnTo>
                      <a:pt x="52" y="80"/>
                    </a:lnTo>
                    <a:lnTo>
                      <a:pt x="52" y="8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4" name="Freeform 477"/>
              <p:cNvSpPr>
                <a:spLocks/>
              </p:cNvSpPr>
              <p:nvPr/>
            </p:nvSpPr>
            <p:spPr bwMode="auto">
              <a:xfrm>
                <a:off x="5877" y="2592"/>
                <a:ext cx="33" cy="85"/>
              </a:xfrm>
              <a:custGeom>
                <a:avLst/>
                <a:gdLst>
                  <a:gd name="T0" fmla="*/ 0 w 33"/>
                  <a:gd name="T1" fmla="*/ 85 h 85"/>
                  <a:gd name="T2" fmla="*/ 0 w 33"/>
                  <a:gd name="T3" fmla="*/ 62 h 85"/>
                  <a:gd name="T4" fmla="*/ 5 w 33"/>
                  <a:gd name="T5" fmla="*/ 43 h 85"/>
                  <a:gd name="T6" fmla="*/ 19 w 33"/>
                  <a:gd name="T7" fmla="*/ 19 h 85"/>
                  <a:gd name="T8" fmla="*/ 33 w 33"/>
                  <a:gd name="T9" fmla="*/ 0 h 85"/>
                  <a:gd name="T10" fmla="*/ 33 w 33"/>
                  <a:gd name="T1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85">
                    <a:moveTo>
                      <a:pt x="0" y="85"/>
                    </a:moveTo>
                    <a:lnTo>
                      <a:pt x="0" y="62"/>
                    </a:lnTo>
                    <a:lnTo>
                      <a:pt x="5" y="43"/>
                    </a:lnTo>
                    <a:lnTo>
                      <a:pt x="19" y="19"/>
                    </a:ln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5" name="Freeform 478"/>
              <p:cNvSpPr>
                <a:spLocks/>
              </p:cNvSpPr>
              <p:nvPr/>
            </p:nvSpPr>
            <p:spPr bwMode="auto">
              <a:xfrm>
                <a:off x="5952" y="2508"/>
                <a:ext cx="80" cy="47"/>
              </a:xfrm>
              <a:custGeom>
                <a:avLst/>
                <a:gdLst>
                  <a:gd name="T0" fmla="*/ 0 w 80"/>
                  <a:gd name="T1" fmla="*/ 47 h 47"/>
                  <a:gd name="T2" fmla="*/ 47 w 80"/>
                  <a:gd name="T3" fmla="*/ 14 h 47"/>
                  <a:gd name="T4" fmla="*/ 80 w 80"/>
                  <a:gd name="T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" h="47">
                    <a:moveTo>
                      <a:pt x="0" y="47"/>
                    </a:moveTo>
                    <a:lnTo>
                      <a:pt x="47" y="14"/>
                    </a:lnTo>
                    <a:lnTo>
                      <a:pt x="80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6" name="Freeform 479"/>
              <p:cNvSpPr>
                <a:spLocks/>
              </p:cNvSpPr>
              <p:nvPr/>
            </p:nvSpPr>
            <p:spPr bwMode="auto">
              <a:xfrm>
                <a:off x="6089" y="2470"/>
                <a:ext cx="89" cy="19"/>
              </a:xfrm>
              <a:custGeom>
                <a:avLst/>
                <a:gdLst>
                  <a:gd name="T0" fmla="*/ 0 w 89"/>
                  <a:gd name="T1" fmla="*/ 19 h 19"/>
                  <a:gd name="T2" fmla="*/ 42 w 89"/>
                  <a:gd name="T3" fmla="*/ 5 h 19"/>
                  <a:gd name="T4" fmla="*/ 89 w 89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" h="19">
                    <a:moveTo>
                      <a:pt x="0" y="19"/>
                    </a:moveTo>
                    <a:lnTo>
                      <a:pt x="42" y="5"/>
                    </a:lnTo>
                    <a:lnTo>
                      <a:pt x="89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7" name="Freeform 480"/>
              <p:cNvSpPr>
                <a:spLocks/>
              </p:cNvSpPr>
              <p:nvPr/>
            </p:nvSpPr>
            <p:spPr bwMode="auto">
              <a:xfrm>
                <a:off x="6234" y="2461"/>
                <a:ext cx="94" cy="5"/>
              </a:xfrm>
              <a:custGeom>
                <a:avLst/>
                <a:gdLst>
                  <a:gd name="T0" fmla="*/ 0 w 94"/>
                  <a:gd name="T1" fmla="*/ 5 h 5"/>
                  <a:gd name="T2" fmla="*/ 62 w 94"/>
                  <a:gd name="T3" fmla="*/ 0 h 5"/>
                  <a:gd name="T4" fmla="*/ 94 w 9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5">
                    <a:moveTo>
                      <a:pt x="0" y="5"/>
                    </a:moveTo>
                    <a:lnTo>
                      <a:pt x="62" y="0"/>
                    </a:lnTo>
                    <a:lnTo>
                      <a:pt x="94" y="0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8" name="Freeform 481"/>
              <p:cNvSpPr>
                <a:spLocks/>
              </p:cNvSpPr>
              <p:nvPr/>
            </p:nvSpPr>
            <p:spPr bwMode="auto">
              <a:xfrm>
                <a:off x="6385" y="2466"/>
                <a:ext cx="94" cy="14"/>
              </a:xfrm>
              <a:custGeom>
                <a:avLst/>
                <a:gdLst>
                  <a:gd name="T0" fmla="*/ 0 w 94"/>
                  <a:gd name="T1" fmla="*/ 0 h 14"/>
                  <a:gd name="T2" fmla="*/ 75 w 94"/>
                  <a:gd name="T3" fmla="*/ 9 h 14"/>
                  <a:gd name="T4" fmla="*/ 94 w 9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" h="14">
                    <a:moveTo>
                      <a:pt x="0" y="0"/>
                    </a:moveTo>
                    <a:lnTo>
                      <a:pt x="75" y="9"/>
                    </a:lnTo>
                    <a:lnTo>
                      <a:pt x="94" y="14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99" name="Freeform 482"/>
              <p:cNvSpPr>
                <a:spLocks/>
              </p:cNvSpPr>
              <p:nvPr/>
            </p:nvSpPr>
            <p:spPr bwMode="auto">
              <a:xfrm>
                <a:off x="6531" y="2498"/>
                <a:ext cx="84" cy="38"/>
              </a:xfrm>
              <a:custGeom>
                <a:avLst/>
                <a:gdLst>
                  <a:gd name="T0" fmla="*/ 0 w 84"/>
                  <a:gd name="T1" fmla="*/ 0 h 38"/>
                  <a:gd name="T2" fmla="*/ 0 w 84"/>
                  <a:gd name="T3" fmla="*/ 0 h 38"/>
                  <a:gd name="T4" fmla="*/ 65 w 84"/>
                  <a:gd name="T5" fmla="*/ 24 h 38"/>
                  <a:gd name="T6" fmla="*/ 84 w 8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38">
                    <a:moveTo>
                      <a:pt x="0" y="0"/>
                    </a:moveTo>
                    <a:lnTo>
                      <a:pt x="0" y="0"/>
                    </a:lnTo>
                    <a:lnTo>
                      <a:pt x="65" y="24"/>
                    </a:lnTo>
                    <a:lnTo>
                      <a:pt x="84" y="38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0" name="Freeform 483"/>
              <p:cNvSpPr>
                <a:spLocks/>
              </p:cNvSpPr>
              <p:nvPr/>
            </p:nvSpPr>
            <p:spPr bwMode="auto">
              <a:xfrm>
                <a:off x="6662" y="2569"/>
                <a:ext cx="52" cy="75"/>
              </a:xfrm>
              <a:custGeom>
                <a:avLst/>
                <a:gdLst>
                  <a:gd name="T0" fmla="*/ 0 w 52"/>
                  <a:gd name="T1" fmla="*/ 0 h 75"/>
                  <a:gd name="T2" fmla="*/ 5 w 52"/>
                  <a:gd name="T3" fmla="*/ 5 h 75"/>
                  <a:gd name="T4" fmla="*/ 24 w 52"/>
                  <a:gd name="T5" fmla="*/ 23 h 75"/>
                  <a:gd name="T6" fmla="*/ 38 w 52"/>
                  <a:gd name="T7" fmla="*/ 42 h 75"/>
                  <a:gd name="T8" fmla="*/ 47 w 52"/>
                  <a:gd name="T9" fmla="*/ 66 h 75"/>
                  <a:gd name="T10" fmla="*/ 52 w 52"/>
                  <a:gd name="T1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75">
                    <a:moveTo>
                      <a:pt x="0" y="0"/>
                    </a:moveTo>
                    <a:lnTo>
                      <a:pt x="5" y="5"/>
                    </a:lnTo>
                    <a:lnTo>
                      <a:pt x="24" y="23"/>
                    </a:lnTo>
                    <a:lnTo>
                      <a:pt x="38" y="42"/>
                    </a:lnTo>
                    <a:lnTo>
                      <a:pt x="47" y="66"/>
                    </a:lnTo>
                    <a:lnTo>
                      <a:pt x="52" y="75"/>
                    </a:lnTo>
                  </a:path>
                </a:pathLst>
              </a:cu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1" name="Freeform 484"/>
              <p:cNvSpPr>
                <a:spLocks/>
              </p:cNvSpPr>
              <p:nvPr/>
            </p:nvSpPr>
            <p:spPr bwMode="auto">
              <a:xfrm>
                <a:off x="5877" y="2677"/>
                <a:ext cx="842" cy="216"/>
              </a:xfrm>
              <a:custGeom>
                <a:avLst/>
                <a:gdLst>
                  <a:gd name="T0" fmla="*/ 842 w 842"/>
                  <a:gd name="T1" fmla="*/ 0 h 216"/>
                  <a:gd name="T2" fmla="*/ 842 w 842"/>
                  <a:gd name="T3" fmla="*/ 0 h 216"/>
                  <a:gd name="T4" fmla="*/ 842 w 842"/>
                  <a:gd name="T5" fmla="*/ 24 h 216"/>
                  <a:gd name="T6" fmla="*/ 832 w 842"/>
                  <a:gd name="T7" fmla="*/ 42 h 216"/>
                  <a:gd name="T8" fmla="*/ 823 w 842"/>
                  <a:gd name="T9" fmla="*/ 66 h 216"/>
                  <a:gd name="T10" fmla="*/ 809 w 842"/>
                  <a:gd name="T11" fmla="*/ 85 h 216"/>
                  <a:gd name="T12" fmla="*/ 790 w 842"/>
                  <a:gd name="T13" fmla="*/ 103 h 216"/>
                  <a:gd name="T14" fmla="*/ 771 w 842"/>
                  <a:gd name="T15" fmla="*/ 122 h 216"/>
                  <a:gd name="T16" fmla="*/ 719 w 842"/>
                  <a:gd name="T17" fmla="*/ 150 h 216"/>
                  <a:gd name="T18" fmla="*/ 654 w 842"/>
                  <a:gd name="T19" fmla="*/ 179 h 216"/>
                  <a:gd name="T20" fmla="*/ 583 w 842"/>
                  <a:gd name="T21" fmla="*/ 197 h 216"/>
                  <a:gd name="T22" fmla="*/ 503 w 842"/>
                  <a:gd name="T23" fmla="*/ 212 h 216"/>
                  <a:gd name="T24" fmla="*/ 419 w 842"/>
                  <a:gd name="T25" fmla="*/ 216 h 216"/>
                  <a:gd name="T26" fmla="*/ 419 w 842"/>
                  <a:gd name="T27" fmla="*/ 216 h 216"/>
                  <a:gd name="T28" fmla="*/ 334 w 842"/>
                  <a:gd name="T29" fmla="*/ 212 h 216"/>
                  <a:gd name="T30" fmla="*/ 254 w 842"/>
                  <a:gd name="T31" fmla="*/ 197 h 216"/>
                  <a:gd name="T32" fmla="*/ 184 w 842"/>
                  <a:gd name="T33" fmla="*/ 179 h 216"/>
                  <a:gd name="T34" fmla="*/ 122 w 842"/>
                  <a:gd name="T35" fmla="*/ 150 h 216"/>
                  <a:gd name="T36" fmla="*/ 71 w 842"/>
                  <a:gd name="T37" fmla="*/ 122 h 216"/>
                  <a:gd name="T38" fmla="*/ 52 w 842"/>
                  <a:gd name="T39" fmla="*/ 103 h 216"/>
                  <a:gd name="T40" fmla="*/ 33 w 842"/>
                  <a:gd name="T41" fmla="*/ 85 h 216"/>
                  <a:gd name="T42" fmla="*/ 19 w 842"/>
                  <a:gd name="T43" fmla="*/ 66 h 216"/>
                  <a:gd name="T44" fmla="*/ 10 w 842"/>
                  <a:gd name="T45" fmla="*/ 42 h 216"/>
                  <a:gd name="T46" fmla="*/ 5 w 842"/>
                  <a:gd name="T47" fmla="*/ 24 h 216"/>
                  <a:gd name="T48" fmla="*/ 0 w 842"/>
                  <a:gd name="T4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42" h="216">
                    <a:moveTo>
                      <a:pt x="842" y="0"/>
                    </a:moveTo>
                    <a:lnTo>
                      <a:pt x="842" y="0"/>
                    </a:lnTo>
                    <a:lnTo>
                      <a:pt x="842" y="24"/>
                    </a:lnTo>
                    <a:lnTo>
                      <a:pt x="832" y="42"/>
                    </a:lnTo>
                    <a:lnTo>
                      <a:pt x="823" y="66"/>
                    </a:lnTo>
                    <a:lnTo>
                      <a:pt x="809" y="85"/>
                    </a:lnTo>
                    <a:lnTo>
                      <a:pt x="790" y="103"/>
                    </a:lnTo>
                    <a:lnTo>
                      <a:pt x="771" y="122"/>
                    </a:lnTo>
                    <a:lnTo>
                      <a:pt x="719" y="150"/>
                    </a:lnTo>
                    <a:lnTo>
                      <a:pt x="654" y="179"/>
                    </a:lnTo>
                    <a:lnTo>
                      <a:pt x="583" y="197"/>
                    </a:lnTo>
                    <a:lnTo>
                      <a:pt x="503" y="212"/>
                    </a:lnTo>
                    <a:lnTo>
                      <a:pt x="419" y="216"/>
                    </a:lnTo>
                    <a:lnTo>
                      <a:pt x="419" y="216"/>
                    </a:lnTo>
                    <a:lnTo>
                      <a:pt x="334" y="212"/>
                    </a:lnTo>
                    <a:lnTo>
                      <a:pt x="254" y="197"/>
                    </a:lnTo>
                    <a:lnTo>
                      <a:pt x="184" y="179"/>
                    </a:lnTo>
                    <a:lnTo>
                      <a:pt x="122" y="150"/>
                    </a:lnTo>
                    <a:lnTo>
                      <a:pt x="71" y="122"/>
                    </a:lnTo>
                    <a:lnTo>
                      <a:pt x="52" y="103"/>
                    </a:lnTo>
                    <a:lnTo>
                      <a:pt x="33" y="85"/>
                    </a:lnTo>
                    <a:lnTo>
                      <a:pt x="19" y="66"/>
                    </a:lnTo>
                    <a:lnTo>
                      <a:pt x="10" y="42"/>
                    </a:lnTo>
                    <a:lnTo>
                      <a:pt x="5" y="24"/>
                    </a:lnTo>
                    <a:lnTo>
                      <a:pt x="0" y="0"/>
                    </a:lnTo>
                  </a:path>
                </a:pathLst>
              </a:custGeom>
              <a:noFill/>
              <a:ln w="1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2" name="Line 485"/>
              <p:cNvSpPr>
                <a:spLocks noChangeShapeType="1"/>
              </p:cNvSpPr>
              <p:nvPr/>
            </p:nvSpPr>
            <p:spPr bwMode="auto">
              <a:xfrm>
                <a:off x="5868" y="1371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3" name="Line 486"/>
              <p:cNvSpPr>
                <a:spLocks noChangeShapeType="1"/>
              </p:cNvSpPr>
              <p:nvPr/>
            </p:nvSpPr>
            <p:spPr bwMode="auto">
              <a:xfrm>
                <a:off x="5868" y="1521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4" name="Line 487"/>
              <p:cNvSpPr>
                <a:spLocks noChangeShapeType="1"/>
              </p:cNvSpPr>
              <p:nvPr/>
            </p:nvSpPr>
            <p:spPr bwMode="auto">
              <a:xfrm>
                <a:off x="5868" y="1671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5" name="Line 488"/>
              <p:cNvSpPr>
                <a:spLocks noChangeShapeType="1"/>
              </p:cNvSpPr>
              <p:nvPr/>
            </p:nvSpPr>
            <p:spPr bwMode="auto">
              <a:xfrm>
                <a:off x="5868" y="1822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6" name="Line 489"/>
              <p:cNvSpPr>
                <a:spLocks noChangeShapeType="1"/>
              </p:cNvSpPr>
              <p:nvPr/>
            </p:nvSpPr>
            <p:spPr bwMode="auto">
              <a:xfrm>
                <a:off x="5868" y="1972"/>
                <a:ext cx="0" cy="2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7" name="Line 490"/>
              <p:cNvSpPr>
                <a:spLocks noChangeShapeType="1"/>
              </p:cNvSpPr>
              <p:nvPr/>
            </p:nvSpPr>
            <p:spPr bwMode="auto">
              <a:xfrm>
                <a:off x="6719" y="1385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8" name="Line 491"/>
              <p:cNvSpPr>
                <a:spLocks noChangeShapeType="1"/>
              </p:cNvSpPr>
              <p:nvPr/>
            </p:nvSpPr>
            <p:spPr bwMode="auto">
              <a:xfrm>
                <a:off x="6719" y="1535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09" name="Line 492"/>
              <p:cNvSpPr>
                <a:spLocks noChangeShapeType="1"/>
              </p:cNvSpPr>
              <p:nvPr/>
            </p:nvSpPr>
            <p:spPr bwMode="auto">
              <a:xfrm>
                <a:off x="6719" y="1685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0" name="Line 493"/>
              <p:cNvSpPr>
                <a:spLocks noChangeShapeType="1"/>
              </p:cNvSpPr>
              <p:nvPr/>
            </p:nvSpPr>
            <p:spPr bwMode="auto">
              <a:xfrm>
                <a:off x="6719" y="1836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1" name="Line 494"/>
              <p:cNvSpPr>
                <a:spLocks noChangeShapeType="1"/>
              </p:cNvSpPr>
              <p:nvPr/>
            </p:nvSpPr>
            <p:spPr bwMode="auto">
              <a:xfrm>
                <a:off x="6719" y="1986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2" name="Line 495"/>
              <p:cNvSpPr>
                <a:spLocks noChangeShapeType="1"/>
              </p:cNvSpPr>
              <p:nvPr/>
            </p:nvSpPr>
            <p:spPr bwMode="auto">
              <a:xfrm>
                <a:off x="6719" y="2137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3" name="Line 496"/>
              <p:cNvSpPr>
                <a:spLocks noChangeShapeType="1"/>
              </p:cNvSpPr>
              <p:nvPr/>
            </p:nvSpPr>
            <p:spPr bwMode="auto">
              <a:xfrm>
                <a:off x="6719" y="2287"/>
                <a:ext cx="0" cy="94"/>
              </a:xfrm>
              <a:prstGeom prst="line">
                <a:avLst/>
              </a:prstGeom>
              <a:noFill/>
              <a:ln w="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14" name="Line 498"/>
            <p:cNvSpPr>
              <a:spLocks noChangeShapeType="1"/>
            </p:cNvSpPr>
            <p:nvPr/>
          </p:nvSpPr>
          <p:spPr bwMode="auto">
            <a:xfrm>
              <a:off x="10666413" y="3868738"/>
              <a:ext cx="0" cy="14922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5" name="Line 499"/>
            <p:cNvSpPr>
              <a:spLocks noChangeShapeType="1"/>
            </p:cNvSpPr>
            <p:nvPr/>
          </p:nvSpPr>
          <p:spPr bwMode="auto">
            <a:xfrm>
              <a:off x="10666413" y="4108450"/>
              <a:ext cx="0" cy="111125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6" name="Freeform 500"/>
            <p:cNvSpPr>
              <a:spLocks/>
            </p:cNvSpPr>
            <p:nvPr/>
          </p:nvSpPr>
          <p:spPr bwMode="auto">
            <a:xfrm>
              <a:off x="9351963" y="3906838"/>
              <a:ext cx="0" cy="74612"/>
            </a:xfrm>
            <a:custGeom>
              <a:avLst/>
              <a:gdLst>
                <a:gd name="T0" fmla="*/ 47 h 47"/>
                <a:gd name="T1" fmla="*/ 0 h 47"/>
                <a:gd name="T2" fmla="*/ 47 h 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7">
                  <a:moveTo>
                    <a:pt x="0" y="47"/>
                  </a:move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7" name="Line 501"/>
            <p:cNvSpPr>
              <a:spLocks noChangeShapeType="1"/>
            </p:cNvSpPr>
            <p:nvPr/>
          </p:nvSpPr>
          <p:spPr bwMode="auto">
            <a:xfrm flipV="1">
              <a:off x="9351963" y="3906838"/>
              <a:ext cx="0" cy="746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8" name="Rectangle 502"/>
            <p:cNvSpPr>
              <a:spLocks noChangeArrowheads="1"/>
            </p:cNvSpPr>
            <p:nvPr/>
          </p:nvSpPr>
          <p:spPr bwMode="auto">
            <a:xfrm>
              <a:off x="9501188" y="1184276"/>
              <a:ext cx="2159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z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19" name="Rectangle 503"/>
            <p:cNvSpPr>
              <a:spLocks noChangeArrowheads="1"/>
            </p:cNvSpPr>
            <p:nvPr/>
          </p:nvSpPr>
          <p:spPr bwMode="auto">
            <a:xfrm>
              <a:off x="9472613" y="4033838"/>
              <a:ext cx="312738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O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20" name="Rectangle 504"/>
            <p:cNvSpPr>
              <a:spLocks noChangeArrowheads="1"/>
            </p:cNvSpPr>
            <p:nvPr/>
          </p:nvSpPr>
          <p:spPr bwMode="auto">
            <a:xfrm>
              <a:off x="10374313" y="4451350"/>
              <a:ext cx="26930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100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2</a:t>
              </a:r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a</a:t>
              </a:r>
              <a:endParaRPr lang="zh-CN" altLang="zh-CN" dirty="0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21" name="Rectangle 505"/>
            <p:cNvSpPr>
              <a:spLocks noChangeArrowheads="1"/>
            </p:cNvSpPr>
            <p:nvPr/>
          </p:nvSpPr>
          <p:spPr bwMode="auto">
            <a:xfrm>
              <a:off x="10747376" y="4332288"/>
              <a:ext cx="23177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x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22" name="Rectangle 506"/>
            <p:cNvSpPr>
              <a:spLocks noChangeArrowheads="1"/>
            </p:cNvSpPr>
            <p:nvPr/>
          </p:nvSpPr>
          <p:spPr bwMode="auto">
            <a:xfrm>
              <a:off x="11061701" y="3049588"/>
              <a:ext cx="231775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y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23" name="Rectangle 507"/>
            <p:cNvSpPr>
              <a:spLocks noChangeArrowheads="1"/>
            </p:cNvSpPr>
            <p:nvPr/>
          </p:nvSpPr>
          <p:spPr bwMode="auto">
            <a:xfrm>
              <a:off x="10075863" y="3003550"/>
              <a:ext cx="29845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zh-CN" sz="2100" i="1" smtClean="0">
                  <a:solidFill>
                    <a:srgbClr val="000000"/>
                  </a:solidFill>
                  <a:latin typeface="Times New Roman" pitchFamily="18" charset="0"/>
                  <a:cs typeface="宋体" pitchFamily="2" charset="-122"/>
                </a:rPr>
                <a:t>C</a:t>
              </a:r>
              <a:endParaRPr lang="zh-CN" altLang="zh-CN" smtClean="0">
                <a:solidFill>
                  <a:prstClr val="black"/>
                </a:solidFill>
                <a:cs typeface="宋体" pitchFamily="2" charset="-122"/>
              </a:endParaRPr>
            </a:p>
          </p:txBody>
        </p:sp>
        <p:sp>
          <p:nvSpPr>
            <p:cNvPr id="224" name="Freeform 508"/>
            <p:cNvSpPr>
              <a:spLocks/>
            </p:cNvSpPr>
            <p:nvPr/>
          </p:nvSpPr>
          <p:spPr bwMode="auto">
            <a:xfrm>
              <a:off x="9329738" y="2735263"/>
              <a:ext cx="1373188" cy="1738312"/>
            </a:xfrm>
            <a:custGeom>
              <a:avLst/>
              <a:gdLst>
                <a:gd name="T0" fmla="*/ 743 w 865"/>
                <a:gd name="T1" fmla="*/ 1095 h 1095"/>
                <a:gd name="T2" fmla="*/ 743 w 865"/>
                <a:gd name="T3" fmla="*/ 1095 h 1095"/>
                <a:gd name="T4" fmla="*/ 762 w 865"/>
                <a:gd name="T5" fmla="*/ 1081 h 1095"/>
                <a:gd name="T6" fmla="*/ 785 w 865"/>
                <a:gd name="T7" fmla="*/ 1067 h 1095"/>
                <a:gd name="T8" fmla="*/ 809 w 865"/>
                <a:gd name="T9" fmla="*/ 1034 h 1095"/>
                <a:gd name="T10" fmla="*/ 832 w 865"/>
                <a:gd name="T11" fmla="*/ 987 h 1095"/>
                <a:gd name="T12" fmla="*/ 842 w 865"/>
                <a:gd name="T13" fmla="*/ 959 h 1095"/>
                <a:gd name="T14" fmla="*/ 851 w 865"/>
                <a:gd name="T15" fmla="*/ 926 h 1095"/>
                <a:gd name="T16" fmla="*/ 860 w 865"/>
                <a:gd name="T17" fmla="*/ 884 h 1095"/>
                <a:gd name="T18" fmla="*/ 865 w 865"/>
                <a:gd name="T19" fmla="*/ 841 h 1095"/>
                <a:gd name="T20" fmla="*/ 865 w 865"/>
                <a:gd name="T21" fmla="*/ 790 h 1095"/>
                <a:gd name="T22" fmla="*/ 865 w 865"/>
                <a:gd name="T23" fmla="*/ 733 h 1095"/>
                <a:gd name="T24" fmla="*/ 865 w 865"/>
                <a:gd name="T25" fmla="*/ 733 h 1095"/>
                <a:gd name="T26" fmla="*/ 851 w 865"/>
                <a:gd name="T27" fmla="*/ 658 h 1095"/>
                <a:gd name="T28" fmla="*/ 832 w 865"/>
                <a:gd name="T29" fmla="*/ 573 h 1095"/>
                <a:gd name="T30" fmla="*/ 799 w 865"/>
                <a:gd name="T31" fmla="*/ 475 h 1095"/>
                <a:gd name="T32" fmla="*/ 757 w 865"/>
                <a:gd name="T33" fmla="*/ 367 h 1095"/>
                <a:gd name="T34" fmla="*/ 734 w 865"/>
                <a:gd name="T35" fmla="*/ 315 h 1095"/>
                <a:gd name="T36" fmla="*/ 705 w 865"/>
                <a:gd name="T37" fmla="*/ 263 h 1095"/>
                <a:gd name="T38" fmla="*/ 672 w 865"/>
                <a:gd name="T39" fmla="*/ 212 h 1095"/>
                <a:gd name="T40" fmla="*/ 640 w 865"/>
                <a:gd name="T41" fmla="*/ 169 h 1095"/>
                <a:gd name="T42" fmla="*/ 602 w 865"/>
                <a:gd name="T43" fmla="*/ 132 h 1095"/>
                <a:gd name="T44" fmla="*/ 560 w 865"/>
                <a:gd name="T45" fmla="*/ 99 h 1095"/>
                <a:gd name="T46" fmla="*/ 560 w 865"/>
                <a:gd name="T47" fmla="*/ 99 h 1095"/>
                <a:gd name="T48" fmla="*/ 531 w 865"/>
                <a:gd name="T49" fmla="*/ 80 h 1095"/>
                <a:gd name="T50" fmla="*/ 498 w 865"/>
                <a:gd name="T51" fmla="*/ 56 h 1095"/>
                <a:gd name="T52" fmla="*/ 451 w 865"/>
                <a:gd name="T53" fmla="*/ 38 h 1095"/>
                <a:gd name="T54" fmla="*/ 395 w 865"/>
                <a:gd name="T55" fmla="*/ 19 h 1095"/>
                <a:gd name="T56" fmla="*/ 334 w 865"/>
                <a:gd name="T57" fmla="*/ 5 h 1095"/>
                <a:gd name="T58" fmla="*/ 301 w 865"/>
                <a:gd name="T59" fmla="*/ 0 h 1095"/>
                <a:gd name="T60" fmla="*/ 263 w 865"/>
                <a:gd name="T61" fmla="*/ 0 h 1095"/>
                <a:gd name="T62" fmla="*/ 226 w 865"/>
                <a:gd name="T63" fmla="*/ 5 h 1095"/>
                <a:gd name="T64" fmla="*/ 188 w 865"/>
                <a:gd name="T65" fmla="*/ 9 h 1095"/>
                <a:gd name="T66" fmla="*/ 188 w 865"/>
                <a:gd name="T67" fmla="*/ 9 h 1095"/>
                <a:gd name="T68" fmla="*/ 169 w 865"/>
                <a:gd name="T69" fmla="*/ 19 h 1095"/>
                <a:gd name="T70" fmla="*/ 127 w 865"/>
                <a:gd name="T71" fmla="*/ 42 h 1095"/>
                <a:gd name="T72" fmla="*/ 104 w 865"/>
                <a:gd name="T73" fmla="*/ 56 h 1095"/>
                <a:gd name="T74" fmla="*/ 75 w 865"/>
                <a:gd name="T75" fmla="*/ 80 h 1095"/>
                <a:gd name="T76" fmla="*/ 52 w 865"/>
                <a:gd name="T77" fmla="*/ 103 h 1095"/>
                <a:gd name="T78" fmla="*/ 28 w 865"/>
                <a:gd name="T79" fmla="*/ 132 h 1095"/>
                <a:gd name="T80" fmla="*/ 10 w 865"/>
                <a:gd name="T81" fmla="*/ 165 h 1095"/>
                <a:gd name="T82" fmla="*/ 0 w 865"/>
                <a:gd name="T83" fmla="*/ 197 h 1095"/>
                <a:gd name="T84" fmla="*/ 0 w 865"/>
                <a:gd name="T85" fmla="*/ 240 h 1095"/>
                <a:gd name="T86" fmla="*/ 10 w 865"/>
                <a:gd name="T87" fmla="*/ 282 h 1095"/>
                <a:gd name="T88" fmla="*/ 28 w 865"/>
                <a:gd name="T89" fmla="*/ 329 h 1095"/>
                <a:gd name="T90" fmla="*/ 66 w 865"/>
                <a:gd name="T91" fmla="*/ 381 h 1095"/>
                <a:gd name="T92" fmla="*/ 118 w 865"/>
                <a:gd name="T93" fmla="*/ 432 h 1095"/>
                <a:gd name="T94" fmla="*/ 188 w 865"/>
                <a:gd name="T95" fmla="*/ 489 h 1095"/>
                <a:gd name="T96" fmla="*/ 188 w 865"/>
                <a:gd name="T97" fmla="*/ 489 h 1095"/>
                <a:gd name="T98" fmla="*/ 263 w 865"/>
                <a:gd name="T99" fmla="*/ 540 h 1095"/>
                <a:gd name="T100" fmla="*/ 339 w 865"/>
                <a:gd name="T101" fmla="*/ 602 h 1095"/>
                <a:gd name="T102" fmla="*/ 433 w 865"/>
                <a:gd name="T103" fmla="*/ 677 h 1095"/>
                <a:gd name="T104" fmla="*/ 531 w 865"/>
                <a:gd name="T105" fmla="*/ 766 h 1095"/>
                <a:gd name="T106" fmla="*/ 578 w 865"/>
                <a:gd name="T107" fmla="*/ 818 h 1095"/>
                <a:gd name="T108" fmla="*/ 621 w 865"/>
                <a:gd name="T109" fmla="*/ 869 h 1095"/>
                <a:gd name="T110" fmla="*/ 663 w 865"/>
                <a:gd name="T111" fmla="*/ 921 h 1095"/>
                <a:gd name="T112" fmla="*/ 701 w 865"/>
                <a:gd name="T113" fmla="*/ 978 h 1095"/>
                <a:gd name="T114" fmla="*/ 729 w 865"/>
                <a:gd name="T115" fmla="*/ 1034 h 1095"/>
                <a:gd name="T116" fmla="*/ 752 w 865"/>
                <a:gd name="T117" fmla="*/ 1086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5" h="1095">
                  <a:moveTo>
                    <a:pt x="743" y="1095"/>
                  </a:moveTo>
                  <a:lnTo>
                    <a:pt x="743" y="1095"/>
                  </a:lnTo>
                  <a:lnTo>
                    <a:pt x="762" y="1081"/>
                  </a:lnTo>
                  <a:lnTo>
                    <a:pt x="785" y="1067"/>
                  </a:lnTo>
                  <a:lnTo>
                    <a:pt x="809" y="1034"/>
                  </a:lnTo>
                  <a:lnTo>
                    <a:pt x="832" y="987"/>
                  </a:lnTo>
                  <a:lnTo>
                    <a:pt x="842" y="959"/>
                  </a:lnTo>
                  <a:lnTo>
                    <a:pt x="851" y="926"/>
                  </a:lnTo>
                  <a:lnTo>
                    <a:pt x="860" y="884"/>
                  </a:lnTo>
                  <a:lnTo>
                    <a:pt x="865" y="841"/>
                  </a:lnTo>
                  <a:lnTo>
                    <a:pt x="865" y="790"/>
                  </a:lnTo>
                  <a:lnTo>
                    <a:pt x="865" y="733"/>
                  </a:lnTo>
                  <a:lnTo>
                    <a:pt x="865" y="733"/>
                  </a:lnTo>
                  <a:lnTo>
                    <a:pt x="851" y="658"/>
                  </a:lnTo>
                  <a:lnTo>
                    <a:pt x="832" y="573"/>
                  </a:lnTo>
                  <a:lnTo>
                    <a:pt x="799" y="475"/>
                  </a:lnTo>
                  <a:lnTo>
                    <a:pt x="757" y="367"/>
                  </a:lnTo>
                  <a:lnTo>
                    <a:pt x="734" y="315"/>
                  </a:lnTo>
                  <a:lnTo>
                    <a:pt x="705" y="263"/>
                  </a:lnTo>
                  <a:lnTo>
                    <a:pt x="672" y="212"/>
                  </a:lnTo>
                  <a:lnTo>
                    <a:pt x="640" y="169"/>
                  </a:lnTo>
                  <a:lnTo>
                    <a:pt x="602" y="132"/>
                  </a:lnTo>
                  <a:lnTo>
                    <a:pt x="560" y="99"/>
                  </a:lnTo>
                  <a:lnTo>
                    <a:pt x="560" y="99"/>
                  </a:lnTo>
                  <a:lnTo>
                    <a:pt x="531" y="80"/>
                  </a:lnTo>
                  <a:lnTo>
                    <a:pt x="498" y="56"/>
                  </a:lnTo>
                  <a:lnTo>
                    <a:pt x="451" y="38"/>
                  </a:lnTo>
                  <a:lnTo>
                    <a:pt x="395" y="19"/>
                  </a:lnTo>
                  <a:lnTo>
                    <a:pt x="334" y="5"/>
                  </a:lnTo>
                  <a:lnTo>
                    <a:pt x="301" y="0"/>
                  </a:lnTo>
                  <a:lnTo>
                    <a:pt x="263" y="0"/>
                  </a:lnTo>
                  <a:lnTo>
                    <a:pt x="226" y="5"/>
                  </a:lnTo>
                  <a:lnTo>
                    <a:pt x="188" y="9"/>
                  </a:lnTo>
                  <a:lnTo>
                    <a:pt x="188" y="9"/>
                  </a:lnTo>
                  <a:lnTo>
                    <a:pt x="169" y="19"/>
                  </a:lnTo>
                  <a:lnTo>
                    <a:pt x="127" y="42"/>
                  </a:lnTo>
                  <a:lnTo>
                    <a:pt x="104" y="56"/>
                  </a:lnTo>
                  <a:lnTo>
                    <a:pt x="75" y="80"/>
                  </a:lnTo>
                  <a:lnTo>
                    <a:pt x="52" y="103"/>
                  </a:lnTo>
                  <a:lnTo>
                    <a:pt x="28" y="132"/>
                  </a:lnTo>
                  <a:lnTo>
                    <a:pt x="10" y="165"/>
                  </a:lnTo>
                  <a:lnTo>
                    <a:pt x="0" y="197"/>
                  </a:lnTo>
                  <a:lnTo>
                    <a:pt x="0" y="240"/>
                  </a:lnTo>
                  <a:lnTo>
                    <a:pt x="10" y="282"/>
                  </a:lnTo>
                  <a:lnTo>
                    <a:pt x="28" y="329"/>
                  </a:lnTo>
                  <a:lnTo>
                    <a:pt x="66" y="381"/>
                  </a:lnTo>
                  <a:lnTo>
                    <a:pt x="118" y="432"/>
                  </a:lnTo>
                  <a:lnTo>
                    <a:pt x="188" y="489"/>
                  </a:lnTo>
                  <a:lnTo>
                    <a:pt x="188" y="489"/>
                  </a:lnTo>
                  <a:lnTo>
                    <a:pt x="263" y="540"/>
                  </a:lnTo>
                  <a:lnTo>
                    <a:pt x="339" y="602"/>
                  </a:lnTo>
                  <a:lnTo>
                    <a:pt x="433" y="677"/>
                  </a:lnTo>
                  <a:lnTo>
                    <a:pt x="531" y="766"/>
                  </a:lnTo>
                  <a:lnTo>
                    <a:pt x="578" y="818"/>
                  </a:lnTo>
                  <a:lnTo>
                    <a:pt x="621" y="869"/>
                  </a:lnTo>
                  <a:lnTo>
                    <a:pt x="663" y="921"/>
                  </a:lnTo>
                  <a:lnTo>
                    <a:pt x="701" y="978"/>
                  </a:lnTo>
                  <a:lnTo>
                    <a:pt x="729" y="1034"/>
                  </a:lnTo>
                  <a:lnTo>
                    <a:pt x="752" y="1086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5" name="Freeform 509"/>
            <p:cNvSpPr>
              <a:spLocks/>
            </p:cNvSpPr>
            <p:nvPr/>
          </p:nvSpPr>
          <p:spPr bwMode="auto">
            <a:xfrm>
              <a:off x="9575801" y="2705100"/>
              <a:ext cx="127000" cy="68262"/>
            </a:xfrm>
            <a:custGeom>
              <a:avLst/>
              <a:gdLst>
                <a:gd name="T0" fmla="*/ 0 w 80"/>
                <a:gd name="T1" fmla="*/ 43 h 43"/>
                <a:gd name="T2" fmla="*/ 24 w 80"/>
                <a:gd name="T3" fmla="*/ 28 h 43"/>
                <a:gd name="T4" fmla="*/ 80 w 80"/>
                <a:gd name="T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3">
                  <a:moveTo>
                    <a:pt x="0" y="43"/>
                  </a:moveTo>
                  <a:lnTo>
                    <a:pt x="24" y="28"/>
                  </a:lnTo>
                  <a:lnTo>
                    <a:pt x="80" y="0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6" name="Line 510"/>
            <p:cNvSpPr>
              <a:spLocks noChangeShapeType="1"/>
            </p:cNvSpPr>
            <p:nvPr/>
          </p:nvSpPr>
          <p:spPr bwMode="auto">
            <a:xfrm flipV="1">
              <a:off x="9793288" y="2660650"/>
              <a:ext cx="52388" cy="14287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7" name="Freeform 511"/>
            <p:cNvSpPr>
              <a:spLocks/>
            </p:cNvSpPr>
            <p:nvPr/>
          </p:nvSpPr>
          <p:spPr bwMode="auto">
            <a:xfrm>
              <a:off x="9934576" y="2646363"/>
              <a:ext cx="149225" cy="6350"/>
            </a:xfrm>
            <a:custGeom>
              <a:avLst/>
              <a:gdLst>
                <a:gd name="T0" fmla="*/ 0 w 94"/>
                <a:gd name="T1" fmla="*/ 0 h 4"/>
                <a:gd name="T2" fmla="*/ 0 w 94"/>
                <a:gd name="T3" fmla="*/ 0 h 4"/>
                <a:gd name="T4" fmla="*/ 56 w 94"/>
                <a:gd name="T5" fmla="*/ 0 h 4"/>
                <a:gd name="T6" fmla="*/ 94 w 9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">
                  <a:moveTo>
                    <a:pt x="0" y="0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94" y="4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8" name="Freeform 512"/>
            <p:cNvSpPr>
              <a:spLocks/>
            </p:cNvSpPr>
            <p:nvPr/>
          </p:nvSpPr>
          <p:spPr bwMode="auto">
            <a:xfrm>
              <a:off x="10172701" y="2674938"/>
              <a:ext cx="52388" cy="30162"/>
            </a:xfrm>
            <a:custGeom>
              <a:avLst/>
              <a:gdLst>
                <a:gd name="T0" fmla="*/ 0 w 33"/>
                <a:gd name="T1" fmla="*/ 0 h 19"/>
                <a:gd name="T2" fmla="*/ 10 w 33"/>
                <a:gd name="T3" fmla="*/ 5 h 19"/>
                <a:gd name="T4" fmla="*/ 33 w 33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9">
                  <a:moveTo>
                    <a:pt x="0" y="0"/>
                  </a:moveTo>
                  <a:lnTo>
                    <a:pt x="10" y="5"/>
                  </a:lnTo>
                  <a:lnTo>
                    <a:pt x="33" y="19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9" name="Freeform 513"/>
            <p:cNvSpPr>
              <a:spLocks/>
            </p:cNvSpPr>
            <p:nvPr/>
          </p:nvSpPr>
          <p:spPr bwMode="auto">
            <a:xfrm>
              <a:off x="10293351" y="2765425"/>
              <a:ext cx="88900" cy="119062"/>
            </a:xfrm>
            <a:custGeom>
              <a:avLst/>
              <a:gdLst>
                <a:gd name="T0" fmla="*/ 0 w 56"/>
                <a:gd name="T1" fmla="*/ 0 h 75"/>
                <a:gd name="T2" fmla="*/ 4 w 56"/>
                <a:gd name="T3" fmla="*/ 5 h 75"/>
                <a:gd name="T4" fmla="*/ 28 w 56"/>
                <a:gd name="T5" fmla="*/ 33 h 75"/>
                <a:gd name="T6" fmla="*/ 47 w 56"/>
                <a:gd name="T7" fmla="*/ 61 h 75"/>
                <a:gd name="T8" fmla="*/ 56 w 56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5">
                  <a:moveTo>
                    <a:pt x="0" y="0"/>
                  </a:moveTo>
                  <a:lnTo>
                    <a:pt x="4" y="5"/>
                  </a:lnTo>
                  <a:lnTo>
                    <a:pt x="28" y="33"/>
                  </a:lnTo>
                  <a:lnTo>
                    <a:pt x="47" y="61"/>
                  </a:lnTo>
                  <a:lnTo>
                    <a:pt x="56" y="75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0" name="Freeform 514"/>
            <p:cNvSpPr>
              <a:spLocks/>
            </p:cNvSpPr>
            <p:nvPr/>
          </p:nvSpPr>
          <p:spPr bwMode="auto">
            <a:xfrm>
              <a:off x="10420351" y="2967038"/>
              <a:ext cx="14288" cy="52387"/>
            </a:xfrm>
            <a:custGeom>
              <a:avLst/>
              <a:gdLst>
                <a:gd name="T0" fmla="*/ 0 w 9"/>
                <a:gd name="T1" fmla="*/ 0 h 33"/>
                <a:gd name="T2" fmla="*/ 4 w 9"/>
                <a:gd name="T3" fmla="*/ 9 h 33"/>
                <a:gd name="T4" fmla="*/ 9 w 9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3">
                  <a:moveTo>
                    <a:pt x="0" y="0"/>
                  </a:moveTo>
                  <a:lnTo>
                    <a:pt x="4" y="9"/>
                  </a:lnTo>
                  <a:lnTo>
                    <a:pt x="9" y="33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1" name="Freeform 515"/>
            <p:cNvSpPr>
              <a:spLocks/>
            </p:cNvSpPr>
            <p:nvPr/>
          </p:nvSpPr>
          <p:spPr bwMode="auto">
            <a:xfrm>
              <a:off x="10456863" y="3108325"/>
              <a:ext cx="30163" cy="141287"/>
            </a:xfrm>
            <a:custGeom>
              <a:avLst/>
              <a:gdLst>
                <a:gd name="T0" fmla="*/ 0 w 19"/>
                <a:gd name="T1" fmla="*/ 0 h 89"/>
                <a:gd name="T2" fmla="*/ 5 w 19"/>
                <a:gd name="T3" fmla="*/ 19 h 89"/>
                <a:gd name="T4" fmla="*/ 19 w 19"/>
                <a:gd name="T5" fmla="*/ 75 h 89"/>
                <a:gd name="T6" fmla="*/ 19 w 19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9">
                  <a:moveTo>
                    <a:pt x="0" y="0"/>
                  </a:moveTo>
                  <a:lnTo>
                    <a:pt x="5" y="19"/>
                  </a:lnTo>
                  <a:lnTo>
                    <a:pt x="19" y="75"/>
                  </a:lnTo>
                  <a:lnTo>
                    <a:pt x="19" y="89"/>
                  </a:lnTo>
                </a:path>
              </a:pathLst>
            </a:cu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2" name="Line 516"/>
            <p:cNvSpPr>
              <a:spLocks noChangeShapeType="1"/>
            </p:cNvSpPr>
            <p:nvPr/>
          </p:nvSpPr>
          <p:spPr bwMode="auto">
            <a:xfrm>
              <a:off x="10494963" y="3340100"/>
              <a:ext cx="6350" cy="58737"/>
            </a:xfrm>
            <a:prstGeom prst="line">
              <a:avLst/>
            </a:prstGeom>
            <a:noFill/>
            <a:ln w="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34" name="矩形 233"/>
          <p:cNvSpPr/>
          <p:nvPr/>
        </p:nvSpPr>
        <p:spPr>
          <a:xfrm>
            <a:off x="2295400" y="4693158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如图所示上半球面与圆柱面的交线。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39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/>
      <p:bldP spid="7" grpId="0"/>
      <p:bldP spid="8" grpId="0"/>
      <p:bldP spid="9" grpId="0"/>
      <p:bldP spid="10" grpId="0"/>
      <p:bldP spid="11" grpId="0"/>
      <p:bldP spid="23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3" y="368036"/>
            <a:ext cx="4114800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二、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空间曲线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的参数方程</a:t>
            </a:r>
            <a:endParaRPr lang="zh-CN" altLang="en-US" sz="2800" b="1" dirty="0">
              <a:solidFill>
                <a:srgbClr val="0070C0"/>
              </a:solidFill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0269" y="963967"/>
            <a:ext cx="9712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如果说曲线作为两曲面的交线而形成一般方程，那么空间曲线也可以将其看作空间点移动的轨迹而形成曲线的</a:t>
            </a:r>
            <a:r>
              <a:rPr lang="zh-CN" altLang="en-US" sz="2400" dirty="0">
                <a:solidFill>
                  <a:srgbClr val="0000FF"/>
                </a:solidFill>
              </a:rPr>
              <a:t>参数方程</a:t>
            </a:r>
            <a:r>
              <a:rPr lang="en-US" altLang="zh-CN" sz="2400" dirty="0"/>
              <a:t>. </a:t>
            </a:r>
            <a:r>
              <a:rPr lang="zh-CN" altLang="en-US" sz="2400" dirty="0"/>
              <a:t>即有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72793" y="1794964"/>
                <a:ext cx="1669303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93" y="1794964"/>
                <a:ext cx="1669303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43149" y="3646311"/>
                <a:ext cx="2092239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𝑏𝑡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149" y="3646311"/>
                <a:ext cx="2092239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8293800" y="1936256"/>
            <a:ext cx="2920068" cy="4291013"/>
            <a:chOff x="8894763" y="1160463"/>
            <a:chExt cx="3148013" cy="4625976"/>
          </a:xfrm>
        </p:grpSpPr>
        <p:sp>
          <p:nvSpPr>
            <p:cNvPr id="8" name="Freeform 438"/>
            <p:cNvSpPr>
              <a:spLocks/>
            </p:cNvSpPr>
            <p:nvPr/>
          </p:nvSpPr>
          <p:spPr bwMode="auto">
            <a:xfrm>
              <a:off x="10858501" y="1931988"/>
              <a:ext cx="0" cy="2992438"/>
            </a:xfrm>
            <a:custGeom>
              <a:avLst/>
              <a:gdLst>
                <a:gd name="T0" fmla="*/ 0 h 1885"/>
                <a:gd name="T1" fmla="*/ 1885 h 1885"/>
                <a:gd name="T2" fmla="*/ 0 h 18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85">
                  <a:moveTo>
                    <a:pt x="0" y="0"/>
                  </a:moveTo>
                  <a:lnTo>
                    <a:pt x="0" y="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9" name="Line 439"/>
            <p:cNvSpPr>
              <a:spLocks noChangeShapeType="1"/>
            </p:cNvSpPr>
            <p:nvPr/>
          </p:nvSpPr>
          <p:spPr bwMode="auto">
            <a:xfrm>
              <a:off x="10858501" y="1931988"/>
              <a:ext cx="0" cy="29924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894763" y="1552576"/>
              <a:ext cx="1963738" cy="3675063"/>
              <a:chOff x="8894763" y="1552576"/>
              <a:chExt cx="1963738" cy="3675063"/>
            </a:xfrm>
          </p:grpSpPr>
          <p:sp>
            <p:nvSpPr>
              <p:cNvPr id="92" name="Line 424"/>
              <p:cNvSpPr>
                <a:spLocks noChangeShapeType="1"/>
              </p:cNvSpPr>
              <p:nvPr/>
            </p:nvSpPr>
            <p:spPr bwMode="auto">
              <a:xfrm>
                <a:off x="8894763" y="1931988"/>
                <a:ext cx="0" cy="29924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3" name="Freeform 425"/>
              <p:cNvSpPr>
                <a:spLocks/>
              </p:cNvSpPr>
              <p:nvPr/>
            </p:nvSpPr>
            <p:spPr bwMode="auto">
              <a:xfrm>
                <a:off x="8894763" y="1552576"/>
                <a:ext cx="1963738" cy="842963"/>
              </a:xfrm>
              <a:custGeom>
                <a:avLst/>
                <a:gdLst>
                  <a:gd name="T0" fmla="*/ 1237 w 1237"/>
                  <a:gd name="T1" fmla="*/ 264 h 531"/>
                  <a:gd name="T2" fmla="*/ 1225 w 1237"/>
                  <a:gd name="T3" fmla="*/ 320 h 531"/>
                  <a:gd name="T4" fmla="*/ 1188 w 1237"/>
                  <a:gd name="T5" fmla="*/ 369 h 531"/>
                  <a:gd name="T6" fmla="*/ 1131 w 1237"/>
                  <a:gd name="T7" fmla="*/ 414 h 531"/>
                  <a:gd name="T8" fmla="*/ 1058 w 1237"/>
                  <a:gd name="T9" fmla="*/ 454 h 531"/>
                  <a:gd name="T10" fmla="*/ 965 w 1237"/>
                  <a:gd name="T11" fmla="*/ 487 h 531"/>
                  <a:gd name="T12" fmla="*/ 860 w 1237"/>
                  <a:gd name="T13" fmla="*/ 511 h 531"/>
                  <a:gd name="T14" fmla="*/ 742 w 1237"/>
                  <a:gd name="T15" fmla="*/ 527 h 531"/>
                  <a:gd name="T16" fmla="*/ 620 w 1237"/>
                  <a:gd name="T17" fmla="*/ 531 h 531"/>
                  <a:gd name="T18" fmla="*/ 556 w 1237"/>
                  <a:gd name="T19" fmla="*/ 531 h 531"/>
                  <a:gd name="T20" fmla="*/ 434 w 1237"/>
                  <a:gd name="T21" fmla="*/ 519 h 531"/>
                  <a:gd name="T22" fmla="*/ 324 w 1237"/>
                  <a:gd name="T23" fmla="*/ 499 h 531"/>
                  <a:gd name="T24" fmla="*/ 227 w 1237"/>
                  <a:gd name="T25" fmla="*/ 470 h 531"/>
                  <a:gd name="T26" fmla="*/ 142 w 1237"/>
                  <a:gd name="T27" fmla="*/ 434 h 531"/>
                  <a:gd name="T28" fmla="*/ 77 w 1237"/>
                  <a:gd name="T29" fmla="*/ 393 h 531"/>
                  <a:gd name="T30" fmla="*/ 28 w 1237"/>
                  <a:gd name="T31" fmla="*/ 345 h 531"/>
                  <a:gd name="T32" fmla="*/ 4 w 1237"/>
                  <a:gd name="T33" fmla="*/ 292 h 531"/>
                  <a:gd name="T34" fmla="*/ 0 w 1237"/>
                  <a:gd name="T35" fmla="*/ 264 h 531"/>
                  <a:gd name="T36" fmla="*/ 12 w 1237"/>
                  <a:gd name="T37" fmla="*/ 211 h 531"/>
                  <a:gd name="T38" fmla="*/ 49 w 1237"/>
                  <a:gd name="T39" fmla="*/ 162 h 531"/>
                  <a:gd name="T40" fmla="*/ 105 w 1237"/>
                  <a:gd name="T41" fmla="*/ 118 h 531"/>
                  <a:gd name="T42" fmla="*/ 183 w 1237"/>
                  <a:gd name="T43" fmla="*/ 77 h 531"/>
                  <a:gd name="T44" fmla="*/ 272 w 1237"/>
                  <a:gd name="T45" fmla="*/ 45 h 531"/>
                  <a:gd name="T46" fmla="*/ 377 w 1237"/>
                  <a:gd name="T47" fmla="*/ 20 h 531"/>
                  <a:gd name="T48" fmla="*/ 495 w 1237"/>
                  <a:gd name="T49" fmla="*/ 4 h 531"/>
                  <a:gd name="T50" fmla="*/ 620 w 1237"/>
                  <a:gd name="T51" fmla="*/ 0 h 531"/>
                  <a:gd name="T52" fmla="*/ 681 w 1237"/>
                  <a:gd name="T53" fmla="*/ 0 h 531"/>
                  <a:gd name="T54" fmla="*/ 803 w 1237"/>
                  <a:gd name="T55" fmla="*/ 12 h 531"/>
                  <a:gd name="T56" fmla="*/ 912 w 1237"/>
                  <a:gd name="T57" fmla="*/ 33 h 531"/>
                  <a:gd name="T58" fmla="*/ 1014 w 1237"/>
                  <a:gd name="T59" fmla="*/ 61 h 531"/>
                  <a:gd name="T60" fmla="*/ 1095 w 1237"/>
                  <a:gd name="T61" fmla="*/ 97 h 531"/>
                  <a:gd name="T62" fmla="*/ 1164 w 1237"/>
                  <a:gd name="T63" fmla="*/ 138 h 531"/>
                  <a:gd name="T64" fmla="*/ 1208 w 1237"/>
                  <a:gd name="T65" fmla="*/ 187 h 531"/>
                  <a:gd name="T66" fmla="*/ 1233 w 1237"/>
                  <a:gd name="T67" fmla="*/ 239 h 531"/>
                  <a:gd name="T68" fmla="*/ 1237 w 1237"/>
                  <a:gd name="T69" fmla="*/ 26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37" h="531">
                    <a:moveTo>
                      <a:pt x="1237" y="264"/>
                    </a:moveTo>
                    <a:lnTo>
                      <a:pt x="1237" y="264"/>
                    </a:lnTo>
                    <a:lnTo>
                      <a:pt x="1233" y="292"/>
                    </a:lnTo>
                    <a:lnTo>
                      <a:pt x="1225" y="320"/>
                    </a:lnTo>
                    <a:lnTo>
                      <a:pt x="1208" y="345"/>
                    </a:lnTo>
                    <a:lnTo>
                      <a:pt x="1188" y="369"/>
                    </a:lnTo>
                    <a:lnTo>
                      <a:pt x="1164" y="393"/>
                    </a:lnTo>
                    <a:lnTo>
                      <a:pt x="1131" y="414"/>
                    </a:lnTo>
                    <a:lnTo>
                      <a:pt x="1095" y="434"/>
                    </a:lnTo>
                    <a:lnTo>
                      <a:pt x="1058" y="454"/>
                    </a:lnTo>
                    <a:lnTo>
                      <a:pt x="1014" y="470"/>
                    </a:lnTo>
                    <a:lnTo>
                      <a:pt x="965" y="487"/>
                    </a:lnTo>
                    <a:lnTo>
                      <a:pt x="912" y="499"/>
                    </a:lnTo>
                    <a:lnTo>
                      <a:pt x="860" y="511"/>
                    </a:lnTo>
                    <a:lnTo>
                      <a:pt x="803" y="519"/>
                    </a:lnTo>
                    <a:lnTo>
                      <a:pt x="742" y="527"/>
                    </a:lnTo>
                    <a:lnTo>
                      <a:pt x="681" y="531"/>
                    </a:lnTo>
                    <a:lnTo>
                      <a:pt x="620" y="531"/>
                    </a:lnTo>
                    <a:lnTo>
                      <a:pt x="620" y="531"/>
                    </a:lnTo>
                    <a:lnTo>
                      <a:pt x="556" y="531"/>
                    </a:lnTo>
                    <a:lnTo>
                      <a:pt x="495" y="527"/>
                    </a:lnTo>
                    <a:lnTo>
                      <a:pt x="434" y="519"/>
                    </a:lnTo>
                    <a:lnTo>
                      <a:pt x="377" y="511"/>
                    </a:lnTo>
                    <a:lnTo>
                      <a:pt x="324" y="499"/>
                    </a:lnTo>
                    <a:lnTo>
                      <a:pt x="272" y="487"/>
                    </a:lnTo>
                    <a:lnTo>
                      <a:pt x="227" y="470"/>
                    </a:lnTo>
                    <a:lnTo>
                      <a:pt x="183" y="454"/>
                    </a:lnTo>
                    <a:lnTo>
                      <a:pt x="142" y="434"/>
                    </a:lnTo>
                    <a:lnTo>
                      <a:pt x="105" y="414"/>
                    </a:lnTo>
                    <a:lnTo>
                      <a:pt x="77" y="393"/>
                    </a:lnTo>
                    <a:lnTo>
                      <a:pt x="49" y="369"/>
                    </a:lnTo>
                    <a:lnTo>
                      <a:pt x="28" y="345"/>
                    </a:lnTo>
                    <a:lnTo>
                      <a:pt x="12" y="320"/>
                    </a:lnTo>
                    <a:lnTo>
                      <a:pt x="4" y="292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4" y="239"/>
                    </a:lnTo>
                    <a:lnTo>
                      <a:pt x="12" y="211"/>
                    </a:lnTo>
                    <a:lnTo>
                      <a:pt x="28" y="187"/>
                    </a:lnTo>
                    <a:lnTo>
                      <a:pt x="49" y="162"/>
                    </a:lnTo>
                    <a:lnTo>
                      <a:pt x="77" y="138"/>
                    </a:lnTo>
                    <a:lnTo>
                      <a:pt x="105" y="118"/>
                    </a:lnTo>
                    <a:lnTo>
                      <a:pt x="142" y="97"/>
                    </a:lnTo>
                    <a:lnTo>
                      <a:pt x="183" y="77"/>
                    </a:lnTo>
                    <a:lnTo>
                      <a:pt x="227" y="61"/>
                    </a:lnTo>
                    <a:lnTo>
                      <a:pt x="272" y="45"/>
                    </a:lnTo>
                    <a:lnTo>
                      <a:pt x="324" y="33"/>
                    </a:lnTo>
                    <a:lnTo>
                      <a:pt x="377" y="20"/>
                    </a:lnTo>
                    <a:lnTo>
                      <a:pt x="434" y="12"/>
                    </a:lnTo>
                    <a:lnTo>
                      <a:pt x="495" y="4"/>
                    </a:lnTo>
                    <a:lnTo>
                      <a:pt x="556" y="0"/>
                    </a:lnTo>
                    <a:lnTo>
                      <a:pt x="620" y="0"/>
                    </a:lnTo>
                    <a:lnTo>
                      <a:pt x="620" y="0"/>
                    </a:lnTo>
                    <a:lnTo>
                      <a:pt x="681" y="0"/>
                    </a:lnTo>
                    <a:lnTo>
                      <a:pt x="742" y="4"/>
                    </a:lnTo>
                    <a:lnTo>
                      <a:pt x="803" y="12"/>
                    </a:lnTo>
                    <a:lnTo>
                      <a:pt x="860" y="20"/>
                    </a:lnTo>
                    <a:lnTo>
                      <a:pt x="912" y="33"/>
                    </a:lnTo>
                    <a:lnTo>
                      <a:pt x="965" y="45"/>
                    </a:lnTo>
                    <a:lnTo>
                      <a:pt x="1014" y="61"/>
                    </a:lnTo>
                    <a:lnTo>
                      <a:pt x="1058" y="77"/>
                    </a:lnTo>
                    <a:lnTo>
                      <a:pt x="1095" y="97"/>
                    </a:lnTo>
                    <a:lnTo>
                      <a:pt x="1131" y="118"/>
                    </a:lnTo>
                    <a:lnTo>
                      <a:pt x="1164" y="138"/>
                    </a:lnTo>
                    <a:lnTo>
                      <a:pt x="1188" y="162"/>
                    </a:lnTo>
                    <a:lnTo>
                      <a:pt x="1208" y="187"/>
                    </a:lnTo>
                    <a:lnTo>
                      <a:pt x="1225" y="211"/>
                    </a:lnTo>
                    <a:lnTo>
                      <a:pt x="1233" y="239"/>
                    </a:lnTo>
                    <a:lnTo>
                      <a:pt x="1237" y="264"/>
                    </a:lnTo>
                    <a:lnTo>
                      <a:pt x="1237" y="264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grpSp>
            <p:nvGrpSpPr>
              <p:cNvPr id="94" name="组合 93"/>
              <p:cNvGrpSpPr/>
              <p:nvPr/>
            </p:nvGrpSpPr>
            <p:grpSpPr>
              <a:xfrm>
                <a:off x="8894763" y="4616451"/>
                <a:ext cx="1963738" cy="611188"/>
                <a:chOff x="8894763" y="4616451"/>
                <a:chExt cx="1963738" cy="611188"/>
              </a:xfrm>
            </p:grpSpPr>
            <p:sp>
              <p:nvSpPr>
                <p:cNvPr id="96" name="Freeform 426"/>
                <p:cNvSpPr>
                  <a:spLocks/>
                </p:cNvSpPr>
                <p:nvPr/>
              </p:nvSpPr>
              <p:spPr bwMode="auto">
                <a:xfrm>
                  <a:off x="8901113" y="4924426"/>
                  <a:ext cx="1957388" cy="303213"/>
                </a:xfrm>
                <a:custGeom>
                  <a:avLst/>
                  <a:gdLst>
                    <a:gd name="T0" fmla="*/ 1233 w 1233"/>
                    <a:gd name="T1" fmla="*/ 0 h 191"/>
                    <a:gd name="T2" fmla="*/ 1233 w 1233"/>
                    <a:gd name="T3" fmla="*/ 0 h 191"/>
                    <a:gd name="T4" fmla="*/ 1229 w 1233"/>
                    <a:gd name="T5" fmla="*/ 21 h 191"/>
                    <a:gd name="T6" fmla="*/ 1221 w 1233"/>
                    <a:gd name="T7" fmla="*/ 37 h 191"/>
                    <a:gd name="T8" fmla="*/ 1204 w 1233"/>
                    <a:gd name="T9" fmla="*/ 57 h 191"/>
                    <a:gd name="T10" fmla="*/ 1184 w 1233"/>
                    <a:gd name="T11" fmla="*/ 73 h 191"/>
                    <a:gd name="T12" fmla="*/ 1160 w 1233"/>
                    <a:gd name="T13" fmla="*/ 93 h 191"/>
                    <a:gd name="T14" fmla="*/ 1127 w 1233"/>
                    <a:gd name="T15" fmla="*/ 106 h 191"/>
                    <a:gd name="T16" fmla="*/ 1091 w 1233"/>
                    <a:gd name="T17" fmla="*/ 122 h 191"/>
                    <a:gd name="T18" fmla="*/ 1054 w 1233"/>
                    <a:gd name="T19" fmla="*/ 134 h 191"/>
                    <a:gd name="T20" fmla="*/ 961 w 1233"/>
                    <a:gd name="T21" fmla="*/ 158 h 191"/>
                    <a:gd name="T22" fmla="*/ 856 w 1233"/>
                    <a:gd name="T23" fmla="*/ 179 h 191"/>
                    <a:gd name="T24" fmla="*/ 738 w 1233"/>
                    <a:gd name="T25" fmla="*/ 187 h 191"/>
                    <a:gd name="T26" fmla="*/ 616 w 1233"/>
                    <a:gd name="T27" fmla="*/ 191 h 191"/>
                    <a:gd name="T28" fmla="*/ 616 w 1233"/>
                    <a:gd name="T29" fmla="*/ 191 h 191"/>
                    <a:gd name="T30" fmla="*/ 495 w 1233"/>
                    <a:gd name="T31" fmla="*/ 191 h 191"/>
                    <a:gd name="T32" fmla="*/ 385 w 1233"/>
                    <a:gd name="T33" fmla="*/ 179 h 191"/>
                    <a:gd name="T34" fmla="*/ 284 w 1233"/>
                    <a:gd name="T35" fmla="*/ 162 h 191"/>
                    <a:gd name="T36" fmla="*/ 195 w 1233"/>
                    <a:gd name="T37" fmla="*/ 142 h 191"/>
                    <a:gd name="T38" fmla="*/ 118 w 1233"/>
                    <a:gd name="T39" fmla="*/ 114 h 191"/>
                    <a:gd name="T40" fmla="*/ 89 w 1233"/>
                    <a:gd name="T41" fmla="*/ 102 h 191"/>
                    <a:gd name="T42" fmla="*/ 61 w 1233"/>
                    <a:gd name="T43" fmla="*/ 85 h 191"/>
                    <a:gd name="T44" fmla="*/ 37 w 1233"/>
                    <a:gd name="T45" fmla="*/ 69 h 191"/>
                    <a:gd name="T46" fmla="*/ 20 w 1233"/>
                    <a:gd name="T47" fmla="*/ 53 h 191"/>
                    <a:gd name="T48" fmla="*/ 8 w 1233"/>
                    <a:gd name="T49" fmla="*/ 33 h 191"/>
                    <a:gd name="T50" fmla="*/ 0 w 1233"/>
                    <a:gd name="T51" fmla="*/ 1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33" h="191">
                      <a:moveTo>
                        <a:pt x="1233" y="0"/>
                      </a:moveTo>
                      <a:lnTo>
                        <a:pt x="1233" y="0"/>
                      </a:lnTo>
                      <a:lnTo>
                        <a:pt x="1229" y="21"/>
                      </a:lnTo>
                      <a:lnTo>
                        <a:pt x="1221" y="37"/>
                      </a:lnTo>
                      <a:lnTo>
                        <a:pt x="1204" y="57"/>
                      </a:lnTo>
                      <a:lnTo>
                        <a:pt x="1184" y="73"/>
                      </a:lnTo>
                      <a:lnTo>
                        <a:pt x="1160" y="93"/>
                      </a:lnTo>
                      <a:lnTo>
                        <a:pt x="1127" y="106"/>
                      </a:lnTo>
                      <a:lnTo>
                        <a:pt x="1091" y="122"/>
                      </a:lnTo>
                      <a:lnTo>
                        <a:pt x="1054" y="134"/>
                      </a:lnTo>
                      <a:lnTo>
                        <a:pt x="961" y="158"/>
                      </a:lnTo>
                      <a:lnTo>
                        <a:pt x="856" y="179"/>
                      </a:lnTo>
                      <a:lnTo>
                        <a:pt x="738" y="187"/>
                      </a:lnTo>
                      <a:lnTo>
                        <a:pt x="616" y="191"/>
                      </a:lnTo>
                      <a:lnTo>
                        <a:pt x="616" y="191"/>
                      </a:lnTo>
                      <a:lnTo>
                        <a:pt x="495" y="191"/>
                      </a:lnTo>
                      <a:lnTo>
                        <a:pt x="385" y="179"/>
                      </a:lnTo>
                      <a:lnTo>
                        <a:pt x="284" y="162"/>
                      </a:lnTo>
                      <a:lnTo>
                        <a:pt x="195" y="142"/>
                      </a:lnTo>
                      <a:lnTo>
                        <a:pt x="118" y="114"/>
                      </a:lnTo>
                      <a:lnTo>
                        <a:pt x="89" y="102"/>
                      </a:lnTo>
                      <a:lnTo>
                        <a:pt x="61" y="85"/>
                      </a:lnTo>
                      <a:lnTo>
                        <a:pt x="37" y="69"/>
                      </a:lnTo>
                      <a:lnTo>
                        <a:pt x="20" y="53"/>
                      </a:lnTo>
                      <a:lnTo>
                        <a:pt x="8" y="33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97" name="组合 96"/>
                <p:cNvGrpSpPr/>
                <p:nvPr/>
              </p:nvGrpSpPr>
              <p:grpSpPr>
                <a:xfrm>
                  <a:off x="8894763" y="4616451"/>
                  <a:ext cx="1963738" cy="333375"/>
                  <a:chOff x="8894763" y="4616451"/>
                  <a:chExt cx="1963738" cy="333375"/>
                </a:xfrm>
              </p:grpSpPr>
              <p:sp>
                <p:nvSpPr>
                  <p:cNvPr id="98" name="Freeform 427"/>
                  <p:cNvSpPr>
                    <a:spLocks/>
                  </p:cNvSpPr>
                  <p:nvPr/>
                </p:nvSpPr>
                <p:spPr bwMode="auto">
                  <a:xfrm>
                    <a:off x="8894763" y="4833938"/>
                    <a:ext cx="44450" cy="115888"/>
                  </a:xfrm>
                  <a:custGeom>
                    <a:avLst/>
                    <a:gdLst>
                      <a:gd name="T0" fmla="*/ 4 w 28"/>
                      <a:gd name="T1" fmla="*/ 73 h 73"/>
                      <a:gd name="T2" fmla="*/ 0 w 28"/>
                      <a:gd name="T3" fmla="*/ 57 h 73"/>
                      <a:gd name="T4" fmla="*/ 4 w 28"/>
                      <a:gd name="T5" fmla="*/ 37 h 73"/>
                      <a:gd name="T6" fmla="*/ 12 w 28"/>
                      <a:gd name="T7" fmla="*/ 17 h 73"/>
                      <a:gd name="T8" fmla="*/ 28 w 28"/>
                      <a:gd name="T9" fmla="*/ 0 h 73"/>
                      <a:gd name="T10" fmla="*/ 28 w 28"/>
                      <a:gd name="T11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73">
                        <a:moveTo>
                          <a:pt x="4" y="73"/>
                        </a:moveTo>
                        <a:lnTo>
                          <a:pt x="0" y="57"/>
                        </a:lnTo>
                        <a:lnTo>
                          <a:pt x="4" y="37"/>
                        </a:lnTo>
                        <a:lnTo>
                          <a:pt x="12" y="17"/>
                        </a:lnTo>
                        <a:lnTo>
                          <a:pt x="28" y="0"/>
                        </a:lnTo>
                        <a:lnTo>
                          <a:pt x="28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99" name="Freeform 428"/>
                  <p:cNvSpPr>
                    <a:spLocks/>
                  </p:cNvSpPr>
                  <p:nvPr/>
                </p:nvSpPr>
                <p:spPr bwMode="auto">
                  <a:xfrm>
                    <a:off x="9004301" y="4732338"/>
                    <a:ext cx="115888" cy="50800"/>
                  </a:xfrm>
                  <a:custGeom>
                    <a:avLst/>
                    <a:gdLst>
                      <a:gd name="T0" fmla="*/ 0 w 73"/>
                      <a:gd name="T1" fmla="*/ 32 h 32"/>
                      <a:gd name="T2" fmla="*/ 8 w 73"/>
                      <a:gd name="T3" fmla="*/ 28 h 32"/>
                      <a:gd name="T4" fmla="*/ 36 w 73"/>
                      <a:gd name="T5" fmla="*/ 12 h 32"/>
                      <a:gd name="T6" fmla="*/ 73 w 73"/>
                      <a:gd name="T7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32">
                        <a:moveTo>
                          <a:pt x="0" y="32"/>
                        </a:moveTo>
                        <a:lnTo>
                          <a:pt x="8" y="28"/>
                        </a:lnTo>
                        <a:lnTo>
                          <a:pt x="36" y="12"/>
                        </a:lnTo>
                        <a:lnTo>
                          <a:pt x="73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0" name="Line 4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91626" y="4673601"/>
                    <a:ext cx="128588" cy="3175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1" name="Freeform 430"/>
                  <p:cNvSpPr>
                    <a:spLocks/>
                  </p:cNvSpPr>
                  <p:nvPr/>
                </p:nvSpPr>
                <p:spPr bwMode="auto">
                  <a:xfrm>
                    <a:off x="9390063" y="4641851"/>
                    <a:ext cx="128588" cy="19050"/>
                  </a:xfrm>
                  <a:custGeom>
                    <a:avLst/>
                    <a:gdLst>
                      <a:gd name="T0" fmla="*/ 0 w 81"/>
                      <a:gd name="T1" fmla="*/ 12 h 12"/>
                      <a:gd name="T2" fmla="*/ 65 w 81"/>
                      <a:gd name="T3" fmla="*/ 0 h 12"/>
                      <a:gd name="T4" fmla="*/ 81 w 81"/>
                      <a:gd name="T5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12">
                        <a:moveTo>
                          <a:pt x="0" y="12"/>
                        </a:moveTo>
                        <a:lnTo>
                          <a:pt x="65" y="0"/>
                        </a:lnTo>
                        <a:lnTo>
                          <a:pt x="81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2" name="Freeform 431"/>
                  <p:cNvSpPr>
                    <a:spLocks/>
                  </p:cNvSpPr>
                  <p:nvPr/>
                </p:nvSpPr>
                <p:spPr bwMode="auto">
                  <a:xfrm>
                    <a:off x="9596438" y="4622801"/>
                    <a:ext cx="128588" cy="12700"/>
                  </a:xfrm>
                  <a:custGeom>
                    <a:avLst/>
                    <a:gdLst>
                      <a:gd name="T0" fmla="*/ 0 w 81"/>
                      <a:gd name="T1" fmla="*/ 8 h 8"/>
                      <a:gd name="T2" fmla="*/ 53 w 81"/>
                      <a:gd name="T3" fmla="*/ 0 h 8"/>
                      <a:gd name="T4" fmla="*/ 81 w 81"/>
                      <a:gd name="T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8">
                        <a:moveTo>
                          <a:pt x="0" y="8"/>
                        </a:moveTo>
                        <a:lnTo>
                          <a:pt x="53" y="0"/>
                        </a:lnTo>
                        <a:lnTo>
                          <a:pt x="81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3" name="Freeform 432"/>
                  <p:cNvSpPr>
                    <a:spLocks/>
                  </p:cNvSpPr>
                  <p:nvPr/>
                </p:nvSpPr>
                <p:spPr bwMode="auto">
                  <a:xfrm>
                    <a:off x="9802813" y="4616451"/>
                    <a:ext cx="128588" cy="6350"/>
                  </a:xfrm>
                  <a:custGeom>
                    <a:avLst/>
                    <a:gdLst>
                      <a:gd name="T0" fmla="*/ 0 w 81"/>
                      <a:gd name="T1" fmla="*/ 4 h 4"/>
                      <a:gd name="T2" fmla="*/ 48 w 81"/>
                      <a:gd name="T3" fmla="*/ 0 h 4"/>
                      <a:gd name="T4" fmla="*/ 81 w 81"/>
                      <a:gd name="T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4">
                        <a:moveTo>
                          <a:pt x="0" y="4"/>
                        </a:moveTo>
                        <a:lnTo>
                          <a:pt x="48" y="0"/>
                        </a:lnTo>
                        <a:lnTo>
                          <a:pt x="81" y="4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4" name="Freeform 433"/>
                  <p:cNvSpPr>
                    <a:spLocks/>
                  </p:cNvSpPr>
                  <p:nvPr/>
                </p:nvSpPr>
                <p:spPr bwMode="auto">
                  <a:xfrm>
                    <a:off x="10009188" y="4622801"/>
                    <a:ext cx="128588" cy="6350"/>
                  </a:xfrm>
                  <a:custGeom>
                    <a:avLst/>
                    <a:gdLst>
                      <a:gd name="T0" fmla="*/ 0 w 81"/>
                      <a:gd name="T1" fmla="*/ 0 h 4"/>
                      <a:gd name="T2" fmla="*/ 40 w 81"/>
                      <a:gd name="T3" fmla="*/ 0 h 4"/>
                      <a:gd name="T4" fmla="*/ 81 w 81"/>
                      <a:gd name="T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4">
                        <a:moveTo>
                          <a:pt x="0" y="0"/>
                        </a:moveTo>
                        <a:lnTo>
                          <a:pt x="40" y="0"/>
                        </a:lnTo>
                        <a:lnTo>
                          <a:pt x="81" y="4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5" name="Freeform 434"/>
                  <p:cNvSpPr>
                    <a:spLocks/>
                  </p:cNvSpPr>
                  <p:nvPr/>
                </p:nvSpPr>
                <p:spPr bwMode="auto">
                  <a:xfrm>
                    <a:off x="10213976" y="4635501"/>
                    <a:ext cx="128588" cy="19050"/>
                  </a:xfrm>
                  <a:custGeom>
                    <a:avLst/>
                    <a:gdLst>
                      <a:gd name="T0" fmla="*/ 0 w 81"/>
                      <a:gd name="T1" fmla="*/ 0 h 12"/>
                      <a:gd name="T2" fmla="*/ 29 w 81"/>
                      <a:gd name="T3" fmla="*/ 4 h 12"/>
                      <a:gd name="T4" fmla="*/ 81 w 81"/>
                      <a:gd name="T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12">
                        <a:moveTo>
                          <a:pt x="0" y="0"/>
                        </a:moveTo>
                        <a:lnTo>
                          <a:pt x="29" y="4"/>
                        </a:lnTo>
                        <a:lnTo>
                          <a:pt x="81" y="12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6" name="Freeform 435"/>
                  <p:cNvSpPr>
                    <a:spLocks/>
                  </p:cNvSpPr>
                  <p:nvPr/>
                </p:nvSpPr>
                <p:spPr bwMode="auto">
                  <a:xfrm>
                    <a:off x="10414001" y="4667251"/>
                    <a:ext cx="128588" cy="31750"/>
                  </a:xfrm>
                  <a:custGeom>
                    <a:avLst/>
                    <a:gdLst>
                      <a:gd name="T0" fmla="*/ 0 w 81"/>
                      <a:gd name="T1" fmla="*/ 0 h 20"/>
                      <a:gd name="T2" fmla="*/ 8 w 81"/>
                      <a:gd name="T3" fmla="*/ 0 h 20"/>
                      <a:gd name="T4" fmla="*/ 81 w 81"/>
                      <a:gd name="T5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20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81" y="2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7" name="Freeform 436"/>
                  <p:cNvSpPr>
                    <a:spLocks/>
                  </p:cNvSpPr>
                  <p:nvPr/>
                </p:nvSpPr>
                <p:spPr bwMode="auto">
                  <a:xfrm>
                    <a:off x="10614026" y="4725988"/>
                    <a:ext cx="122238" cy="50800"/>
                  </a:xfrm>
                  <a:custGeom>
                    <a:avLst/>
                    <a:gdLst>
                      <a:gd name="T0" fmla="*/ 0 w 77"/>
                      <a:gd name="T1" fmla="*/ 0 h 32"/>
                      <a:gd name="T2" fmla="*/ 12 w 77"/>
                      <a:gd name="T3" fmla="*/ 4 h 32"/>
                      <a:gd name="T4" fmla="*/ 48 w 77"/>
                      <a:gd name="T5" fmla="*/ 16 h 32"/>
                      <a:gd name="T6" fmla="*/ 77 w 77"/>
                      <a:gd name="T7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32">
                        <a:moveTo>
                          <a:pt x="0" y="0"/>
                        </a:moveTo>
                        <a:lnTo>
                          <a:pt x="12" y="4"/>
                        </a:lnTo>
                        <a:lnTo>
                          <a:pt x="48" y="16"/>
                        </a:lnTo>
                        <a:lnTo>
                          <a:pt x="77" y="32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8" name="Freeform 437"/>
                  <p:cNvSpPr>
                    <a:spLocks/>
                  </p:cNvSpPr>
                  <p:nvPr/>
                </p:nvSpPr>
                <p:spPr bwMode="auto">
                  <a:xfrm>
                    <a:off x="10799763" y="4814888"/>
                    <a:ext cx="58738" cy="109538"/>
                  </a:xfrm>
                  <a:custGeom>
                    <a:avLst/>
                    <a:gdLst>
                      <a:gd name="T0" fmla="*/ 0 w 37"/>
                      <a:gd name="T1" fmla="*/ 0 h 69"/>
                      <a:gd name="T2" fmla="*/ 8 w 37"/>
                      <a:gd name="T3" fmla="*/ 12 h 69"/>
                      <a:gd name="T4" fmla="*/ 25 w 37"/>
                      <a:gd name="T5" fmla="*/ 29 h 69"/>
                      <a:gd name="T6" fmla="*/ 33 w 37"/>
                      <a:gd name="T7" fmla="*/ 49 h 69"/>
                      <a:gd name="T8" fmla="*/ 37 w 37"/>
                      <a:gd name="T9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" h="69">
                        <a:moveTo>
                          <a:pt x="0" y="0"/>
                        </a:moveTo>
                        <a:lnTo>
                          <a:pt x="8" y="12"/>
                        </a:lnTo>
                        <a:lnTo>
                          <a:pt x="25" y="29"/>
                        </a:lnTo>
                        <a:lnTo>
                          <a:pt x="33" y="49"/>
                        </a:lnTo>
                        <a:lnTo>
                          <a:pt x="37" y="69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</p:grpSp>
          </p:grpSp>
          <p:sp>
            <p:nvSpPr>
              <p:cNvPr id="95" name="Line 440"/>
              <p:cNvSpPr>
                <a:spLocks noChangeShapeType="1"/>
              </p:cNvSpPr>
              <p:nvPr/>
            </p:nvSpPr>
            <p:spPr bwMode="auto">
              <a:xfrm>
                <a:off x="10858501" y="1931988"/>
                <a:ext cx="0" cy="29924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1" name="Line 441"/>
            <p:cNvSpPr>
              <a:spLocks noChangeShapeType="1"/>
            </p:cNvSpPr>
            <p:nvPr/>
          </p:nvSpPr>
          <p:spPr bwMode="auto">
            <a:xfrm flipH="1">
              <a:off x="9204325" y="4918076"/>
              <a:ext cx="662781" cy="66992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2" name="Line 450"/>
            <p:cNvSpPr>
              <a:spLocks noChangeShapeType="1"/>
            </p:cNvSpPr>
            <p:nvPr/>
          </p:nvSpPr>
          <p:spPr bwMode="auto">
            <a:xfrm>
              <a:off x="9872664" y="4924426"/>
              <a:ext cx="1854201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3" name="Line 452"/>
            <p:cNvSpPr>
              <a:spLocks noChangeShapeType="1"/>
            </p:cNvSpPr>
            <p:nvPr/>
          </p:nvSpPr>
          <p:spPr bwMode="auto">
            <a:xfrm flipV="1">
              <a:off x="9879013" y="1346200"/>
              <a:ext cx="0" cy="3598069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4" name="Line 473"/>
            <p:cNvSpPr>
              <a:spLocks noChangeShapeType="1"/>
            </p:cNvSpPr>
            <p:nvPr/>
          </p:nvSpPr>
          <p:spPr bwMode="auto">
            <a:xfrm flipV="1">
              <a:off x="9583738" y="4152901"/>
              <a:ext cx="0" cy="317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079038" y="4976813"/>
              <a:ext cx="522288" cy="141288"/>
              <a:chOff x="10079038" y="4976813"/>
              <a:chExt cx="522288" cy="141288"/>
            </a:xfrm>
          </p:grpSpPr>
          <p:sp>
            <p:nvSpPr>
              <p:cNvPr id="89" name="Line 475"/>
              <p:cNvSpPr>
                <a:spLocks noChangeShapeType="1"/>
              </p:cNvSpPr>
              <p:nvPr/>
            </p:nvSpPr>
            <p:spPr bwMode="auto">
              <a:xfrm>
                <a:off x="10079038" y="4976813"/>
                <a:ext cx="122238" cy="38100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0" name="Line 476"/>
              <p:cNvSpPr>
                <a:spLocks noChangeShapeType="1"/>
              </p:cNvSpPr>
              <p:nvPr/>
            </p:nvSpPr>
            <p:spPr bwMode="auto">
              <a:xfrm>
                <a:off x="10279063" y="5033963"/>
                <a:ext cx="122238" cy="31750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1" name="Line 477"/>
              <p:cNvSpPr>
                <a:spLocks noChangeShapeType="1"/>
              </p:cNvSpPr>
              <p:nvPr/>
            </p:nvSpPr>
            <p:spPr bwMode="auto">
              <a:xfrm>
                <a:off x="10477501" y="5086351"/>
                <a:ext cx="123825" cy="31750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6" name="Line 480"/>
            <p:cNvSpPr>
              <a:spLocks noChangeShapeType="1"/>
            </p:cNvSpPr>
            <p:nvPr/>
          </p:nvSpPr>
          <p:spPr bwMode="auto">
            <a:xfrm flipV="1">
              <a:off x="10620376" y="4821238"/>
              <a:ext cx="0" cy="46038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894763" y="2555876"/>
              <a:ext cx="1963738" cy="735013"/>
              <a:chOff x="8894763" y="2555876"/>
              <a:chExt cx="1963738" cy="735013"/>
            </a:xfrm>
          </p:grpSpPr>
          <p:sp>
            <p:nvSpPr>
              <p:cNvPr id="77" name="Freeform 481"/>
              <p:cNvSpPr>
                <a:spLocks/>
              </p:cNvSpPr>
              <p:nvPr/>
            </p:nvSpPr>
            <p:spPr bwMode="auto">
              <a:xfrm>
                <a:off x="10799763" y="3181351"/>
                <a:ext cx="58738" cy="109538"/>
              </a:xfrm>
              <a:custGeom>
                <a:avLst/>
                <a:gdLst>
                  <a:gd name="T0" fmla="*/ 37 w 37"/>
                  <a:gd name="T1" fmla="*/ 69 h 69"/>
                  <a:gd name="T2" fmla="*/ 33 w 37"/>
                  <a:gd name="T3" fmla="*/ 52 h 69"/>
                  <a:gd name="T4" fmla="*/ 25 w 37"/>
                  <a:gd name="T5" fmla="*/ 28 h 69"/>
                  <a:gd name="T6" fmla="*/ 4 w 37"/>
                  <a:gd name="T7" fmla="*/ 4 h 69"/>
                  <a:gd name="T8" fmla="*/ 0 w 37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9">
                    <a:moveTo>
                      <a:pt x="37" y="69"/>
                    </a:moveTo>
                    <a:lnTo>
                      <a:pt x="33" y="52"/>
                    </a:lnTo>
                    <a:lnTo>
                      <a:pt x="25" y="28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8" name="Freeform 482"/>
              <p:cNvSpPr>
                <a:spLocks/>
              </p:cNvSpPr>
              <p:nvPr/>
            </p:nvSpPr>
            <p:spPr bwMode="auto">
              <a:xfrm>
                <a:off x="10658476" y="3032126"/>
                <a:ext cx="90488" cy="90488"/>
              </a:xfrm>
              <a:custGeom>
                <a:avLst/>
                <a:gdLst>
                  <a:gd name="T0" fmla="*/ 57 w 57"/>
                  <a:gd name="T1" fmla="*/ 57 h 57"/>
                  <a:gd name="T2" fmla="*/ 37 w 57"/>
                  <a:gd name="T3" fmla="*/ 33 h 57"/>
                  <a:gd name="T4" fmla="*/ 0 w 57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7">
                    <a:moveTo>
                      <a:pt x="57" y="57"/>
                    </a:moveTo>
                    <a:lnTo>
                      <a:pt x="37" y="3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9" name="Freeform 483"/>
              <p:cNvSpPr>
                <a:spLocks/>
              </p:cNvSpPr>
              <p:nvPr/>
            </p:nvSpPr>
            <p:spPr bwMode="auto">
              <a:xfrm>
                <a:off x="10498138" y="2897188"/>
                <a:ext cx="103188" cy="84138"/>
              </a:xfrm>
              <a:custGeom>
                <a:avLst/>
                <a:gdLst>
                  <a:gd name="T0" fmla="*/ 65 w 65"/>
                  <a:gd name="T1" fmla="*/ 53 h 53"/>
                  <a:gd name="T2" fmla="*/ 56 w 65"/>
                  <a:gd name="T3" fmla="*/ 45 h 53"/>
                  <a:gd name="T4" fmla="*/ 4 w 65"/>
                  <a:gd name="T5" fmla="*/ 4 h 53"/>
                  <a:gd name="T6" fmla="*/ 0 w 65"/>
                  <a:gd name="T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3">
                    <a:moveTo>
                      <a:pt x="65" y="53"/>
                    </a:moveTo>
                    <a:lnTo>
                      <a:pt x="56" y="45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0" name="Freeform 484"/>
              <p:cNvSpPr>
                <a:spLocks/>
              </p:cNvSpPr>
              <p:nvPr/>
            </p:nvSpPr>
            <p:spPr bwMode="auto">
              <a:xfrm>
                <a:off x="10329863" y="2787651"/>
                <a:ext cx="109538" cy="71438"/>
              </a:xfrm>
              <a:custGeom>
                <a:avLst/>
                <a:gdLst>
                  <a:gd name="T0" fmla="*/ 69 w 69"/>
                  <a:gd name="T1" fmla="*/ 45 h 45"/>
                  <a:gd name="T2" fmla="*/ 53 w 69"/>
                  <a:gd name="T3" fmla="*/ 33 h 45"/>
                  <a:gd name="T4" fmla="*/ 0 w 69"/>
                  <a:gd name="T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45">
                    <a:moveTo>
                      <a:pt x="69" y="45"/>
                    </a:moveTo>
                    <a:lnTo>
                      <a:pt x="53" y="3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1" name="Freeform 485"/>
              <p:cNvSpPr>
                <a:spLocks/>
              </p:cNvSpPr>
              <p:nvPr/>
            </p:nvSpPr>
            <p:spPr bwMode="auto">
              <a:xfrm>
                <a:off x="10144126" y="2698751"/>
                <a:ext cx="115888" cy="50800"/>
              </a:xfrm>
              <a:custGeom>
                <a:avLst/>
                <a:gdLst>
                  <a:gd name="T0" fmla="*/ 73 w 73"/>
                  <a:gd name="T1" fmla="*/ 32 h 32"/>
                  <a:gd name="T2" fmla="*/ 44 w 73"/>
                  <a:gd name="T3" fmla="*/ 16 h 32"/>
                  <a:gd name="T4" fmla="*/ 0 w 73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32">
                    <a:moveTo>
                      <a:pt x="73" y="32"/>
                    </a:moveTo>
                    <a:lnTo>
                      <a:pt x="44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2" name="Freeform 486"/>
              <p:cNvSpPr>
                <a:spLocks/>
              </p:cNvSpPr>
              <p:nvPr/>
            </p:nvSpPr>
            <p:spPr bwMode="auto">
              <a:xfrm>
                <a:off x="9950451" y="2627313"/>
                <a:ext cx="122238" cy="38100"/>
              </a:xfrm>
              <a:custGeom>
                <a:avLst/>
                <a:gdLst>
                  <a:gd name="T0" fmla="*/ 77 w 77"/>
                  <a:gd name="T1" fmla="*/ 24 h 24"/>
                  <a:gd name="T2" fmla="*/ 12 w 77"/>
                  <a:gd name="T3" fmla="*/ 0 h 24"/>
                  <a:gd name="T4" fmla="*/ 0 w 7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24">
                    <a:moveTo>
                      <a:pt x="77" y="24"/>
                    </a:move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3" name="Freeform 487"/>
              <p:cNvSpPr>
                <a:spLocks/>
              </p:cNvSpPr>
              <p:nvPr/>
            </p:nvSpPr>
            <p:spPr bwMode="auto">
              <a:xfrm>
                <a:off x="9750426" y="2576513"/>
                <a:ext cx="122238" cy="25400"/>
              </a:xfrm>
              <a:custGeom>
                <a:avLst/>
                <a:gdLst>
                  <a:gd name="T0" fmla="*/ 77 w 77"/>
                  <a:gd name="T1" fmla="*/ 16 h 16"/>
                  <a:gd name="T2" fmla="*/ 53 w 77"/>
                  <a:gd name="T3" fmla="*/ 12 h 16"/>
                  <a:gd name="T4" fmla="*/ 0 w 77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16">
                    <a:moveTo>
                      <a:pt x="77" y="16"/>
                    </a:moveTo>
                    <a:lnTo>
                      <a:pt x="53" y="1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4" name="Line 488"/>
              <p:cNvSpPr>
                <a:spLocks noChangeShapeType="1"/>
              </p:cNvSpPr>
              <p:nvPr/>
            </p:nvSpPr>
            <p:spPr bwMode="auto">
              <a:xfrm flipH="1" flipV="1">
                <a:off x="9545638" y="2555876"/>
                <a:ext cx="128588" cy="142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5" name="Freeform 489"/>
              <p:cNvSpPr>
                <a:spLocks/>
              </p:cNvSpPr>
              <p:nvPr/>
            </p:nvSpPr>
            <p:spPr bwMode="auto">
              <a:xfrm>
                <a:off x="9339263" y="2555876"/>
                <a:ext cx="128588" cy="7938"/>
              </a:xfrm>
              <a:custGeom>
                <a:avLst/>
                <a:gdLst>
                  <a:gd name="T0" fmla="*/ 81 w 81"/>
                  <a:gd name="T1" fmla="*/ 0 h 5"/>
                  <a:gd name="T2" fmla="*/ 28 w 81"/>
                  <a:gd name="T3" fmla="*/ 0 h 5"/>
                  <a:gd name="T4" fmla="*/ 0 w 81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5">
                    <a:moveTo>
                      <a:pt x="81" y="0"/>
                    </a:moveTo>
                    <a:lnTo>
                      <a:pt x="28" y="0"/>
                    </a:lnTo>
                    <a:lnTo>
                      <a:pt x="0" y="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6" name="Freeform 490"/>
              <p:cNvSpPr>
                <a:spLocks/>
              </p:cNvSpPr>
              <p:nvPr/>
            </p:nvSpPr>
            <p:spPr bwMode="auto">
              <a:xfrm>
                <a:off x="9132888" y="2570163"/>
                <a:ext cx="128588" cy="12700"/>
              </a:xfrm>
              <a:custGeom>
                <a:avLst/>
                <a:gdLst>
                  <a:gd name="T0" fmla="*/ 81 w 81"/>
                  <a:gd name="T1" fmla="*/ 0 h 8"/>
                  <a:gd name="T2" fmla="*/ 57 w 81"/>
                  <a:gd name="T3" fmla="*/ 0 h 8"/>
                  <a:gd name="T4" fmla="*/ 0 w 81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8">
                    <a:moveTo>
                      <a:pt x="81" y="0"/>
                    </a:moveTo>
                    <a:lnTo>
                      <a:pt x="57" y="0"/>
                    </a:lnTo>
                    <a:lnTo>
                      <a:pt x="0" y="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7" name="Freeform 491"/>
              <p:cNvSpPr>
                <a:spLocks/>
              </p:cNvSpPr>
              <p:nvPr/>
            </p:nvSpPr>
            <p:spPr bwMode="auto">
              <a:xfrm>
                <a:off x="8945563" y="2601913"/>
                <a:ext cx="115888" cy="57150"/>
              </a:xfrm>
              <a:custGeom>
                <a:avLst/>
                <a:gdLst>
                  <a:gd name="T0" fmla="*/ 73 w 73"/>
                  <a:gd name="T1" fmla="*/ 0 h 36"/>
                  <a:gd name="T2" fmla="*/ 61 w 73"/>
                  <a:gd name="T3" fmla="*/ 0 h 36"/>
                  <a:gd name="T4" fmla="*/ 49 w 73"/>
                  <a:gd name="T5" fmla="*/ 8 h 36"/>
                  <a:gd name="T6" fmla="*/ 21 w 73"/>
                  <a:gd name="T7" fmla="*/ 20 h 36"/>
                  <a:gd name="T8" fmla="*/ 5 w 73"/>
                  <a:gd name="T9" fmla="*/ 32 h 36"/>
                  <a:gd name="T10" fmla="*/ 0 w 73"/>
                  <a:gd name="T11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6">
                    <a:moveTo>
                      <a:pt x="73" y="0"/>
                    </a:moveTo>
                    <a:lnTo>
                      <a:pt x="61" y="0"/>
                    </a:lnTo>
                    <a:lnTo>
                      <a:pt x="49" y="8"/>
                    </a:lnTo>
                    <a:lnTo>
                      <a:pt x="21" y="20"/>
                    </a:lnTo>
                    <a:lnTo>
                      <a:pt x="5" y="32"/>
                    </a:lnTo>
                    <a:lnTo>
                      <a:pt x="0" y="3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8" name="Line 492"/>
              <p:cNvSpPr>
                <a:spLocks noChangeShapeType="1"/>
              </p:cNvSpPr>
              <p:nvPr/>
            </p:nvSpPr>
            <p:spPr bwMode="auto">
              <a:xfrm flipH="1">
                <a:off x="8894763" y="2717801"/>
                <a:ext cx="6350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8" name="Freeform 493"/>
            <p:cNvSpPr>
              <a:spLocks/>
            </p:cNvSpPr>
            <p:nvPr/>
          </p:nvSpPr>
          <p:spPr bwMode="auto">
            <a:xfrm>
              <a:off x="9602788" y="4441826"/>
              <a:ext cx="1255713" cy="752475"/>
            </a:xfrm>
            <a:custGeom>
              <a:avLst/>
              <a:gdLst>
                <a:gd name="T0" fmla="*/ 0 w 791"/>
                <a:gd name="T1" fmla="*/ 474 h 474"/>
                <a:gd name="T2" fmla="*/ 0 w 791"/>
                <a:gd name="T3" fmla="*/ 474 h 474"/>
                <a:gd name="T4" fmla="*/ 33 w 791"/>
                <a:gd name="T5" fmla="*/ 466 h 474"/>
                <a:gd name="T6" fmla="*/ 118 w 791"/>
                <a:gd name="T7" fmla="*/ 450 h 474"/>
                <a:gd name="T8" fmla="*/ 239 w 791"/>
                <a:gd name="T9" fmla="*/ 422 h 474"/>
                <a:gd name="T10" fmla="*/ 308 w 791"/>
                <a:gd name="T11" fmla="*/ 402 h 474"/>
                <a:gd name="T12" fmla="*/ 377 w 791"/>
                <a:gd name="T13" fmla="*/ 377 h 474"/>
                <a:gd name="T14" fmla="*/ 446 w 791"/>
                <a:gd name="T15" fmla="*/ 349 h 474"/>
                <a:gd name="T16" fmla="*/ 519 w 791"/>
                <a:gd name="T17" fmla="*/ 316 h 474"/>
                <a:gd name="T18" fmla="*/ 584 w 791"/>
                <a:gd name="T19" fmla="*/ 280 h 474"/>
                <a:gd name="T20" fmla="*/ 645 w 791"/>
                <a:gd name="T21" fmla="*/ 235 h 474"/>
                <a:gd name="T22" fmla="*/ 673 w 791"/>
                <a:gd name="T23" fmla="*/ 211 h 474"/>
                <a:gd name="T24" fmla="*/ 697 w 791"/>
                <a:gd name="T25" fmla="*/ 187 h 474"/>
                <a:gd name="T26" fmla="*/ 722 w 791"/>
                <a:gd name="T27" fmla="*/ 158 h 474"/>
                <a:gd name="T28" fmla="*/ 742 w 791"/>
                <a:gd name="T29" fmla="*/ 130 h 474"/>
                <a:gd name="T30" fmla="*/ 758 w 791"/>
                <a:gd name="T31" fmla="*/ 102 h 474"/>
                <a:gd name="T32" fmla="*/ 774 w 791"/>
                <a:gd name="T33" fmla="*/ 69 h 474"/>
                <a:gd name="T34" fmla="*/ 783 w 791"/>
                <a:gd name="T35" fmla="*/ 37 h 474"/>
                <a:gd name="T36" fmla="*/ 791 w 791"/>
                <a:gd name="T3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1" h="474">
                  <a:moveTo>
                    <a:pt x="0" y="474"/>
                  </a:moveTo>
                  <a:lnTo>
                    <a:pt x="0" y="474"/>
                  </a:lnTo>
                  <a:lnTo>
                    <a:pt x="33" y="466"/>
                  </a:lnTo>
                  <a:lnTo>
                    <a:pt x="118" y="450"/>
                  </a:lnTo>
                  <a:lnTo>
                    <a:pt x="239" y="422"/>
                  </a:lnTo>
                  <a:lnTo>
                    <a:pt x="308" y="402"/>
                  </a:lnTo>
                  <a:lnTo>
                    <a:pt x="377" y="377"/>
                  </a:lnTo>
                  <a:lnTo>
                    <a:pt x="446" y="349"/>
                  </a:lnTo>
                  <a:lnTo>
                    <a:pt x="519" y="316"/>
                  </a:lnTo>
                  <a:lnTo>
                    <a:pt x="584" y="280"/>
                  </a:lnTo>
                  <a:lnTo>
                    <a:pt x="645" y="235"/>
                  </a:lnTo>
                  <a:lnTo>
                    <a:pt x="673" y="211"/>
                  </a:lnTo>
                  <a:lnTo>
                    <a:pt x="697" y="187"/>
                  </a:lnTo>
                  <a:lnTo>
                    <a:pt x="722" y="158"/>
                  </a:lnTo>
                  <a:lnTo>
                    <a:pt x="742" y="130"/>
                  </a:lnTo>
                  <a:lnTo>
                    <a:pt x="758" y="102"/>
                  </a:lnTo>
                  <a:lnTo>
                    <a:pt x="774" y="69"/>
                  </a:lnTo>
                  <a:lnTo>
                    <a:pt x="783" y="37"/>
                  </a:lnTo>
                  <a:lnTo>
                    <a:pt x="79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9" name="Rectangle 494"/>
            <p:cNvSpPr>
              <a:spLocks noChangeArrowheads="1"/>
            </p:cNvSpPr>
            <p:nvPr/>
          </p:nvSpPr>
          <p:spPr bwMode="auto">
            <a:xfrm>
              <a:off x="9358313" y="3746501"/>
              <a:ext cx="2698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Q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0" name="Rectangle 495"/>
            <p:cNvSpPr>
              <a:spLocks noChangeArrowheads="1"/>
            </p:cNvSpPr>
            <p:nvPr/>
          </p:nvSpPr>
          <p:spPr bwMode="auto">
            <a:xfrm>
              <a:off x="10626726" y="5084763"/>
              <a:ext cx="2571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N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1" name="Rectangle 496"/>
            <p:cNvSpPr>
              <a:spLocks noChangeArrowheads="1"/>
            </p:cNvSpPr>
            <p:nvPr/>
          </p:nvSpPr>
          <p:spPr bwMode="auto">
            <a:xfrm>
              <a:off x="8985251" y="5451476"/>
              <a:ext cx="2000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x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2" name="Rectangle 497"/>
            <p:cNvSpPr>
              <a:spLocks noChangeArrowheads="1"/>
            </p:cNvSpPr>
            <p:nvPr/>
          </p:nvSpPr>
          <p:spPr bwMode="auto">
            <a:xfrm>
              <a:off x="11842751" y="4757738"/>
              <a:ext cx="2000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y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3" name="Rectangle 498"/>
            <p:cNvSpPr>
              <a:spLocks noChangeArrowheads="1"/>
            </p:cNvSpPr>
            <p:nvPr/>
          </p:nvSpPr>
          <p:spPr bwMode="auto">
            <a:xfrm>
              <a:off x="10902951" y="4846638"/>
              <a:ext cx="2190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a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4" name="Rectangle 499"/>
            <p:cNvSpPr>
              <a:spLocks noChangeArrowheads="1"/>
            </p:cNvSpPr>
            <p:nvPr/>
          </p:nvSpPr>
          <p:spPr bwMode="auto">
            <a:xfrm>
              <a:off x="9634538" y="4737101"/>
              <a:ext cx="2698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O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5" name="Rectangle 500"/>
            <p:cNvSpPr>
              <a:spLocks noChangeArrowheads="1"/>
            </p:cNvSpPr>
            <p:nvPr/>
          </p:nvSpPr>
          <p:spPr bwMode="auto">
            <a:xfrm>
              <a:off x="9371013" y="4397376"/>
              <a:ext cx="2190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h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6" name="Rectangle 501"/>
            <p:cNvSpPr>
              <a:spLocks noChangeArrowheads="1"/>
            </p:cNvSpPr>
            <p:nvPr/>
          </p:nvSpPr>
          <p:spPr bwMode="auto">
            <a:xfrm>
              <a:off x="9699626" y="1160463"/>
              <a:ext cx="1873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z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7" name="Rectangle 502"/>
            <p:cNvSpPr>
              <a:spLocks noChangeArrowheads="1"/>
            </p:cNvSpPr>
            <p:nvPr/>
          </p:nvSpPr>
          <p:spPr bwMode="auto">
            <a:xfrm>
              <a:off x="9229726" y="5156201"/>
              <a:ext cx="2444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A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8" name="Freeform 503"/>
            <p:cNvSpPr>
              <a:spLocks/>
            </p:cNvSpPr>
            <p:nvPr/>
          </p:nvSpPr>
          <p:spPr bwMode="auto">
            <a:xfrm>
              <a:off x="9545638" y="4113213"/>
              <a:ext cx="76200" cy="77788"/>
            </a:xfrm>
            <a:custGeom>
              <a:avLst/>
              <a:gdLst>
                <a:gd name="T0" fmla="*/ 48 w 48"/>
                <a:gd name="T1" fmla="*/ 25 h 49"/>
                <a:gd name="T2" fmla="*/ 48 w 48"/>
                <a:gd name="T3" fmla="*/ 25 h 49"/>
                <a:gd name="T4" fmla="*/ 44 w 48"/>
                <a:gd name="T5" fmla="*/ 37 h 49"/>
                <a:gd name="T6" fmla="*/ 40 w 48"/>
                <a:gd name="T7" fmla="*/ 45 h 49"/>
                <a:gd name="T8" fmla="*/ 32 w 48"/>
                <a:gd name="T9" fmla="*/ 49 h 49"/>
                <a:gd name="T10" fmla="*/ 24 w 48"/>
                <a:gd name="T11" fmla="*/ 49 h 49"/>
                <a:gd name="T12" fmla="*/ 24 w 48"/>
                <a:gd name="T13" fmla="*/ 49 h 49"/>
                <a:gd name="T14" fmla="*/ 12 w 48"/>
                <a:gd name="T15" fmla="*/ 49 h 49"/>
                <a:gd name="T16" fmla="*/ 8 w 48"/>
                <a:gd name="T17" fmla="*/ 45 h 49"/>
                <a:gd name="T18" fmla="*/ 0 w 48"/>
                <a:gd name="T19" fmla="*/ 37 h 49"/>
                <a:gd name="T20" fmla="*/ 0 w 48"/>
                <a:gd name="T21" fmla="*/ 25 h 49"/>
                <a:gd name="T22" fmla="*/ 0 w 48"/>
                <a:gd name="T23" fmla="*/ 25 h 49"/>
                <a:gd name="T24" fmla="*/ 0 w 48"/>
                <a:gd name="T25" fmla="*/ 17 h 49"/>
                <a:gd name="T26" fmla="*/ 8 w 48"/>
                <a:gd name="T27" fmla="*/ 9 h 49"/>
                <a:gd name="T28" fmla="*/ 12 w 48"/>
                <a:gd name="T29" fmla="*/ 5 h 49"/>
                <a:gd name="T30" fmla="*/ 24 w 48"/>
                <a:gd name="T31" fmla="*/ 0 h 49"/>
                <a:gd name="T32" fmla="*/ 24 w 48"/>
                <a:gd name="T33" fmla="*/ 0 h 49"/>
                <a:gd name="T34" fmla="*/ 32 w 48"/>
                <a:gd name="T35" fmla="*/ 5 h 49"/>
                <a:gd name="T36" fmla="*/ 40 w 48"/>
                <a:gd name="T37" fmla="*/ 9 h 49"/>
                <a:gd name="T38" fmla="*/ 44 w 48"/>
                <a:gd name="T39" fmla="*/ 17 h 49"/>
                <a:gd name="T40" fmla="*/ 48 w 48"/>
                <a:gd name="T4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48" y="25"/>
                  </a:moveTo>
                  <a:lnTo>
                    <a:pt x="48" y="25"/>
                  </a:lnTo>
                  <a:lnTo>
                    <a:pt x="44" y="37"/>
                  </a:lnTo>
                  <a:lnTo>
                    <a:pt x="40" y="45"/>
                  </a:lnTo>
                  <a:lnTo>
                    <a:pt x="3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2" y="5"/>
                  </a:lnTo>
                  <a:lnTo>
                    <a:pt x="40" y="9"/>
                  </a:lnTo>
                  <a:lnTo>
                    <a:pt x="44" y="17"/>
                  </a:lnTo>
                  <a:lnTo>
                    <a:pt x="4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545638" y="4113213"/>
              <a:ext cx="76200" cy="1101726"/>
              <a:chOff x="9545638" y="4113213"/>
              <a:chExt cx="76200" cy="110172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9583738" y="4262438"/>
                <a:ext cx="0" cy="952501"/>
                <a:chOff x="9583738" y="4262438"/>
                <a:chExt cx="0" cy="952501"/>
              </a:xfrm>
            </p:grpSpPr>
            <p:sp>
              <p:nvSpPr>
                <p:cNvPr id="72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9583738" y="5086351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3" name="Line 469"/>
                <p:cNvSpPr>
                  <a:spLocks noChangeShapeType="1"/>
                </p:cNvSpPr>
                <p:nvPr/>
              </p:nvSpPr>
              <p:spPr bwMode="auto">
                <a:xfrm flipV="1">
                  <a:off x="9583738" y="4879976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4" name="Line 470"/>
                <p:cNvSpPr>
                  <a:spLocks noChangeShapeType="1"/>
                </p:cNvSpPr>
                <p:nvPr/>
              </p:nvSpPr>
              <p:spPr bwMode="auto">
                <a:xfrm flipV="1">
                  <a:off x="9583738" y="4673601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5" name="Line 471"/>
                <p:cNvSpPr>
                  <a:spLocks noChangeShapeType="1"/>
                </p:cNvSpPr>
                <p:nvPr/>
              </p:nvSpPr>
              <p:spPr bwMode="auto">
                <a:xfrm flipV="1">
                  <a:off x="9583738" y="4467226"/>
                  <a:ext cx="0" cy="130175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6" name="Line 472"/>
                <p:cNvSpPr>
                  <a:spLocks noChangeShapeType="1"/>
                </p:cNvSpPr>
                <p:nvPr/>
              </p:nvSpPr>
              <p:spPr bwMode="auto">
                <a:xfrm flipV="1">
                  <a:off x="9583738" y="4262438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71" name="Freeform 504"/>
              <p:cNvSpPr>
                <a:spLocks/>
              </p:cNvSpPr>
              <p:nvPr/>
            </p:nvSpPr>
            <p:spPr bwMode="auto">
              <a:xfrm>
                <a:off x="9545638" y="4113213"/>
                <a:ext cx="76200" cy="77788"/>
              </a:xfrm>
              <a:custGeom>
                <a:avLst/>
                <a:gdLst>
                  <a:gd name="T0" fmla="*/ 48 w 48"/>
                  <a:gd name="T1" fmla="*/ 25 h 49"/>
                  <a:gd name="T2" fmla="*/ 48 w 48"/>
                  <a:gd name="T3" fmla="*/ 25 h 49"/>
                  <a:gd name="T4" fmla="*/ 44 w 48"/>
                  <a:gd name="T5" fmla="*/ 37 h 49"/>
                  <a:gd name="T6" fmla="*/ 40 w 48"/>
                  <a:gd name="T7" fmla="*/ 45 h 49"/>
                  <a:gd name="T8" fmla="*/ 32 w 48"/>
                  <a:gd name="T9" fmla="*/ 49 h 49"/>
                  <a:gd name="T10" fmla="*/ 24 w 48"/>
                  <a:gd name="T11" fmla="*/ 49 h 49"/>
                  <a:gd name="T12" fmla="*/ 24 w 48"/>
                  <a:gd name="T13" fmla="*/ 49 h 49"/>
                  <a:gd name="T14" fmla="*/ 12 w 48"/>
                  <a:gd name="T15" fmla="*/ 49 h 49"/>
                  <a:gd name="T16" fmla="*/ 8 w 48"/>
                  <a:gd name="T17" fmla="*/ 45 h 49"/>
                  <a:gd name="T18" fmla="*/ 0 w 48"/>
                  <a:gd name="T19" fmla="*/ 37 h 49"/>
                  <a:gd name="T20" fmla="*/ 0 w 48"/>
                  <a:gd name="T21" fmla="*/ 25 h 49"/>
                  <a:gd name="T22" fmla="*/ 0 w 48"/>
                  <a:gd name="T23" fmla="*/ 25 h 49"/>
                  <a:gd name="T24" fmla="*/ 0 w 48"/>
                  <a:gd name="T25" fmla="*/ 17 h 49"/>
                  <a:gd name="T26" fmla="*/ 8 w 48"/>
                  <a:gd name="T27" fmla="*/ 9 h 49"/>
                  <a:gd name="T28" fmla="*/ 12 w 48"/>
                  <a:gd name="T29" fmla="*/ 5 h 49"/>
                  <a:gd name="T30" fmla="*/ 24 w 48"/>
                  <a:gd name="T31" fmla="*/ 0 h 49"/>
                  <a:gd name="T32" fmla="*/ 24 w 48"/>
                  <a:gd name="T33" fmla="*/ 0 h 49"/>
                  <a:gd name="T34" fmla="*/ 32 w 48"/>
                  <a:gd name="T35" fmla="*/ 5 h 49"/>
                  <a:gd name="T36" fmla="*/ 40 w 48"/>
                  <a:gd name="T37" fmla="*/ 9 h 49"/>
                  <a:gd name="T38" fmla="*/ 44 w 48"/>
                  <a:gd name="T39" fmla="*/ 17 h 49"/>
                  <a:gd name="T40" fmla="*/ 48 w 48"/>
                  <a:gd name="T4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49">
                    <a:moveTo>
                      <a:pt x="48" y="25"/>
                    </a:moveTo>
                    <a:lnTo>
                      <a:pt x="48" y="25"/>
                    </a:lnTo>
                    <a:lnTo>
                      <a:pt x="44" y="37"/>
                    </a:lnTo>
                    <a:lnTo>
                      <a:pt x="40" y="45"/>
                    </a:lnTo>
                    <a:lnTo>
                      <a:pt x="32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12" y="49"/>
                    </a:lnTo>
                    <a:lnTo>
                      <a:pt x="8" y="45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5"/>
                    </a:lnTo>
                    <a:lnTo>
                      <a:pt x="40" y="9"/>
                    </a:lnTo>
                    <a:lnTo>
                      <a:pt x="44" y="17"/>
                    </a:lnTo>
                    <a:lnTo>
                      <a:pt x="48" y="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0580688" y="4789488"/>
              <a:ext cx="77788" cy="334963"/>
              <a:chOff x="10580688" y="4789488"/>
              <a:chExt cx="77788" cy="334963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10620376" y="4918076"/>
                <a:ext cx="0" cy="206375"/>
                <a:chOff x="10620376" y="4918076"/>
                <a:chExt cx="0" cy="206375"/>
              </a:xfrm>
            </p:grpSpPr>
            <p:sp>
              <p:nvSpPr>
                <p:cNvPr id="68" name="Line 478"/>
                <p:cNvSpPr>
                  <a:spLocks noChangeShapeType="1"/>
                </p:cNvSpPr>
                <p:nvPr/>
              </p:nvSpPr>
              <p:spPr bwMode="auto">
                <a:xfrm flipV="1">
                  <a:off x="10620376" y="5046663"/>
                  <a:ext cx="0" cy="777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69" name="Line 479"/>
                <p:cNvSpPr>
                  <a:spLocks noChangeShapeType="1"/>
                </p:cNvSpPr>
                <p:nvPr/>
              </p:nvSpPr>
              <p:spPr bwMode="auto">
                <a:xfrm flipV="1">
                  <a:off x="10620376" y="4918076"/>
                  <a:ext cx="0" cy="777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67" name="Freeform 505"/>
              <p:cNvSpPr>
                <a:spLocks/>
              </p:cNvSpPr>
              <p:nvPr/>
            </p:nvSpPr>
            <p:spPr bwMode="auto">
              <a:xfrm>
                <a:off x="10580688" y="4789488"/>
                <a:ext cx="77788" cy="77788"/>
              </a:xfrm>
              <a:custGeom>
                <a:avLst/>
                <a:gdLst>
                  <a:gd name="T0" fmla="*/ 49 w 49"/>
                  <a:gd name="T1" fmla="*/ 24 h 49"/>
                  <a:gd name="T2" fmla="*/ 49 w 49"/>
                  <a:gd name="T3" fmla="*/ 24 h 49"/>
                  <a:gd name="T4" fmla="*/ 45 w 49"/>
                  <a:gd name="T5" fmla="*/ 33 h 49"/>
                  <a:gd name="T6" fmla="*/ 41 w 49"/>
                  <a:gd name="T7" fmla="*/ 41 h 49"/>
                  <a:gd name="T8" fmla="*/ 33 w 49"/>
                  <a:gd name="T9" fmla="*/ 45 h 49"/>
                  <a:gd name="T10" fmla="*/ 25 w 49"/>
                  <a:gd name="T11" fmla="*/ 49 h 49"/>
                  <a:gd name="T12" fmla="*/ 25 w 49"/>
                  <a:gd name="T13" fmla="*/ 49 h 49"/>
                  <a:gd name="T14" fmla="*/ 17 w 49"/>
                  <a:gd name="T15" fmla="*/ 45 h 49"/>
                  <a:gd name="T16" fmla="*/ 8 w 49"/>
                  <a:gd name="T17" fmla="*/ 41 h 49"/>
                  <a:gd name="T18" fmla="*/ 0 w 49"/>
                  <a:gd name="T19" fmla="*/ 33 h 49"/>
                  <a:gd name="T20" fmla="*/ 0 w 49"/>
                  <a:gd name="T21" fmla="*/ 24 h 49"/>
                  <a:gd name="T22" fmla="*/ 0 w 49"/>
                  <a:gd name="T23" fmla="*/ 24 h 49"/>
                  <a:gd name="T24" fmla="*/ 0 w 49"/>
                  <a:gd name="T25" fmla="*/ 12 h 49"/>
                  <a:gd name="T26" fmla="*/ 8 w 49"/>
                  <a:gd name="T27" fmla="*/ 4 h 49"/>
                  <a:gd name="T28" fmla="*/ 17 w 49"/>
                  <a:gd name="T29" fmla="*/ 0 h 49"/>
                  <a:gd name="T30" fmla="*/ 25 w 49"/>
                  <a:gd name="T31" fmla="*/ 0 h 49"/>
                  <a:gd name="T32" fmla="*/ 25 w 49"/>
                  <a:gd name="T33" fmla="*/ 0 h 49"/>
                  <a:gd name="T34" fmla="*/ 33 w 49"/>
                  <a:gd name="T35" fmla="*/ 0 h 49"/>
                  <a:gd name="T36" fmla="*/ 41 w 49"/>
                  <a:gd name="T37" fmla="*/ 4 h 49"/>
                  <a:gd name="T38" fmla="*/ 45 w 49"/>
                  <a:gd name="T39" fmla="*/ 12 h 49"/>
                  <a:gd name="T40" fmla="*/ 49 w 49"/>
                  <a:gd name="T41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49">
                    <a:moveTo>
                      <a:pt x="49" y="24"/>
                    </a:moveTo>
                    <a:lnTo>
                      <a:pt x="49" y="24"/>
                    </a:lnTo>
                    <a:lnTo>
                      <a:pt x="45" y="33"/>
                    </a:lnTo>
                    <a:lnTo>
                      <a:pt x="41" y="41"/>
                    </a:lnTo>
                    <a:lnTo>
                      <a:pt x="33" y="45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7" y="45"/>
                    </a:lnTo>
                    <a:lnTo>
                      <a:pt x="8" y="41"/>
                    </a:lnTo>
                    <a:lnTo>
                      <a:pt x="0" y="33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8" y="4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41" y="4"/>
                    </a:lnTo>
                    <a:lnTo>
                      <a:pt x="45" y="12"/>
                    </a:lnTo>
                    <a:lnTo>
                      <a:pt x="49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31" name="Freeform 506"/>
            <p:cNvSpPr>
              <a:spLocks/>
            </p:cNvSpPr>
            <p:nvPr/>
          </p:nvSpPr>
          <p:spPr bwMode="auto">
            <a:xfrm>
              <a:off x="10580688" y="4789488"/>
              <a:ext cx="77788" cy="777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5 w 49"/>
                <a:gd name="T5" fmla="*/ 33 h 49"/>
                <a:gd name="T6" fmla="*/ 41 w 49"/>
                <a:gd name="T7" fmla="*/ 41 h 49"/>
                <a:gd name="T8" fmla="*/ 33 w 49"/>
                <a:gd name="T9" fmla="*/ 45 h 49"/>
                <a:gd name="T10" fmla="*/ 25 w 49"/>
                <a:gd name="T11" fmla="*/ 49 h 49"/>
                <a:gd name="T12" fmla="*/ 25 w 49"/>
                <a:gd name="T13" fmla="*/ 49 h 49"/>
                <a:gd name="T14" fmla="*/ 17 w 49"/>
                <a:gd name="T15" fmla="*/ 45 h 49"/>
                <a:gd name="T16" fmla="*/ 8 w 49"/>
                <a:gd name="T17" fmla="*/ 41 h 49"/>
                <a:gd name="T18" fmla="*/ 0 w 49"/>
                <a:gd name="T19" fmla="*/ 33 h 49"/>
                <a:gd name="T20" fmla="*/ 0 w 49"/>
                <a:gd name="T21" fmla="*/ 24 h 49"/>
                <a:gd name="T22" fmla="*/ 0 w 49"/>
                <a:gd name="T23" fmla="*/ 24 h 49"/>
                <a:gd name="T24" fmla="*/ 0 w 49"/>
                <a:gd name="T25" fmla="*/ 12 h 49"/>
                <a:gd name="T26" fmla="*/ 8 w 49"/>
                <a:gd name="T27" fmla="*/ 4 h 49"/>
                <a:gd name="T28" fmla="*/ 17 w 49"/>
                <a:gd name="T29" fmla="*/ 0 h 49"/>
                <a:gd name="T30" fmla="*/ 25 w 49"/>
                <a:gd name="T31" fmla="*/ 0 h 49"/>
                <a:gd name="T32" fmla="*/ 25 w 49"/>
                <a:gd name="T33" fmla="*/ 0 h 49"/>
                <a:gd name="T34" fmla="*/ 33 w 49"/>
                <a:gd name="T35" fmla="*/ 0 h 49"/>
                <a:gd name="T36" fmla="*/ 41 w 49"/>
                <a:gd name="T37" fmla="*/ 4 h 49"/>
                <a:gd name="T38" fmla="*/ 45 w 49"/>
                <a:gd name="T39" fmla="*/ 12 h 49"/>
                <a:gd name="T40" fmla="*/ 49 w 49"/>
                <a:gd name="T41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5" y="33"/>
                  </a:lnTo>
                  <a:lnTo>
                    <a:pt x="41" y="41"/>
                  </a:lnTo>
                  <a:lnTo>
                    <a:pt x="33" y="45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17" y="45"/>
                  </a:lnTo>
                  <a:lnTo>
                    <a:pt x="8" y="41"/>
                  </a:lnTo>
                  <a:lnTo>
                    <a:pt x="0" y="3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0"/>
                  </a:lnTo>
                  <a:lnTo>
                    <a:pt x="41" y="4"/>
                  </a:lnTo>
                  <a:lnTo>
                    <a:pt x="45" y="12"/>
                  </a:lnTo>
                  <a:lnTo>
                    <a:pt x="49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2" name="Freeform 507"/>
            <p:cNvSpPr>
              <a:spLocks/>
            </p:cNvSpPr>
            <p:nvPr/>
          </p:nvSpPr>
          <p:spPr bwMode="auto">
            <a:xfrm>
              <a:off x="9790113" y="4957763"/>
              <a:ext cx="192088" cy="63500"/>
            </a:xfrm>
            <a:custGeom>
              <a:avLst/>
              <a:gdLst>
                <a:gd name="T0" fmla="*/ 0 w 121"/>
                <a:gd name="T1" fmla="*/ 36 h 40"/>
                <a:gd name="T2" fmla="*/ 0 w 121"/>
                <a:gd name="T3" fmla="*/ 36 h 40"/>
                <a:gd name="T4" fmla="*/ 12 w 121"/>
                <a:gd name="T5" fmla="*/ 36 h 40"/>
                <a:gd name="T6" fmla="*/ 40 w 121"/>
                <a:gd name="T7" fmla="*/ 40 h 40"/>
                <a:gd name="T8" fmla="*/ 60 w 121"/>
                <a:gd name="T9" fmla="*/ 36 h 40"/>
                <a:gd name="T10" fmla="*/ 81 w 121"/>
                <a:gd name="T11" fmla="*/ 28 h 40"/>
                <a:gd name="T12" fmla="*/ 101 w 121"/>
                <a:gd name="T13" fmla="*/ 16 h 40"/>
                <a:gd name="T14" fmla="*/ 121 w 121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40">
                  <a:moveTo>
                    <a:pt x="0" y="36"/>
                  </a:moveTo>
                  <a:lnTo>
                    <a:pt x="0" y="36"/>
                  </a:lnTo>
                  <a:lnTo>
                    <a:pt x="12" y="36"/>
                  </a:lnTo>
                  <a:lnTo>
                    <a:pt x="40" y="40"/>
                  </a:lnTo>
                  <a:lnTo>
                    <a:pt x="60" y="36"/>
                  </a:lnTo>
                  <a:lnTo>
                    <a:pt x="81" y="28"/>
                  </a:lnTo>
                  <a:lnTo>
                    <a:pt x="101" y="16"/>
                  </a:lnTo>
                  <a:lnTo>
                    <a:pt x="121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3" name="Rectangle 508"/>
            <p:cNvSpPr>
              <a:spLocks noChangeArrowheads="1"/>
            </p:cNvSpPr>
            <p:nvPr/>
          </p:nvSpPr>
          <p:spPr bwMode="auto">
            <a:xfrm>
              <a:off x="10852151" y="5097463"/>
              <a:ext cx="160338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(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4" name="Rectangle 509"/>
            <p:cNvSpPr>
              <a:spLocks noChangeArrowheads="1"/>
            </p:cNvSpPr>
            <p:nvPr/>
          </p:nvSpPr>
          <p:spPr bwMode="auto">
            <a:xfrm>
              <a:off x="10915651" y="5091113"/>
              <a:ext cx="1873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x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5" name="Rectangle 510"/>
            <p:cNvSpPr>
              <a:spLocks noChangeArrowheads="1"/>
            </p:cNvSpPr>
            <p:nvPr/>
          </p:nvSpPr>
          <p:spPr bwMode="auto">
            <a:xfrm>
              <a:off x="10999788" y="5097463"/>
              <a:ext cx="219075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cs typeface="宋体" pitchFamily="2" charset="-122"/>
                </a:rPr>
                <a:t>,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6" name="Rectangle 511"/>
            <p:cNvSpPr>
              <a:spLocks noChangeArrowheads="1"/>
            </p:cNvSpPr>
            <p:nvPr/>
          </p:nvSpPr>
          <p:spPr bwMode="auto">
            <a:xfrm>
              <a:off x="11096626" y="5091113"/>
              <a:ext cx="1873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y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7" name="Rectangle 512"/>
            <p:cNvSpPr>
              <a:spLocks noChangeArrowheads="1"/>
            </p:cNvSpPr>
            <p:nvPr/>
          </p:nvSpPr>
          <p:spPr bwMode="auto">
            <a:xfrm>
              <a:off x="11187113" y="5097463"/>
              <a:ext cx="219075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cs typeface="宋体" pitchFamily="2" charset="-122"/>
                </a:rPr>
                <a:t>,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8" name="Rectangle 513"/>
            <p:cNvSpPr>
              <a:spLocks noChangeArrowheads="1"/>
            </p:cNvSpPr>
            <p:nvPr/>
          </p:nvSpPr>
          <p:spPr bwMode="auto">
            <a:xfrm>
              <a:off x="11282363" y="5097463"/>
              <a:ext cx="2698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0)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9" name="Rectangle 514"/>
            <p:cNvSpPr>
              <a:spLocks noChangeArrowheads="1"/>
            </p:cNvSpPr>
            <p:nvPr/>
          </p:nvSpPr>
          <p:spPr bwMode="auto">
            <a:xfrm>
              <a:off x="10947401" y="4332288"/>
              <a:ext cx="296863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M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0" name="Rectangle 515"/>
            <p:cNvSpPr>
              <a:spLocks noChangeArrowheads="1"/>
            </p:cNvSpPr>
            <p:nvPr/>
          </p:nvSpPr>
          <p:spPr bwMode="auto">
            <a:xfrm>
              <a:off x="11141076" y="4364038"/>
              <a:ext cx="160338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(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1" name="Rectangle 516"/>
            <p:cNvSpPr>
              <a:spLocks noChangeArrowheads="1"/>
            </p:cNvSpPr>
            <p:nvPr/>
          </p:nvSpPr>
          <p:spPr bwMode="auto">
            <a:xfrm>
              <a:off x="11206163" y="4357688"/>
              <a:ext cx="1873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x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2" name="Rectangle 517"/>
            <p:cNvSpPr>
              <a:spLocks noChangeArrowheads="1"/>
            </p:cNvSpPr>
            <p:nvPr/>
          </p:nvSpPr>
          <p:spPr bwMode="auto">
            <a:xfrm>
              <a:off x="11295063" y="4364038"/>
              <a:ext cx="219075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cs typeface="宋体" pitchFamily="2" charset="-122"/>
                </a:rPr>
                <a:t>,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3" name="Rectangle 518"/>
            <p:cNvSpPr>
              <a:spLocks noChangeArrowheads="1"/>
            </p:cNvSpPr>
            <p:nvPr/>
          </p:nvSpPr>
          <p:spPr bwMode="auto">
            <a:xfrm>
              <a:off x="11391901" y="4357688"/>
              <a:ext cx="187325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y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4" name="Rectangle 519"/>
            <p:cNvSpPr>
              <a:spLocks noChangeArrowheads="1"/>
            </p:cNvSpPr>
            <p:nvPr/>
          </p:nvSpPr>
          <p:spPr bwMode="auto">
            <a:xfrm>
              <a:off x="11476038" y="4364038"/>
              <a:ext cx="219075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cs typeface="宋体" pitchFamily="2" charset="-122"/>
                </a:rPr>
                <a:t>,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5" name="Rectangle 520"/>
            <p:cNvSpPr>
              <a:spLocks noChangeArrowheads="1"/>
            </p:cNvSpPr>
            <p:nvPr/>
          </p:nvSpPr>
          <p:spPr bwMode="auto">
            <a:xfrm>
              <a:off x="11572876" y="4357688"/>
              <a:ext cx="173038" cy="309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z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6" name="Rectangle 521"/>
            <p:cNvSpPr>
              <a:spLocks noChangeArrowheads="1"/>
            </p:cNvSpPr>
            <p:nvPr/>
          </p:nvSpPr>
          <p:spPr bwMode="auto">
            <a:xfrm>
              <a:off x="11649076" y="4364038"/>
              <a:ext cx="160338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)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47" name="Freeform 522"/>
            <p:cNvSpPr>
              <a:spLocks/>
            </p:cNvSpPr>
            <p:nvPr/>
          </p:nvSpPr>
          <p:spPr bwMode="auto">
            <a:xfrm>
              <a:off x="8894763" y="2016126"/>
              <a:ext cx="1957388" cy="1049338"/>
            </a:xfrm>
            <a:custGeom>
              <a:avLst/>
              <a:gdLst>
                <a:gd name="T0" fmla="*/ 0 w 1233"/>
                <a:gd name="T1" fmla="*/ 515 h 661"/>
                <a:gd name="T2" fmla="*/ 0 w 1233"/>
                <a:gd name="T3" fmla="*/ 515 h 661"/>
                <a:gd name="T4" fmla="*/ 4 w 1233"/>
                <a:gd name="T5" fmla="*/ 519 h 661"/>
                <a:gd name="T6" fmla="*/ 12 w 1233"/>
                <a:gd name="T7" fmla="*/ 539 h 661"/>
                <a:gd name="T8" fmla="*/ 32 w 1233"/>
                <a:gd name="T9" fmla="*/ 559 h 661"/>
                <a:gd name="T10" fmla="*/ 65 w 1233"/>
                <a:gd name="T11" fmla="*/ 588 h 661"/>
                <a:gd name="T12" fmla="*/ 85 w 1233"/>
                <a:gd name="T13" fmla="*/ 600 h 661"/>
                <a:gd name="T14" fmla="*/ 114 w 1233"/>
                <a:gd name="T15" fmla="*/ 612 h 661"/>
                <a:gd name="T16" fmla="*/ 142 w 1233"/>
                <a:gd name="T17" fmla="*/ 628 h 661"/>
                <a:gd name="T18" fmla="*/ 178 w 1233"/>
                <a:gd name="T19" fmla="*/ 636 h 661"/>
                <a:gd name="T20" fmla="*/ 223 w 1233"/>
                <a:gd name="T21" fmla="*/ 649 h 661"/>
                <a:gd name="T22" fmla="*/ 268 w 1233"/>
                <a:gd name="T23" fmla="*/ 653 h 661"/>
                <a:gd name="T24" fmla="*/ 320 w 1233"/>
                <a:gd name="T25" fmla="*/ 657 h 661"/>
                <a:gd name="T26" fmla="*/ 381 w 1233"/>
                <a:gd name="T27" fmla="*/ 661 h 661"/>
                <a:gd name="T28" fmla="*/ 381 w 1233"/>
                <a:gd name="T29" fmla="*/ 661 h 661"/>
                <a:gd name="T30" fmla="*/ 446 w 1233"/>
                <a:gd name="T31" fmla="*/ 657 h 661"/>
                <a:gd name="T32" fmla="*/ 511 w 1233"/>
                <a:gd name="T33" fmla="*/ 653 h 661"/>
                <a:gd name="T34" fmla="*/ 580 w 1233"/>
                <a:gd name="T35" fmla="*/ 645 h 661"/>
                <a:gd name="T36" fmla="*/ 649 w 1233"/>
                <a:gd name="T37" fmla="*/ 628 h 661"/>
                <a:gd name="T38" fmla="*/ 718 w 1233"/>
                <a:gd name="T39" fmla="*/ 612 h 661"/>
                <a:gd name="T40" fmla="*/ 787 w 1233"/>
                <a:gd name="T41" fmla="*/ 588 h 661"/>
                <a:gd name="T42" fmla="*/ 852 w 1233"/>
                <a:gd name="T43" fmla="*/ 559 h 661"/>
                <a:gd name="T44" fmla="*/ 912 w 1233"/>
                <a:gd name="T45" fmla="*/ 523 h 661"/>
                <a:gd name="T46" fmla="*/ 973 w 1233"/>
                <a:gd name="T47" fmla="*/ 482 h 661"/>
                <a:gd name="T48" fmla="*/ 1030 w 1233"/>
                <a:gd name="T49" fmla="*/ 434 h 661"/>
                <a:gd name="T50" fmla="*/ 1079 w 1233"/>
                <a:gd name="T51" fmla="*/ 381 h 661"/>
                <a:gd name="T52" fmla="*/ 1127 w 1233"/>
                <a:gd name="T53" fmla="*/ 320 h 661"/>
                <a:gd name="T54" fmla="*/ 1148 w 1233"/>
                <a:gd name="T55" fmla="*/ 288 h 661"/>
                <a:gd name="T56" fmla="*/ 1164 w 1233"/>
                <a:gd name="T57" fmla="*/ 251 h 661"/>
                <a:gd name="T58" fmla="*/ 1180 w 1233"/>
                <a:gd name="T59" fmla="*/ 215 h 661"/>
                <a:gd name="T60" fmla="*/ 1196 w 1233"/>
                <a:gd name="T61" fmla="*/ 178 h 661"/>
                <a:gd name="T62" fmla="*/ 1208 w 1233"/>
                <a:gd name="T63" fmla="*/ 134 h 661"/>
                <a:gd name="T64" fmla="*/ 1220 w 1233"/>
                <a:gd name="T65" fmla="*/ 93 h 661"/>
                <a:gd name="T66" fmla="*/ 1229 w 1233"/>
                <a:gd name="T67" fmla="*/ 49 h 661"/>
                <a:gd name="T68" fmla="*/ 1233 w 1233"/>
                <a:gd name="T69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3" h="661">
                  <a:moveTo>
                    <a:pt x="0" y="515"/>
                  </a:moveTo>
                  <a:lnTo>
                    <a:pt x="0" y="515"/>
                  </a:lnTo>
                  <a:lnTo>
                    <a:pt x="4" y="519"/>
                  </a:lnTo>
                  <a:lnTo>
                    <a:pt x="12" y="539"/>
                  </a:lnTo>
                  <a:lnTo>
                    <a:pt x="32" y="559"/>
                  </a:lnTo>
                  <a:lnTo>
                    <a:pt x="65" y="588"/>
                  </a:lnTo>
                  <a:lnTo>
                    <a:pt x="85" y="600"/>
                  </a:lnTo>
                  <a:lnTo>
                    <a:pt x="114" y="612"/>
                  </a:lnTo>
                  <a:lnTo>
                    <a:pt x="142" y="628"/>
                  </a:lnTo>
                  <a:lnTo>
                    <a:pt x="178" y="636"/>
                  </a:lnTo>
                  <a:lnTo>
                    <a:pt x="223" y="649"/>
                  </a:lnTo>
                  <a:lnTo>
                    <a:pt x="268" y="653"/>
                  </a:lnTo>
                  <a:lnTo>
                    <a:pt x="320" y="657"/>
                  </a:lnTo>
                  <a:lnTo>
                    <a:pt x="381" y="661"/>
                  </a:lnTo>
                  <a:lnTo>
                    <a:pt x="381" y="661"/>
                  </a:lnTo>
                  <a:lnTo>
                    <a:pt x="446" y="657"/>
                  </a:lnTo>
                  <a:lnTo>
                    <a:pt x="511" y="653"/>
                  </a:lnTo>
                  <a:lnTo>
                    <a:pt x="580" y="645"/>
                  </a:lnTo>
                  <a:lnTo>
                    <a:pt x="649" y="628"/>
                  </a:lnTo>
                  <a:lnTo>
                    <a:pt x="718" y="612"/>
                  </a:lnTo>
                  <a:lnTo>
                    <a:pt x="787" y="588"/>
                  </a:lnTo>
                  <a:lnTo>
                    <a:pt x="852" y="559"/>
                  </a:lnTo>
                  <a:lnTo>
                    <a:pt x="912" y="523"/>
                  </a:lnTo>
                  <a:lnTo>
                    <a:pt x="973" y="482"/>
                  </a:lnTo>
                  <a:lnTo>
                    <a:pt x="1030" y="434"/>
                  </a:lnTo>
                  <a:lnTo>
                    <a:pt x="1079" y="381"/>
                  </a:lnTo>
                  <a:lnTo>
                    <a:pt x="1127" y="320"/>
                  </a:lnTo>
                  <a:lnTo>
                    <a:pt x="1148" y="288"/>
                  </a:lnTo>
                  <a:lnTo>
                    <a:pt x="1164" y="251"/>
                  </a:lnTo>
                  <a:lnTo>
                    <a:pt x="1180" y="215"/>
                  </a:lnTo>
                  <a:lnTo>
                    <a:pt x="1196" y="178"/>
                  </a:lnTo>
                  <a:lnTo>
                    <a:pt x="1208" y="134"/>
                  </a:lnTo>
                  <a:lnTo>
                    <a:pt x="1220" y="93"/>
                  </a:lnTo>
                  <a:lnTo>
                    <a:pt x="1229" y="49"/>
                  </a:lnTo>
                  <a:lnTo>
                    <a:pt x="123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8901113" y="3489326"/>
              <a:ext cx="1970088" cy="933450"/>
              <a:chOff x="8901113" y="3489326"/>
              <a:chExt cx="1970088" cy="933450"/>
            </a:xfrm>
          </p:grpSpPr>
          <p:sp>
            <p:nvSpPr>
              <p:cNvPr id="53" name="Freeform 523"/>
              <p:cNvSpPr>
                <a:spLocks/>
              </p:cNvSpPr>
              <p:nvPr/>
            </p:nvSpPr>
            <p:spPr bwMode="auto">
              <a:xfrm>
                <a:off x="8901113" y="3752851"/>
                <a:ext cx="52388" cy="115888"/>
              </a:xfrm>
              <a:custGeom>
                <a:avLst/>
                <a:gdLst>
                  <a:gd name="T0" fmla="*/ 0 w 33"/>
                  <a:gd name="T1" fmla="*/ 73 h 73"/>
                  <a:gd name="T2" fmla="*/ 0 w 33"/>
                  <a:gd name="T3" fmla="*/ 61 h 73"/>
                  <a:gd name="T4" fmla="*/ 12 w 33"/>
                  <a:gd name="T5" fmla="*/ 33 h 73"/>
                  <a:gd name="T6" fmla="*/ 33 w 33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73">
                    <a:moveTo>
                      <a:pt x="0" y="73"/>
                    </a:moveTo>
                    <a:lnTo>
                      <a:pt x="0" y="61"/>
                    </a:lnTo>
                    <a:lnTo>
                      <a:pt x="12" y="33"/>
                    </a:lnTo>
                    <a:lnTo>
                      <a:pt x="33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4" name="Freeform 524"/>
              <p:cNvSpPr>
                <a:spLocks/>
              </p:cNvSpPr>
              <p:nvPr/>
            </p:nvSpPr>
            <p:spPr bwMode="auto">
              <a:xfrm>
                <a:off x="9004301" y="3605213"/>
                <a:ext cx="96838" cy="84138"/>
              </a:xfrm>
              <a:custGeom>
                <a:avLst/>
                <a:gdLst>
                  <a:gd name="T0" fmla="*/ 0 w 61"/>
                  <a:gd name="T1" fmla="*/ 53 h 53"/>
                  <a:gd name="T2" fmla="*/ 8 w 61"/>
                  <a:gd name="T3" fmla="*/ 45 h 53"/>
                  <a:gd name="T4" fmla="*/ 32 w 61"/>
                  <a:gd name="T5" fmla="*/ 25 h 53"/>
                  <a:gd name="T6" fmla="*/ 61 w 61"/>
                  <a:gd name="T7" fmla="*/ 0 h 53"/>
                  <a:gd name="T8" fmla="*/ 61 w 61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3">
                    <a:moveTo>
                      <a:pt x="0" y="53"/>
                    </a:moveTo>
                    <a:lnTo>
                      <a:pt x="8" y="45"/>
                    </a:lnTo>
                    <a:lnTo>
                      <a:pt x="32" y="25"/>
                    </a:ln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5" name="Freeform 525"/>
              <p:cNvSpPr>
                <a:spLocks/>
              </p:cNvSpPr>
              <p:nvPr/>
            </p:nvSpPr>
            <p:spPr bwMode="auto">
              <a:xfrm>
                <a:off x="9164638" y="3522663"/>
                <a:ext cx="122238" cy="44450"/>
              </a:xfrm>
              <a:custGeom>
                <a:avLst/>
                <a:gdLst>
                  <a:gd name="T0" fmla="*/ 0 w 77"/>
                  <a:gd name="T1" fmla="*/ 28 h 28"/>
                  <a:gd name="T2" fmla="*/ 29 w 77"/>
                  <a:gd name="T3" fmla="*/ 16 h 28"/>
                  <a:gd name="T4" fmla="*/ 73 w 77"/>
                  <a:gd name="T5" fmla="*/ 0 h 28"/>
                  <a:gd name="T6" fmla="*/ 77 w 77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28">
                    <a:moveTo>
                      <a:pt x="0" y="28"/>
                    </a:moveTo>
                    <a:lnTo>
                      <a:pt x="29" y="16"/>
                    </a:lnTo>
                    <a:lnTo>
                      <a:pt x="73" y="0"/>
                    </a:lnTo>
                    <a:lnTo>
                      <a:pt x="77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6" name="Freeform 526"/>
              <p:cNvSpPr>
                <a:spLocks/>
              </p:cNvSpPr>
              <p:nvPr/>
            </p:nvSpPr>
            <p:spPr bwMode="auto">
              <a:xfrm>
                <a:off x="9364663" y="3489326"/>
                <a:ext cx="122238" cy="12700"/>
              </a:xfrm>
              <a:custGeom>
                <a:avLst/>
                <a:gdLst>
                  <a:gd name="T0" fmla="*/ 0 w 77"/>
                  <a:gd name="T1" fmla="*/ 8 h 8"/>
                  <a:gd name="T2" fmla="*/ 53 w 77"/>
                  <a:gd name="T3" fmla="*/ 0 h 8"/>
                  <a:gd name="T4" fmla="*/ 77 w 77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8">
                    <a:moveTo>
                      <a:pt x="0" y="8"/>
                    </a:moveTo>
                    <a:lnTo>
                      <a:pt x="53" y="0"/>
                    </a:lnTo>
                    <a:lnTo>
                      <a:pt x="77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7" name="Freeform 527"/>
              <p:cNvSpPr>
                <a:spLocks/>
              </p:cNvSpPr>
              <p:nvPr/>
            </p:nvSpPr>
            <p:spPr bwMode="auto">
              <a:xfrm>
                <a:off x="9564688" y="3489326"/>
                <a:ext cx="128588" cy="6350"/>
              </a:xfrm>
              <a:custGeom>
                <a:avLst/>
                <a:gdLst>
                  <a:gd name="T0" fmla="*/ 0 w 81"/>
                  <a:gd name="T1" fmla="*/ 0 h 4"/>
                  <a:gd name="T2" fmla="*/ 52 w 81"/>
                  <a:gd name="T3" fmla="*/ 0 h 4"/>
                  <a:gd name="T4" fmla="*/ 81 w 8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">
                    <a:moveTo>
                      <a:pt x="0" y="0"/>
                    </a:moveTo>
                    <a:lnTo>
                      <a:pt x="52" y="0"/>
                    </a:lnTo>
                    <a:lnTo>
                      <a:pt x="81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8" name="Freeform 528"/>
              <p:cNvSpPr>
                <a:spLocks/>
              </p:cNvSpPr>
              <p:nvPr/>
            </p:nvSpPr>
            <p:spPr bwMode="auto">
              <a:xfrm>
                <a:off x="9769476" y="3508376"/>
                <a:ext cx="130175" cy="26988"/>
              </a:xfrm>
              <a:custGeom>
                <a:avLst/>
                <a:gdLst>
                  <a:gd name="T0" fmla="*/ 0 w 82"/>
                  <a:gd name="T1" fmla="*/ 0 h 17"/>
                  <a:gd name="T2" fmla="*/ 61 w 82"/>
                  <a:gd name="T3" fmla="*/ 13 h 17"/>
                  <a:gd name="T4" fmla="*/ 82 w 8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7">
                    <a:moveTo>
                      <a:pt x="0" y="0"/>
                    </a:moveTo>
                    <a:lnTo>
                      <a:pt x="61" y="13"/>
                    </a:lnTo>
                    <a:lnTo>
                      <a:pt x="82" y="1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9" name="Freeform 529"/>
              <p:cNvSpPr>
                <a:spLocks/>
              </p:cNvSpPr>
              <p:nvPr/>
            </p:nvSpPr>
            <p:spPr bwMode="auto">
              <a:xfrm>
                <a:off x="9969501" y="3560763"/>
                <a:ext cx="122238" cy="38100"/>
              </a:xfrm>
              <a:custGeom>
                <a:avLst/>
                <a:gdLst>
                  <a:gd name="T0" fmla="*/ 0 w 77"/>
                  <a:gd name="T1" fmla="*/ 0 h 24"/>
                  <a:gd name="T2" fmla="*/ 4 w 77"/>
                  <a:gd name="T3" fmla="*/ 0 h 24"/>
                  <a:gd name="T4" fmla="*/ 73 w 77"/>
                  <a:gd name="T5" fmla="*/ 24 h 24"/>
                  <a:gd name="T6" fmla="*/ 77 w 77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24">
                    <a:moveTo>
                      <a:pt x="0" y="0"/>
                    </a:moveTo>
                    <a:lnTo>
                      <a:pt x="4" y="0"/>
                    </a:lnTo>
                    <a:lnTo>
                      <a:pt x="73" y="24"/>
                    </a:lnTo>
                    <a:lnTo>
                      <a:pt x="77" y="2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0" name="Freeform 530"/>
              <p:cNvSpPr>
                <a:spLocks/>
              </p:cNvSpPr>
              <p:nvPr/>
            </p:nvSpPr>
            <p:spPr bwMode="auto">
              <a:xfrm>
                <a:off x="10163176" y="3630613"/>
                <a:ext cx="115888" cy="58738"/>
              </a:xfrm>
              <a:custGeom>
                <a:avLst/>
                <a:gdLst>
                  <a:gd name="T0" fmla="*/ 0 w 73"/>
                  <a:gd name="T1" fmla="*/ 0 h 37"/>
                  <a:gd name="T2" fmla="*/ 20 w 73"/>
                  <a:gd name="T3" fmla="*/ 9 h 37"/>
                  <a:gd name="T4" fmla="*/ 73 w 73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37">
                    <a:moveTo>
                      <a:pt x="0" y="0"/>
                    </a:moveTo>
                    <a:lnTo>
                      <a:pt x="20" y="9"/>
                    </a:lnTo>
                    <a:lnTo>
                      <a:pt x="73" y="3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1" name="Freeform 531"/>
              <p:cNvSpPr>
                <a:spLocks/>
              </p:cNvSpPr>
              <p:nvPr/>
            </p:nvSpPr>
            <p:spPr bwMode="auto">
              <a:xfrm>
                <a:off x="10342563" y="3727451"/>
                <a:ext cx="109538" cy="71438"/>
              </a:xfrm>
              <a:custGeom>
                <a:avLst/>
                <a:gdLst>
                  <a:gd name="T0" fmla="*/ 0 w 69"/>
                  <a:gd name="T1" fmla="*/ 0 h 45"/>
                  <a:gd name="T2" fmla="*/ 33 w 69"/>
                  <a:gd name="T3" fmla="*/ 21 h 45"/>
                  <a:gd name="T4" fmla="*/ 69 w 69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45">
                    <a:moveTo>
                      <a:pt x="0" y="0"/>
                    </a:moveTo>
                    <a:lnTo>
                      <a:pt x="33" y="21"/>
                    </a:lnTo>
                    <a:lnTo>
                      <a:pt x="69" y="4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2" name="Freeform 532"/>
              <p:cNvSpPr>
                <a:spLocks/>
              </p:cNvSpPr>
              <p:nvPr/>
            </p:nvSpPr>
            <p:spPr bwMode="auto">
              <a:xfrm>
                <a:off x="10517188" y="3843338"/>
                <a:ext cx="90488" cy="90488"/>
              </a:xfrm>
              <a:custGeom>
                <a:avLst/>
                <a:gdLst>
                  <a:gd name="T0" fmla="*/ 0 w 57"/>
                  <a:gd name="T1" fmla="*/ 0 h 57"/>
                  <a:gd name="T2" fmla="*/ 36 w 57"/>
                  <a:gd name="T3" fmla="*/ 33 h 57"/>
                  <a:gd name="T4" fmla="*/ 57 w 57"/>
                  <a:gd name="T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36" y="33"/>
                    </a:lnTo>
                    <a:lnTo>
                      <a:pt x="57" y="5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3" name="Freeform 533"/>
              <p:cNvSpPr>
                <a:spLocks/>
              </p:cNvSpPr>
              <p:nvPr/>
            </p:nvSpPr>
            <p:spPr bwMode="auto">
              <a:xfrm>
                <a:off x="10664826" y="3984626"/>
                <a:ext cx="77788" cy="103188"/>
              </a:xfrm>
              <a:custGeom>
                <a:avLst/>
                <a:gdLst>
                  <a:gd name="T0" fmla="*/ 0 w 49"/>
                  <a:gd name="T1" fmla="*/ 0 h 65"/>
                  <a:gd name="T2" fmla="*/ 33 w 49"/>
                  <a:gd name="T3" fmla="*/ 45 h 65"/>
                  <a:gd name="T4" fmla="*/ 49 w 49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65">
                    <a:moveTo>
                      <a:pt x="0" y="0"/>
                    </a:moveTo>
                    <a:lnTo>
                      <a:pt x="33" y="45"/>
                    </a:lnTo>
                    <a:lnTo>
                      <a:pt x="49" y="6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4" name="Freeform 534"/>
              <p:cNvSpPr>
                <a:spLocks/>
              </p:cNvSpPr>
              <p:nvPr/>
            </p:nvSpPr>
            <p:spPr bwMode="auto">
              <a:xfrm>
                <a:off x="10780713" y="4152901"/>
                <a:ext cx="50800" cy="122238"/>
              </a:xfrm>
              <a:custGeom>
                <a:avLst/>
                <a:gdLst>
                  <a:gd name="T0" fmla="*/ 0 w 32"/>
                  <a:gd name="T1" fmla="*/ 0 h 77"/>
                  <a:gd name="T2" fmla="*/ 24 w 32"/>
                  <a:gd name="T3" fmla="*/ 48 h 77"/>
                  <a:gd name="T4" fmla="*/ 32 w 32"/>
                  <a:gd name="T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77">
                    <a:moveTo>
                      <a:pt x="0" y="0"/>
                    </a:moveTo>
                    <a:lnTo>
                      <a:pt x="24" y="48"/>
                    </a:lnTo>
                    <a:lnTo>
                      <a:pt x="32" y="7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" name="Freeform 535"/>
              <p:cNvSpPr>
                <a:spLocks/>
              </p:cNvSpPr>
              <p:nvPr/>
            </p:nvSpPr>
            <p:spPr bwMode="auto">
              <a:xfrm>
                <a:off x="10858501" y="4344988"/>
                <a:ext cx="12700" cy="77788"/>
              </a:xfrm>
              <a:custGeom>
                <a:avLst/>
                <a:gdLst>
                  <a:gd name="T0" fmla="*/ 0 w 8"/>
                  <a:gd name="T1" fmla="*/ 0 h 49"/>
                  <a:gd name="T2" fmla="*/ 4 w 8"/>
                  <a:gd name="T3" fmla="*/ 17 h 49"/>
                  <a:gd name="T4" fmla="*/ 8 w 8"/>
                  <a:gd name="T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9">
                    <a:moveTo>
                      <a:pt x="0" y="0"/>
                    </a:moveTo>
                    <a:lnTo>
                      <a:pt x="4" y="17"/>
                    </a:lnTo>
                    <a:lnTo>
                      <a:pt x="8" y="49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49" name="Freeform 536"/>
            <p:cNvSpPr>
              <a:spLocks/>
            </p:cNvSpPr>
            <p:nvPr/>
          </p:nvSpPr>
          <p:spPr bwMode="auto">
            <a:xfrm>
              <a:off x="8894763" y="3444876"/>
              <a:ext cx="1963738" cy="714375"/>
            </a:xfrm>
            <a:custGeom>
              <a:avLst/>
              <a:gdLst>
                <a:gd name="T0" fmla="*/ 0 w 1237"/>
                <a:gd name="T1" fmla="*/ 312 h 450"/>
                <a:gd name="T2" fmla="*/ 0 w 1237"/>
                <a:gd name="T3" fmla="*/ 312 h 450"/>
                <a:gd name="T4" fmla="*/ 4 w 1237"/>
                <a:gd name="T5" fmla="*/ 316 h 450"/>
                <a:gd name="T6" fmla="*/ 12 w 1237"/>
                <a:gd name="T7" fmla="*/ 332 h 450"/>
                <a:gd name="T8" fmla="*/ 28 w 1237"/>
                <a:gd name="T9" fmla="*/ 353 h 450"/>
                <a:gd name="T10" fmla="*/ 45 w 1237"/>
                <a:gd name="T11" fmla="*/ 369 h 450"/>
                <a:gd name="T12" fmla="*/ 65 w 1237"/>
                <a:gd name="T13" fmla="*/ 381 h 450"/>
                <a:gd name="T14" fmla="*/ 93 w 1237"/>
                <a:gd name="T15" fmla="*/ 393 h 450"/>
                <a:gd name="T16" fmla="*/ 122 w 1237"/>
                <a:gd name="T17" fmla="*/ 405 h 450"/>
                <a:gd name="T18" fmla="*/ 162 w 1237"/>
                <a:gd name="T19" fmla="*/ 417 h 450"/>
                <a:gd name="T20" fmla="*/ 207 w 1237"/>
                <a:gd name="T21" fmla="*/ 430 h 450"/>
                <a:gd name="T22" fmla="*/ 260 w 1237"/>
                <a:gd name="T23" fmla="*/ 438 h 450"/>
                <a:gd name="T24" fmla="*/ 324 w 1237"/>
                <a:gd name="T25" fmla="*/ 442 h 450"/>
                <a:gd name="T26" fmla="*/ 393 w 1237"/>
                <a:gd name="T27" fmla="*/ 450 h 450"/>
                <a:gd name="T28" fmla="*/ 474 w 1237"/>
                <a:gd name="T29" fmla="*/ 450 h 450"/>
                <a:gd name="T30" fmla="*/ 474 w 1237"/>
                <a:gd name="T31" fmla="*/ 450 h 450"/>
                <a:gd name="T32" fmla="*/ 560 w 1237"/>
                <a:gd name="T33" fmla="*/ 446 h 450"/>
                <a:gd name="T34" fmla="*/ 641 w 1237"/>
                <a:gd name="T35" fmla="*/ 442 h 450"/>
                <a:gd name="T36" fmla="*/ 714 w 1237"/>
                <a:gd name="T37" fmla="*/ 430 h 450"/>
                <a:gd name="T38" fmla="*/ 783 w 1237"/>
                <a:gd name="T39" fmla="*/ 413 h 450"/>
                <a:gd name="T40" fmla="*/ 847 w 1237"/>
                <a:gd name="T41" fmla="*/ 393 h 450"/>
                <a:gd name="T42" fmla="*/ 908 w 1237"/>
                <a:gd name="T43" fmla="*/ 369 h 450"/>
                <a:gd name="T44" fmla="*/ 965 w 1237"/>
                <a:gd name="T45" fmla="*/ 344 h 450"/>
                <a:gd name="T46" fmla="*/ 1014 w 1237"/>
                <a:gd name="T47" fmla="*/ 312 h 450"/>
                <a:gd name="T48" fmla="*/ 1058 w 1237"/>
                <a:gd name="T49" fmla="*/ 280 h 450"/>
                <a:gd name="T50" fmla="*/ 1099 w 1237"/>
                <a:gd name="T51" fmla="*/ 247 h 450"/>
                <a:gd name="T52" fmla="*/ 1135 w 1237"/>
                <a:gd name="T53" fmla="*/ 211 h 450"/>
                <a:gd name="T54" fmla="*/ 1168 w 1237"/>
                <a:gd name="T55" fmla="*/ 170 h 450"/>
                <a:gd name="T56" fmla="*/ 1192 w 1237"/>
                <a:gd name="T57" fmla="*/ 130 h 450"/>
                <a:gd name="T58" fmla="*/ 1212 w 1237"/>
                <a:gd name="T59" fmla="*/ 89 h 450"/>
                <a:gd name="T60" fmla="*/ 1229 w 1237"/>
                <a:gd name="T61" fmla="*/ 44 h 450"/>
                <a:gd name="T62" fmla="*/ 1237 w 1237"/>
                <a:gd name="T6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7" h="450">
                  <a:moveTo>
                    <a:pt x="0" y="312"/>
                  </a:moveTo>
                  <a:lnTo>
                    <a:pt x="0" y="312"/>
                  </a:lnTo>
                  <a:lnTo>
                    <a:pt x="4" y="316"/>
                  </a:lnTo>
                  <a:lnTo>
                    <a:pt x="12" y="332"/>
                  </a:lnTo>
                  <a:lnTo>
                    <a:pt x="28" y="353"/>
                  </a:lnTo>
                  <a:lnTo>
                    <a:pt x="45" y="369"/>
                  </a:lnTo>
                  <a:lnTo>
                    <a:pt x="65" y="381"/>
                  </a:lnTo>
                  <a:lnTo>
                    <a:pt x="93" y="393"/>
                  </a:lnTo>
                  <a:lnTo>
                    <a:pt x="122" y="405"/>
                  </a:lnTo>
                  <a:lnTo>
                    <a:pt x="162" y="417"/>
                  </a:lnTo>
                  <a:lnTo>
                    <a:pt x="207" y="430"/>
                  </a:lnTo>
                  <a:lnTo>
                    <a:pt x="260" y="438"/>
                  </a:lnTo>
                  <a:lnTo>
                    <a:pt x="324" y="442"/>
                  </a:lnTo>
                  <a:lnTo>
                    <a:pt x="393" y="45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560" y="446"/>
                  </a:lnTo>
                  <a:lnTo>
                    <a:pt x="641" y="442"/>
                  </a:lnTo>
                  <a:lnTo>
                    <a:pt x="714" y="430"/>
                  </a:lnTo>
                  <a:lnTo>
                    <a:pt x="783" y="413"/>
                  </a:lnTo>
                  <a:lnTo>
                    <a:pt x="847" y="393"/>
                  </a:lnTo>
                  <a:lnTo>
                    <a:pt x="908" y="369"/>
                  </a:lnTo>
                  <a:lnTo>
                    <a:pt x="965" y="344"/>
                  </a:lnTo>
                  <a:lnTo>
                    <a:pt x="1014" y="312"/>
                  </a:lnTo>
                  <a:lnTo>
                    <a:pt x="1058" y="280"/>
                  </a:lnTo>
                  <a:lnTo>
                    <a:pt x="1099" y="247"/>
                  </a:lnTo>
                  <a:lnTo>
                    <a:pt x="1135" y="211"/>
                  </a:lnTo>
                  <a:lnTo>
                    <a:pt x="1168" y="170"/>
                  </a:lnTo>
                  <a:lnTo>
                    <a:pt x="1192" y="130"/>
                  </a:lnTo>
                  <a:lnTo>
                    <a:pt x="1212" y="89"/>
                  </a:lnTo>
                  <a:lnTo>
                    <a:pt x="1229" y="44"/>
                  </a:lnTo>
                  <a:lnTo>
                    <a:pt x="1237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9760186" y="5021738"/>
              <a:ext cx="272417" cy="247650"/>
              <a:chOff x="10290015" y="5867875"/>
              <a:chExt cx="272417" cy="24765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0300495" y="5883366"/>
                <a:ext cx="261937" cy="168275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aphicFrame>
            <p:nvGraphicFramePr>
              <p:cNvPr id="52" name="对象 5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0970476"/>
                  </p:ext>
                </p:extLst>
              </p:nvPr>
            </p:nvGraphicFramePr>
            <p:xfrm>
              <a:off x="10290015" y="5867875"/>
              <a:ext cx="257175" cy="247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4339" name="文档" r:id="rId5" imgW="191078" imgH="211313" progId="Word.Document.12">
                      <p:embed/>
                    </p:oleObj>
                  </mc:Choice>
                  <mc:Fallback>
                    <p:oleObj name="文档" r:id="rId5" imgW="191078" imgH="211313" progId="Word.Document.12">
                      <p:embed/>
                      <p:pic>
                        <p:nvPicPr>
                          <p:cNvPr id="115" name="对象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90015" y="5867875"/>
                            <a:ext cx="257175" cy="2476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9" name="矩形 108"/>
          <p:cNvSpPr/>
          <p:nvPr/>
        </p:nvSpPr>
        <p:spPr>
          <a:xfrm>
            <a:off x="1460269" y="32077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例如螺旋线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/>
              <p:cNvSpPr/>
              <p:nvPr/>
            </p:nvSpPr>
            <p:spPr>
              <a:xfrm>
                <a:off x="1672655" y="4935821"/>
                <a:ext cx="22608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400" dirty="0" smtClean="0"/>
                  <a:t>：角速度大小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0" name="矩形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655" y="4935821"/>
                <a:ext cx="2260875" cy="461665"/>
              </a:xfrm>
              <a:prstGeom prst="rect">
                <a:avLst/>
              </a:prstGeom>
              <a:blipFill>
                <a:blip r:embed="rId7"/>
                <a:stretch>
                  <a:fillRect t="-14667" r="-323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4372793" y="4935821"/>
                <a:ext cx="1902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：圆的半径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93" y="4935821"/>
                <a:ext cx="1902572" cy="461665"/>
              </a:xfrm>
              <a:prstGeom prst="rect">
                <a:avLst/>
              </a:prstGeom>
              <a:blipFill>
                <a:blip r:embed="rId8"/>
                <a:stretch>
                  <a:fillRect t="-14667" r="-41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1674546" y="5460231"/>
                <a:ext cx="34358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 smtClean="0"/>
                  <a:t>：纵向移动的速度大小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46" y="5460231"/>
                <a:ext cx="3435877" cy="461665"/>
              </a:xfrm>
              <a:prstGeom prst="rect">
                <a:avLst/>
              </a:prstGeom>
              <a:blipFill>
                <a:blip r:embed="rId9"/>
                <a:stretch>
                  <a:fillRect l="-533" t="-14667" r="-177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5263972" y="5446080"/>
                <a:ext cx="12373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：</a:t>
                </a:r>
                <a:r>
                  <a:rPr lang="zh-CN" altLang="en-US" sz="2400" dirty="0"/>
                  <a:t>时间</a:t>
                </a:r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972" y="5446080"/>
                <a:ext cx="1237326" cy="461665"/>
              </a:xfrm>
              <a:prstGeom prst="rect">
                <a:avLst/>
              </a:prstGeom>
              <a:blipFill>
                <a:blip r:embed="rId10"/>
                <a:stretch>
                  <a:fillRect l="-495" t="-14474" r="-693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93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9" grpId="0"/>
      <p:bldP spid="110" grpId="0"/>
      <p:bldP spid="111" grpId="0"/>
      <p:bldP spid="112" grpId="0"/>
      <p:bldP spid="1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81701" y="4394853"/>
                <a:ext cx="174727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01" y="4394853"/>
                <a:ext cx="1747273" cy="127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25" y="1279561"/>
            <a:ext cx="2704762" cy="28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049" y="1327180"/>
            <a:ext cx="2809524" cy="28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53499" y="4394853"/>
                <a:ext cx="243047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394853"/>
                <a:ext cx="2430474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335" y="1250989"/>
            <a:ext cx="3066667" cy="291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394833" y="4394853"/>
                <a:ext cx="3392852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(4+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(4+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833" y="4394853"/>
                <a:ext cx="3392852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475525" y="57460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见识一下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6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2" y="368036"/>
            <a:ext cx="5547043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三、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空间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曲线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在坐标面上的投影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495525" y="1061077"/>
                <a:ext cx="9892912" cy="1285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设空间曲线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 smtClean="0"/>
                  <a:t>的方程</a:t>
                </a:r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，过曲线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 smtClean="0"/>
                  <a:t>上的每一点向某坐标面引垂线，则这些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垂线与坐标面的交点集为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 smtClean="0"/>
                  <a:t>在该坐标面上的投影。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5" y="1061077"/>
                <a:ext cx="9892912" cy="1285480"/>
              </a:xfrm>
              <a:prstGeom prst="rect">
                <a:avLst/>
              </a:prstGeom>
              <a:blipFill>
                <a:blip r:embed="rId2"/>
                <a:stretch>
                  <a:fillRect l="-924" r="-801" b="-8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95525" y="2467661"/>
                <a:ext cx="9892912" cy="1739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如果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都表示同一曲线，即两方程组同解。则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为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/>
                  <a:t>坐标面上的投影曲线。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5" y="2467661"/>
                <a:ext cx="9892912" cy="1739964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95525" y="4328729"/>
                <a:ext cx="8009693" cy="1875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例如曲线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坐标面上的投影</a:t>
                </a:r>
                <a:r>
                  <a:rPr lang="zh-CN" altLang="en-US" sz="2400" dirty="0" smtClean="0"/>
                  <a:t>曲线为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5" y="4328729"/>
                <a:ext cx="8009693" cy="1875385"/>
              </a:xfrm>
              <a:prstGeom prst="rect">
                <a:avLst/>
              </a:prstGeom>
              <a:blipFill>
                <a:blip r:embed="rId4"/>
                <a:stretch>
                  <a:fillRect l="-1142" r="-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8621805" y="5266421"/>
            <a:ext cx="2766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柱面是图形在坐标面投影的基本工具</a:t>
            </a:r>
            <a:r>
              <a:rPr lang="en-US" altLang="zh-CN" sz="2400" dirty="0" smtClean="0">
                <a:solidFill>
                  <a:srgbClr val="0000FF"/>
                </a:solidFill>
              </a:rPr>
              <a:t>!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13166" y="459130"/>
                <a:ext cx="88707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求抛物面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与平面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的截线在三个坐标面上的投影曲线</a:t>
                </a:r>
                <a:r>
                  <a:rPr lang="zh-CN" altLang="en-US" sz="2400" dirty="0" smtClean="0"/>
                  <a:t>方程。</a:t>
                </a:r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459130"/>
                <a:ext cx="8870729" cy="830997"/>
              </a:xfrm>
              <a:prstGeom prst="rect">
                <a:avLst/>
              </a:prstGeom>
              <a:blipFill>
                <a:blip r:embed="rId2"/>
                <a:stretch>
                  <a:fillRect l="-1031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41457" y="1615703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57743" y="1388462"/>
                <a:ext cx="2398990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43" y="1388462"/>
                <a:ext cx="2398990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675475" y="1615703"/>
                <a:ext cx="2986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75" y="1615703"/>
                <a:ext cx="298652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29253" y="1384870"/>
                <a:ext cx="973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消去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53" y="1384870"/>
                <a:ext cx="973023" cy="461665"/>
              </a:xfrm>
              <a:prstGeom prst="rect">
                <a:avLst/>
              </a:prstGeom>
              <a:blipFill>
                <a:blip r:embed="rId5"/>
                <a:stretch>
                  <a:fillRect l="-1006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551679" y="1388461"/>
                <a:ext cx="319869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dirty="0">
                                    <a:solidFill>
                                      <a:prstClr val="black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679" y="1388461"/>
                <a:ext cx="3198696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33112" y="2955760"/>
                <a:ext cx="32691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2" y="2955760"/>
                <a:ext cx="3269164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57743" y="2630185"/>
                <a:ext cx="973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43" y="2630185"/>
                <a:ext cx="973023" cy="461665"/>
              </a:xfrm>
              <a:prstGeom prst="rect">
                <a:avLst/>
              </a:prstGeom>
              <a:blipFill>
                <a:blip r:embed="rId8"/>
                <a:stretch>
                  <a:fillRect l="-1006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279922" y="2728518"/>
                <a:ext cx="410804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dirty="0">
                                    <a:solidFill>
                                      <a:prstClr val="black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922" y="2728518"/>
                <a:ext cx="4108048" cy="916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形标注 16"/>
              <p:cNvSpPr/>
              <p:nvPr/>
            </p:nvSpPr>
            <p:spPr>
              <a:xfrm>
                <a:off x="9717578" y="2402943"/>
                <a:ext cx="2227811" cy="847333"/>
              </a:xfrm>
              <a:prstGeom prst="wedgeEllipseCallout">
                <a:avLst>
                  <a:gd name="adj1" fmla="val -43849"/>
                  <a:gd name="adj2" fmla="val -9152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𝑦𝑜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坐标面上的投影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曲线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椭圆形标注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78" y="2402943"/>
                <a:ext cx="2227811" cy="847333"/>
              </a:xfrm>
              <a:prstGeom prst="wedgeEllipseCallout">
                <a:avLst>
                  <a:gd name="adj1" fmla="val -43849"/>
                  <a:gd name="adj2" fmla="val -91524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形标注 17"/>
              <p:cNvSpPr/>
              <p:nvPr/>
            </p:nvSpPr>
            <p:spPr>
              <a:xfrm>
                <a:off x="9542319" y="3508340"/>
                <a:ext cx="2245128" cy="847333"/>
              </a:xfrm>
              <a:prstGeom prst="wedgeEllipseCallout">
                <a:avLst>
                  <a:gd name="adj1" fmla="val -108928"/>
                  <a:gd name="adj2" fmla="val -6503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𝑥𝑜𝑦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坐标面上的投影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曲线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椭圆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319" y="3508340"/>
                <a:ext cx="2245128" cy="847333"/>
              </a:xfrm>
              <a:prstGeom prst="wedgeEllipseCallout">
                <a:avLst>
                  <a:gd name="adj1" fmla="val -108928"/>
                  <a:gd name="adj2" fmla="val -65036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133112" y="4523058"/>
                <a:ext cx="3100657" cy="795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2" y="4523058"/>
                <a:ext cx="3100657" cy="7954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57743" y="4197483"/>
                <a:ext cx="973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43" y="4197483"/>
                <a:ext cx="973023" cy="461665"/>
              </a:xfrm>
              <a:prstGeom prst="rect">
                <a:avLst/>
              </a:prstGeom>
              <a:blipFill>
                <a:blip r:embed="rId13"/>
                <a:stretch>
                  <a:fillRect l="-10063" t="-14667" r="-125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279922" y="4523058"/>
                <a:ext cx="423308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dirty="0">
                                    <a:solidFill>
                                      <a:prstClr val="black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922" y="4523058"/>
                <a:ext cx="4233082" cy="9161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形标注 21"/>
              <p:cNvSpPr/>
              <p:nvPr/>
            </p:nvSpPr>
            <p:spPr>
              <a:xfrm>
                <a:off x="9717578" y="5248471"/>
                <a:ext cx="2245128" cy="847333"/>
              </a:xfrm>
              <a:prstGeom prst="wedgeEllipseCallout">
                <a:avLst>
                  <a:gd name="adj1" fmla="val -108928"/>
                  <a:gd name="adj2" fmla="val -6503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𝑥𝑜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坐标面上的投影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曲线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椭圆形标注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78" y="5248471"/>
                <a:ext cx="2245128" cy="847333"/>
              </a:xfrm>
              <a:prstGeom prst="wedgeEllipseCallout">
                <a:avLst>
                  <a:gd name="adj1" fmla="val -108928"/>
                  <a:gd name="adj2" fmla="val -65036"/>
                </a:avLst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1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13166" y="459129"/>
                <a:ext cx="8554535" cy="908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/>
                  <a:t>求上半球面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被抛物面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的截得的曲面在各坐标面</a:t>
                </a:r>
                <a:r>
                  <a:rPr lang="zh-CN" altLang="en-US" sz="2400" dirty="0"/>
                  <a:t>上的</a:t>
                </a:r>
                <a:r>
                  <a:rPr lang="zh-CN" altLang="en-US" sz="2400" dirty="0" smtClean="0"/>
                  <a:t>投影。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459129"/>
                <a:ext cx="8554535" cy="908903"/>
              </a:xfrm>
              <a:prstGeom prst="rect">
                <a:avLst/>
              </a:prstGeom>
              <a:blipFill>
                <a:blip r:embed="rId2"/>
                <a:stretch>
                  <a:fillRect l="-1069" t="-671" b="-12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5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541457" y="1533645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13166" y="153364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首先求交线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896822" y="1238693"/>
                <a:ext cx="2728824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822" y="1238693"/>
                <a:ext cx="2728824" cy="1051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矩形 212"/>
              <p:cNvSpPr/>
              <p:nvPr/>
            </p:nvSpPr>
            <p:spPr>
              <a:xfrm>
                <a:off x="2233892" y="2329152"/>
                <a:ext cx="201112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3" name="矩形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892" y="2329152"/>
                <a:ext cx="2011128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矩形 213"/>
              <p:cNvSpPr/>
              <p:nvPr/>
            </p:nvSpPr>
            <p:spPr>
              <a:xfrm>
                <a:off x="4603566" y="2230402"/>
                <a:ext cx="2728824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4" name="矩形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66" y="2230402"/>
                <a:ext cx="2728824" cy="1051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/>
              <p:cNvSpPr/>
              <p:nvPr/>
            </p:nvSpPr>
            <p:spPr>
              <a:xfrm>
                <a:off x="2228643" y="4245031"/>
                <a:ext cx="116583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5" name="矩形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643" y="4245031"/>
                <a:ext cx="1165832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矩形 215"/>
              <p:cNvSpPr/>
              <p:nvPr/>
            </p:nvSpPr>
            <p:spPr>
              <a:xfrm>
                <a:off x="4602764" y="4165794"/>
                <a:ext cx="2728824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6" name="矩形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764" y="4165794"/>
                <a:ext cx="2728824" cy="1051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矩形 216"/>
              <p:cNvSpPr/>
              <p:nvPr/>
            </p:nvSpPr>
            <p:spPr>
              <a:xfrm>
                <a:off x="1405660" y="2570353"/>
                <a:ext cx="973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7" name="矩形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60" y="2570353"/>
                <a:ext cx="973023" cy="461665"/>
              </a:xfrm>
              <a:prstGeom prst="rect">
                <a:avLst/>
              </a:prstGeom>
              <a:blipFill>
                <a:blip r:embed="rId8"/>
                <a:stretch>
                  <a:fillRect l="-10063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矩形 217"/>
              <p:cNvSpPr/>
              <p:nvPr/>
            </p:nvSpPr>
            <p:spPr>
              <a:xfrm>
                <a:off x="1420134" y="4405383"/>
                <a:ext cx="973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8" name="矩形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134" y="4405383"/>
                <a:ext cx="973023" cy="461665"/>
              </a:xfrm>
              <a:prstGeom prst="rect">
                <a:avLst/>
              </a:prstGeom>
              <a:blipFill>
                <a:blip r:embed="rId9"/>
                <a:stretch>
                  <a:fillRect l="-10000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组合 219"/>
          <p:cNvGrpSpPr/>
          <p:nvPr/>
        </p:nvGrpSpPr>
        <p:grpSpPr>
          <a:xfrm>
            <a:off x="8309302" y="850956"/>
            <a:ext cx="3615471" cy="5031552"/>
            <a:chOff x="7055556" y="604685"/>
            <a:chExt cx="3615471" cy="5031552"/>
          </a:xfrm>
        </p:grpSpPr>
        <p:grpSp>
          <p:nvGrpSpPr>
            <p:cNvPr id="221" name="组合 220"/>
            <p:cNvGrpSpPr/>
            <p:nvPr/>
          </p:nvGrpSpPr>
          <p:grpSpPr>
            <a:xfrm>
              <a:off x="7055556" y="604685"/>
              <a:ext cx="3414875" cy="5031552"/>
              <a:chOff x="7055556" y="604685"/>
              <a:chExt cx="3414875" cy="5031552"/>
            </a:xfrm>
          </p:grpSpPr>
          <p:grpSp>
            <p:nvGrpSpPr>
              <p:cNvPr id="228" name="组合 227"/>
              <p:cNvGrpSpPr/>
              <p:nvPr/>
            </p:nvGrpSpPr>
            <p:grpSpPr>
              <a:xfrm>
                <a:off x="7055556" y="604685"/>
                <a:ext cx="3414875" cy="5031552"/>
                <a:chOff x="7055556" y="604685"/>
                <a:chExt cx="3414875" cy="5031552"/>
              </a:xfrm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7055556" y="1785558"/>
                  <a:ext cx="3414875" cy="3850679"/>
                  <a:chOff x="7055556" y="1785558"/>
                  <a:chExt cx="3414875" cy="3850679"/>
                </a:xfrm>
              </p:grpSpPr>
              <p:grpSp>
                <p:nvGrpSpPr>
                  <p:cNvPr id="246" name="组合 245"/>
                  <p:cNvGrpSpPr/>
                  <p:nvPr/>
                </p:nvGrpSpPr>
                <p:grpSpPr>
                  <a:xfrm>
                    <a:off x="7080730" y="1855993"/>
                    <a:ext cx="3229197" cy="3780244"/>
                    <a:chOff x="2654040" y="3582896"/>
                    <a:chExt cx="2123130" cy="2371843"/>
                  </a:xfrm>
                </p:grpSpPr>
                <p:sp>
                  <p:nvSpPr>
                    <p:cNvPr id="254" name="弦形 253"/>
                    <p:cNvSpPr/>
                    <p:nvPr/>
                  </p:nvSpPr>
                  <p:spPr>
                    <a:xfrm>
                      <a:off x="2654040" y="3848598"/>
                      <a:ext cx="2123130" cy="2106141"/>
                    </a:xfrm>
                    <a:prstGeom prst="chord">
                      <a:avLst>
                        <a:gd name="adj1" fmla="val 10688125"/>
                        <a:gd name="adj2" fmla="val 68889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椭圆 254"/>
                    <p:cNvSpPr/>
                    <p:nvPr/>
                  </p:nvSpPr>
                  <p:spPr>
                    <a:xfrm>
                      <a:off x="2660073" y="4546677"/>
                      <a:ext cx="2111432" cy="779927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椭圆 255"/>
                    <p:cNvSpPr/>
                    <p:nvPr/>
                  </p:nvSpPr>
                  <p:spPr>
                    <a:xfrm>
                      <a:off x="3103646" y="3895709"/>
                      <a:ext cx="1215226" cy="321678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 w="25400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椭圆 256"/>
                    <p:cNvSpPr/>
                    <p:nvPr/>
                  </p:nvSpPr>
                  <p:spPr>
                    <a:xfrm>
                      <a:off x="3096969" y="4775801"/>
                      <a:ext cx="1215226" cy="321678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 w="25400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58" name="直接箭头连接符 257"/>
                    <p:cNvCxnSpPr/>
                    <p:nvPr/>
                  </p:nvCxnSpPr>
                  <p:spPr>
                    <a:xfrm flipH="1">
                      <a:off x="2764160" y="4511361"/>
                      <a:ext cx="1961340" cy="840652"/>
                    </a:xfrm>
                    <a:prstGeom prst="straightConnector1">
                      <a:avLst/>
                    </a:prstGeom>
                    <a:ln w="25400"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直接箭头连接符 258"/>
                    <p:cNvCxnSpPr/>
                    <p:nvPr/>
                  </p:nvCxnSpPr>
                  <p:spPr>
                    <a:xfrm>
                      <a:off x="2703910" y="4492173"/>
                      <a:ext cx="1923288" cy="870651"/>
                    </a:xfrm>
                    <a:prstGeom prst="straightConnector1">
                      <a:avLst/>
                    </a:prstGeom>
                    <a:ln w="25400"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直接箭头连接符 259"/>
                    <p:cNvCxnSpPr/>
                    <p:nvPr/>
                  </p:nvCxnSpPr>
                  <p:spPr>
                    <a:xfrm flipV="1">
                      <a:off x="3715788" y="3582896"/>
                      <a:ext cx="4660" cy="1353744"/>
                    </a:xfrm>
                    <a:prstGeom prst="straightConnector1">
                      <a:avLst/>
                    </a:prstGeom>
                    <a:ln w="25400"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47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55556" y="4341756"/>
                    <a:ext cx="218726" cy="282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kumimoji="1" lang="en-US" altLang="zh-CN" sz="2000" i="1" dirty="0">
                        <a:latin typeface="Times New Roman" panose="02020603050405020304" pitchFamily="18" charset="0"/>
                        <a:ea typeface="楷体_GB2312" pitchFamily="49" charset="-122"/>
                      </a:rPr>
                      <a:t>x</a:t>
                    </a:r>
                    <a:endParaRPr kumimoji="1" lang="en-US" altLang="zh-CN" sz="2000" dirty="0"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8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16572" y="1785558"/>
                    <a:ext cx="581320" cy="282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algn="ctr"/>
                    <a:r>
                      <a:rPr kumimoji="1" lang="en-US" altLang="zh-CN" sz="2000" i="1" dirty="0">
                        <a:latin typeface="Times New Roman" panose="02020603050405020304" pitchFamily="18" charset="0"/>
                        <a:ea typeface="楷体_GB2312" pitchFamily="49" charset="-122"/>
                      </a:rPr>
                      <a:t>z</a:t>
                    </a:r>
                    <a:endParaRPr kumimoji="1" lang="en-US" altLang="zh-CN" sz="2000" dirty="0"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78586" y="3632789"/>
                    <a:ext cx="356746" cy="3250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algn="ctr"/>
                    <a:r>
                      <a:rPr kumimoji="1" lang="en-US" altLang="zh-CN" sz="2400" i="1" dirty="0">
                        <a:latin typeface="Times New Roman" panose="02020603050405020304" pitchFamily="18" charset="0"/>
                        <a:ea typeface="楷体_GB2312" pitchFamily="49" charset="-122"/>
                      </a:rPr>
                      <a:t>o</a:t>
                    </a:r>
                    <a:endParaRPr kumimoji="1" lang="en-US" altLang="zh-CN" sz="1600" i="1" dirty="0">
                      <a:latin typeface="Times New Roman" panose="02020603050405020304" pitchFamily="18" charset="0"/>
                      <a:ea typeface="楷体_GB2312" pitchFamily="49" charset="-122"/>
                    </a:endParaRPr>
                  </a:p>
                </p:txBody>
              </p:sp>
              <p:cxnSp>
                <p:nvCxnSpPr>
                  <p:cNvPr id="250" name="直接连接符 249"/>
                  <p:cNvCxnSpPr/>
                  <p:nvPr/>
                </p:nvCxnSpPr>
                <p:spPr>
                  <a:xfrm flipH="1">
                    <a:off x="7300345" y="4475110"/>
                    <a:ext cx="384774" cy="188869"/>
                  </a:xfrm>
                  <a:prstGeom prst="line">
                    <a:avLst/>
                  </a:prstGeom>
                  <a:ln w="349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直接连接符 250"/>
                  <p:cNvCxnSpPr/>
                  <p:nvPr/>
                </p:nvCxnSpPr>
                <p:spPr>
                  <a:xfrm>
                    <a:off x="9669910" y="4510663"/>
                    <a:ext cx="316740" cy="153316"/>
                  </a:xfrm>
                  <a:prstGeom prst="line">
                    <a:avLst/>
                  </a:prstGeom>
                  <a:ln w="349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直接连接符 251"/>
                  <p:cNvCxnSpPr/>
                  <p:nvPr/>
                </p:nvCxnSpPr>
                <p:spPr>
                  <a:xfrm>
                    <a:off x="8702695" y="1950906"/>
                    <a:ext cx="0" cy="350947"/>
                  </a:xfrm>
                  <a:prstGeom prst="line">
                    <a:avLst/>
                  </a:prstGeom>
                  <a:ln w="349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062220" y="4347839"/>
                    <a:ext cx="408211" cy="282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algn="ctr"/>
                    <a:r>
                      <a:rPr kumimoji="1" lang="en-US" altLang="zh-CN" sz="2000" i="1" dirty="0">
                        <a:latin typeface="Times New Roman" panose="02020603050405020304" pitchFamily="18" charset="0"/>
                        <a:ea typeface="楷体_GB2312" pitchFamily="49" charset="-122"/>
                      </a:rPr>
                      <a:t>y</a:t>
                    </a:r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7745015" y="604685"/>
                  <a:ext cx="1887406" cy="3394336"/>
                  <a:chOff x="2024857" y="501600"/>
                  <a:chExt cx="1887406" cy="3394336"/>
                </a:xfrm>
              </p:grpSpPr>
              <p:sp>
                <p:nvSpPr>
                  <p:cNvPr id="244" name="弦形 243"/>
                  <p:cNvSpPr/>
                  <p:nvPr/>
                </p:nvSpPr>
                <p:spPr>
                  <a:xfrm>
                    <a:off x="2024857" y="501600"/>
                    <a:ext cx="1887406" cy="3394336"/>
                  </a:xfrm>
                  <a:prstGeom prst="chord">
                    <a:avLst>
                      <a:gd name="adj1" fmla="val 991094"/>
                      <a:gd name="adj2" fmla="val 9735916"/>
                    </a:avLst>
                  </a:prstGeom>
                  <a:solidFill>
                    <a:schemeClr val="accent6">
                      <a:lumMod val="75000"/>
                      <a:alpha val="39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椭圆 244"/>
                  <p:cNvSpPr/>
                  <p:nvPr/>
                </p:nvSpPr>
                <p:spPr>
                  <a:xfrm>
                    <a:off x="2048718" y="2273823"/>
                    <a:ext cx="1839684" cy="476289"/>
                  </a:xfrm>
                  <a:prstGeom prst="ellipse">
                    <a:avLst/>
                  </a:prstGeom>
                  <a:solidFill>
                    <a:srgbClr val="7BB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29" name="组合 228"/>
              <p:cNvGrpSpPr/>
              <p:nvPr/>
            </p:nvGrpSpPr>
            <p:grpSpPr>
              <a:xfrm>
                <a:off x="7759104" y="2601331"/>
                <a:ext cx="1858466" cy="1668604"/>
                <a:chOff x="4856949" y="4241878"/>
                <a:chExt cx="1858466" cy="1668604"/>
              </a:xfrm>
            </p:grpSpPr>
            <p:cxnSp>
              <p:nvCxnSpPr>
                <p:cNvPr id="230" name="直接连接符 229"/>
                <p:cNvCxnSpPr/>
                <p:nvPr/>
              </p:nvCxnSpPr>
              <p:spPr>
                <a:xfrm>
                  <a:off x="4856949" y="4270942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/>
                <p:nvPr/>
              </p:nvCxnSpPr>
              <p:spPr>
                <a:xfrm>
                  <a:off x="5009349" y="4381785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/>
                <p:cNvCxnSpPr/>
                <p:nvPr/>
              </p:nvCxnSpPr>
              <p:spPr>
                <a:xfrm>
                  <a:off x="5171079" y="4448761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/>
                <p:cNvCxnSpPr/>
                <p:nvPr/>
              </p:nvCxnSpPr>
              <p:spPr>
                <a:xfrm>
                  <a:off x="5370133" y="4490348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/>
                <p:cNvCxnSpPr/>
                <p:nvPr/>
              </p:nvCxnSpPr>
              <p:spPr>
                <a:xfrm>
                  <a:off x="5540391" y="4498100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/>
                <p:cNvCxnSpPr/>
                <p:nvPr/>
              </p:nvCxnSpPr>
              <p:spPr>
                <a:xfrm>
                  <a:off x="5752252" y="4520494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/>
                <p:cNvCxnSpPr/>
                <p:nvPr/>
              </p:nvCxnSpPr>
              <p:spPr>
                <a:xfrm>
                  <a:off x="5976622" y="4512764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/>
                <p:cNvCxnSpPr/>
                <p:nvPr/>
              </p:nvCxnSpPr>
              <p:spPr>
                <a:xfrm>
                  <a:off x="5009349" y="4423342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/>
                <p:nvPr/>
              </p:nvCxnSpPr>
              <p:spPr>
                <a:xfrm>
                  <a:off x="6412051" y="4458416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/>
                <p:cNvCxnSpPr/>
                <p:nvPr/>
              </p:nvCxnSpPr>
              <p:spPr>
                <a:xfrm>
                  <a:off x="6200557" y="4498100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/>
                <p:nvPr/>
              </p:nvCxnSpPr>
              <p:spPr>
                <a:xfrm>
                  <a:off x="6715415" y="4241878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/>
                <p:cNvCxnSpPr/>
                <p:nvPr/>
              </p:nvCxnSpPr>
              <p:spPr>
                <a:xfrm>
                  <a:off x="6597429" y="4352490"/>
                  <a:ext cx="0" cy="1389988"/>
                </a:xfrm>
                <a:prstGeom prst="line">
                  <a:avLst/>
                </a:prstGeom>
                <a:ln w="12700">
                  <a:solidFill>
                    <a:srgbClr val="FF00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2" name="组合 221"/>
            <p:cNvGrpSpPr/>
            <p:nvPr/>
          </p:nvGrpSpPr>
          <p:grpSpPr>
            <a:xfrm>
              <a:off x="7183234" y="2271164"/>
              <a:ext cx="3016880" cy="2903977"/>
              <a:chOff x="3759492" y="2273823"/>
              <a:chExt cx="3016880" cy="2903977"/>
            </a:xfrm>
          </p:grpSpPr>
          <p:grpSp>
            <p:nvGrpSpPr>
              <p:cNvPr id="224" name="组合 223"/>
              <p:cNvGrpSpPr/>
              <p:nvPr/>
            </p:nvGrpSpPr>
            <p:grpSpPr>
              <a:xfrm>
                <a:off x="3759492" y="2273823"/>
                <a:ext cx="3016880" cy="2903977"/>
                <a:chOff x="3752232" y="2273823"/>
                <a:chExt cx="3016880" cy="2903977"/>
              </a:xfrm>
            </p:grpSpPr>
            <p:sp>
              <p:nvSpPr>
                <p:cNvPr id="226" name="弦形 225"/>
                <p:cNvSpPr/>
                <p:nvPr/>
              </p:nvSpPr>
              <p:spPr>
                <a:xfrm>
                  <a:off x="3752232" y="2273823"/>
                  <a:ext cx="3016880" cy="2903977"/>
                </a:xfrm>
                <a:prstGeom prst="chord">
                  <a:avLst>
                    <a:gd name="adj1" fmla="val 13825873"/>
                    <a:gd name="adj2" fmla="val 1855313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>
                  <a:off x="4331019" y="2389298"/>
                  <a:ext cx="1839684" cy="476289"/>
                </a:xfrm>
                <a:prstGeom prst="ellips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5" name="椭圆 224"/>
              <p:cNvSpPr/>
              <p:nvPr/>
            </p:nvSpPr>
            <p:spPr>
              <a:xfrm>
                <a:off x="4352368" y="2392716"/>
                <a:ext cx="1839684" cy="476289"/>
              </a:xfrm>
              <a:prstGeom prst="ellipse">
                <a:avLst/>
              </a:prstGeom>
              <a:solidFill>
                <a:schemeClr val="accent1">
                  <a:lumMod val="75000"/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矩形 222"/>
                <p:cNvSpPr/>
                <p:nvPr/>
              </p:nvSpPr>
              <p:spPr>
                <a:xfrm>
                  <a:off x="9231466" y="3779730"/>
                  <a:ext cx="1439561" cy="3684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3" name="矩形 2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466" y="3779730"/>
                  <a:ext cx="1439561" cy="368499"/>
                </a:xfrm>
                <a:prstGeom prst="rect">
                  <a:avLst/>
                </a:prstGeom>
                <a:blipFill>
                  <a:blip r:embed="rId10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1" name="矩形 260"/>
          <p:cNvSpPr/>
          <p:nvPr/>
        </p:nvSpPr>
        <p:spPr>
          <a:xfrm>
            <a:off x="1472986" y="354259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得到投影区域为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矩形 261"/>
              <p:cNvSpPr/>
              <p:nvPr/>
            </p:nvSpPr>
            <p:spPr>
              <a:xfrm>
                <a:off x="3704556" y="3291405"/>
                <a:ext cx="201112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2" name="矩形 2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56" y="3291405"/>
                <a:ext cx="2011128" cy="916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矩形 262"/>
          <p:cNvSpPr/>
          <p:nvPr/>
        </p:nvSpPr>
        <p:spPr>
          <a:xfrm>
            <a:off x="1469803" y="543333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得到投影区域为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矩形 263"/>
              <p:cNvSpPr/>
              <p:nvPr/>
            </p:nvSpPr>
            <p:spPr>
              <a:xfrm>
                <a:off x="3704556" y="5227138"/>
                <a:ext cx="2836354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4" name="矩形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56" y="5227138"/>
                <a:ext cx="2836354" cy="916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54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13" grpId="0"/>
      <p:bldP spid="214" grpId="0"/>
      <p:bldP spid="215" grpId="0"/>
      <p:bldP spid="216" grpId="0"/>
      <p:bldP spid="217" grpId="0"/>
      <p:bldP spid="218" grpId="0"/>
      <p:bldP spid="261" grpId="0"/>
      <p:bldP spid="262" grpId="0"/>
      <p:bldP spid="263" grpId="0"/>
      <p:bldP spid="26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68" name="Rectangle 8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97201" y="1816101"/>
            <a:ext cx="4924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一、质点运动轨迹及一元向量值函数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69" name="Rectangle 8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97200" y="2473326"/>
            <a:ext cx="36933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二、一元向量值函数的导数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0" name="Rectangle 8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97200" y="3130551"/>
            <a:ext cx="36933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三、一元向量值函数的积分</a:t>
            </a:r>
            <a:endParaRPr kumimoji="1"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825336" y="447257"/>
            <a:ext cx="8686800" cy="54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补充内容</a:t>
            </a:r>
            <a:r>
              <a:rPr lang="en-US" altLang="zh-CN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2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第九章第六节）</a:t>
            </a:r>
            <a:endParaRPr lang="zh-CN" altLang="en-US" sz="32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C92C-724F-4431-8484-B7C67DAB0326}" type="datetime11">
              <a:rPr lang="zh-CN" altLang="en-US" smtClean="0"/>
              <a:t>09:02:24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425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22" name="Rectangle 6"/>
          <p:cNvSpPr txBox="1">
            <a:spLocks noChangeArrowheads="1"/>
          </p:cNvSpPr>
          <p:nvPr/>
        </p:nvSpPr>
        <p:spPr>
          <a:xfrm>
            <a:off x="745692" y="368036"/>
            <a:ext cx="6289809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一、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质点运动轨迹及一元向量值函数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436911" y="840679"/>
                <a:ext cx="8797345" cy="1876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对于空间曲线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的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参数方程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，设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表示时间，则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向</a:t>
                </a:r>
                <a:r>
                  <a:rPr lang="zh-CN" altLang="en-US" sz="2400" dirty="0"/>
                  <a:t>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的终点可表示质点在时刻的位置。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1" y="840679"/>
                <a:ext cx="8797345" cy="1876732"/>
              </a:xfrm>
              <a:prstGeom prst="rect">
                <a:avLst/>
              </a:prstGeom>
              <a:blipFill>
                <a:blip r:embed="rId2"/>
                <a:stretch>
                  <a:fillRect l="-1109" r="-208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512234" y="2717411"/>
                <a:ext cx="88033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表达了质点运动的位置时间关系。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4" y="2717411"/>
                <a:ext cx="8803372" cy="461665"/>
              </a:xfrm>
              <a:prstGeom prst="rect">
                <a:avLst/>
              </a:prstGeom>
              <a:blipFill>
                <a:blip r:embed="rId3"/>
                <a:stretch>
                  <a:fillRect t="-14474" r="-34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1477704" y="343483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</a:rPr>
              <a:t>例如：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035501" y="3109548"/>
                <a:ext cx="4737835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501" y="3109548"/>
                <a:ext cx="4737835" cy="1271438"/>
              </a:xfrm>
              <a:prstGeom prst="rect">
                <a:avLst/>
              </a:prstGeom>
              <a:blipFill>
                <a:blip r:embed="rId4"/>
                <a:stretch>
                  <a:fillRect l="-1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481566" y="3434837"/>
                <a:ext cx="46256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66" y="3434837"/>
                <a:ext cx="4625625" cy="461665"/>
              </a:xfrm>
              <a:prstGeom prst="rect">
                <a:avLst/>
              </a:prstGeom>
              <a:blipFill>
                <a:blip r:embed="rId5"/>
                <a:stretch>
                  <a:fillRect l="-197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739288" y="3958424"/>
                <a:ext cx="1747273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288" y="3958424"/>
                <a:ext cx="1747273" cy="127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486561" y="4363310"/>
                <a:ext cx="4898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61" y="4363310"/>
                <a:ext cx="4898712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237130" y="5213767"/>
                <a:ext cx="857557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设数集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⊂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zh-CN" altLang="en-US" sz="2400" dirty="0" smtClean="0"/>
                  <a:t>，则称映射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为一元向量值函数，记</a:t>
                </a:r>
                <a:r>
                  <a:rPr lang="zh-CN" altLang="en-US" sz="2400" dirty="0"/>
                  <a:t>为</a:t>
                </a:r>
                <a:endParaRPr lang="en-US" altLang="zh-CN" sz="2400" dirty="0" smtClean="0"/>
              </a:p>
              <a:p>
                <a:pPr lvl="0" algn="ctr"/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sz="2400" dirty="0" smtClean="0"/>
              </a:p>
              <a:p>
                <a:pPr lvl="0"/>
                <a:r>
                  <a:rPr lang="zh-CN" altLang="en-US" sz="2400" dirty="0"/>
                  <a:t>其中数集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称为函数的定义域，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/>
                  <a:t>称为自变量，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sz="2400" dirty="0"/>
                  <a:t>称为</a:t>
                </a:r>
                <a:r>
                  <a:rPr lang="zh-CN" altLang="en-US" sz="2400" dirty="0" smtClean="0"/>
                  <a:t>因变量。</a:t>
                </a:r>
                <a:r>
                  <a:rPr lang="en-US" altLang="zh-CN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30" y="5213767"/>
                <a:ext cx="8575576" cy="1200329"/>
              </a:xfrm>
              <a:prstGeom prst="rect">
                <a:avLst/>
              </a:prstGeom>
              <a:blipFill>
                <a:blip r:embed="rId8"/>
                <a:stretch>
                  <a:fillRect l="-1137" t="-558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1436911" y="5213767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50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457156" y="459672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57375" y="459672"/>
                <a:ext cx="9505056" cy="283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设函数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在点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的某一</a:t>
                </a:r>
                <a:r>
                  <a:rPr kumimoji="1" lang="zh-CN" altLang="en-US" sz="2400" dirty="0" smtClean="0">
                    <a:solidFill>
                      <a:srgbClr val="FF0000"/>
                    </a:solidFill>
                    <a:latin typeface="Times New Roman" pitchFamily="18" charset="0"/>
                  </a:rPr>
                  <a:t>去心邻域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内有定义，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如果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存在常向量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，对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于</a:t>
                </a:r>
                <a:r>
                  <a:rPr kumimoji="1" lang="zh-CN" altLang="en-US" sz="2400" b="1" dirty="0">
                    <a:solidFill>
                      <a:srgbClr val="FF9500"/>
                    </a:solidFill>
                    <a:latin typeface="Times New Roman" pitchFamily="18" charset="0"/>
                  </a:rPr>
                  <a:t>任意给定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的正数</a:t>
                </a:r>
                <a14:m>
                  <m:oMath xmlns:m="http://schemas.openxmlformats.org/officeDocument/2006/math">
                    <m:r>
                      <a:rPr kumimoji="1"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sz="2400" dirty="0">
                    <a:solidFill>
                      <a:srgbClr val="000000"/>
                    </a:solidFill>
                    <a:latin typeface="Times New Roman" pitchFamily="18" charset="0"/>
                  </a:rPr>
                  <a:t> (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不论它多么小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，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总</a:t>
                </a:r>
                <a:r>
                  <a:rPr kumimoji="1" lang="zh-CN" altLang="en-US" sz="2400" dirty="0">
                    <a:solidFill>
                      <a:srgbClr val="FF9500"/>
                    </a:solidFill>
                    <a:latin typeface="Times New Roman" pitchFamily="18" charset="0"/>
                  </a:rPr>
                  <a:t>存在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正数</a:t>
                </a:r>
                <a14:m>
                  <m:oMath xmlns:m="http://schemas.openxmlformats.org/officeDocument/2006/math">
                    <m:r>
                      <a:rPr kumimoji="1" lang="zh-CN" alt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，使得</a:t>
                </a:r>
                <a:endParaRPr kumimoji="1" lang="en-US" altLang="zh-CN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algn="ctr"/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满足不等式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2400" b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4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zh-CN" altLang="en-US" sz="2400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时</a:t>
                </a:r>
                <a:r>
                  <a:rPr kumimoji="1" lang="zh-CN" alt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，</a:t>
                </a:r>
                <a:endParaRPr kumimoji="1" lang="en-US" altLang="zh-CN" sz="2400" b="1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对应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的函数值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都满足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不等式</a:t>
                </a:r>
                <a:endParaRPr kumimoji="1" lang="en-US" altLang="zh-CN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kumimoji="1" lang="en-US" altLang="zh-CN" sz="2400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zh-CN" altLang="en-US" sz="2400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en-US" altLang="zh-CN" sz="2400" dirty="0" smtClean="0">
                  <a:solidFill>
                    <a:srgbClr val="0066FF"/>
                  </a:solidFill>
                  <a:latin typeface="Times New Roman" pitchFamily="18" charset="0"/>
                </a:endParaRPr>
              </a:p>
              <a:p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为函数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时的</a:t>
                </a:r>
                <a:r>
                  <a:rPr kumimoji="1" lang="zh-CN" altLang="en-US" sz="2400" dirty="0">
                    <a:solidFill>
                      <a:srgbClr val="FF9500"/>
                    </a:solidFill>
                    <a:latin typeface="Times New Roman" pitchFamily="18" charset="0"/>
                  </a:rPr>
                  <a:t>极限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，记作</a:t>
                </a:r>
                <a:endParaRPr kumimoji="1" lang="zh-CN" alt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</m:e>
                          <m:lim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  或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375" y="459672"/>
                <a:ext cx="9505056" cy="2834366"/>
              </a:xfrm>
              <a:prstGeom prst="rect">
                <a:avLst/>
              </a:prstGeom>
              <a:blipFill>
                <a:blip r:embed="rId2"/>
                <a:stretch>
                  <a:fillRect l="-962" t="-2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57156" y="3294038"/>
                <a:ext cx="978575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设函数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处均收敛，则</a:t>
                </a:r>
                <a:r>
                  <a:rPr kumimoji="1" lang="en-US" altLang="zh-CN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156" y="3294038"/>
                <a:ext cx="9785756" cy="509178"/>
              </a:xfrm>
              <a:prstGeom prst="rect">
                <a:avLst/>
              </a:prstGeom>
              <a:blipFill>
                <a:blip r:embed="rId3"/>
                <a:stretch>
                  <a:fillRect l="-935" t="-952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57375" y="3937041"/>
                <a:ext cx="5954259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</m:e>
                          <m:lim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limLow>
                              <m:limLowPr>
                                <m:ctrlPr>
                                  <a:rPr kumimoji="1" lang="zh-CN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e>
                              <m:lim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lim>
                            </m:limLow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limLow>
                              <m:limLowPr>
                                <m:ctrlPr>
                                  <a:rPr kumimoji="1" lang="zh-CN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e>
                              <m:lim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lim>
                            </m:limLow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limLow>
                              <m:limLowPr>
                                <m:ctrlPr>
                                  <a:rPr kumimoji="1" lang="zh-CN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e>
                              <m:lim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lim>
                            </m:limLow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375" y="3937041"/>
                <a:ext cx="5954259" cy="74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457156" y="4897700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11263" y="4897699"/>
                <a:ext cx="8507748" cy="979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在点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的某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一</a:t>
                </a:r>
                <a:r>
                  <a:rPr kumimoji="1" lang="zh-CN" altLang="en-US" sz="2400" dirty="0" smtClean="0">
                    <a:solidFill>
                      <a:srgbClr val="FF0000"/>
                    </a:solidFill>
                    <a:latin typeface="Times New Roman" pitchFamily="18" charset="0"/>
                  </a:rPr>
                  <a:t>邻域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内有</a:t>
                </a: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定义，且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</m:e>
                          <m:lim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kumimoji="1"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dirty="0" smtClean="0"/>
                  <a:t>，则称函数在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连续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63" y="4897699"/>
                <a:ext cx="8507748" cy="979884"/>
              </a:xfrm>
              <a:prstGeom prst="rect">
                <a:avLst/>
              </a:prstGeom>
              <a:blipFill>
                <a:blip r:embed="rId5"/>
                <a:stretch>
                  <a:fillRect l="-1147" t="-6832" b="-12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31" name="Rectangle 43"/>
          <p:cNvSpPr>
            <a:spLocks noChangeArrowheads="1"/>
          </p:cNvSpPr>
          <p:nvPr/>
        </p:nvSpPr>
        <p:spPr bwMode="auto">
          <a:xfrm>
            <a:off x="1450254" y="416862"/>
            <a:ext cx="274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ea typeface="黑体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chemeClr val="tx1"/>
                </a:solidFill>
                <a:ea typeface="黑体" panose="02010609060101010101" pitchFamily="49" charset="-122"/>
              </a:rPr>
              <a:t>向量的减法</a:t>
            </a:r>
          </a:p>
        </p:txBody>
      </p:sp>
      <p:sp>
        <p:nvSpPr>
          <p:cNvPr id="191532" name="Line 44"/>
          <p:cNvSpPr>
            <a:spLocks noChangeShapeType="1"/>
          </p:cNvSpPr>
          <p:nvPr/>
        </p:nvSpPr>
        <p:spPr bwMode="auto">
          <a:xfrm flipV="1">
            <a:off x="7734301" y="2362200"/>
            <a:ext cx="1800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533" name="Line 45"/>
          <p:cNvSpPr>
            <a:spLocks noChangeShapeType="1"/>
          </p:cNvSpPr>
          <p:nvPr/>
        </p:nvSpPr>
        <p:spPr bwMode="auto">
          <a:xfrm flipV="1">
            <a:off x="7734300" y="1524000"/>
            <a:ext cx="1066800" cy="82708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534" name="Line 46"/>
          <p:cNvSpPr>
            <a:spLocks noChangeShapeType="1"/>
          </p:cNvSpPr>
          <p:nvPr/>
        </p:nvSpPr>
        <p:spPr bwMode="auto">
          <a:xfrm>
            <a:off x="7000876" y="1524000"/>
            <a:ext cx="1800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535" name="Line 47"/>
          <p:cNvSpPr>
            <a:spLocks noChangeShapeType="1"/>
          </p:cNvSpPr>
          <p:nvPr/>
        </p:nvSpPr>
        <p:spPr bwMode="auto">
          <a:xfrm flipH="1" flipV="1">
            <a:off x="7048500" y="1524000"/>
            <a:ext cx="685800" cy="8382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536" name="Line 48"/>
          <p:cNvSpPr>
            <a:spLocks noChangeShapeType="1"/>
          </p:cNvSpPr>
          <p:nvPr/>
        </p:nvSpPr>
        <p:spPr bwMode="auto">
          <a:xfrm flipH="1" flipV="1">
            <a:off x="8801100" y="1524000"/>
            <a:ext cx="685800" cy="8382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537" name="Text Box 49"/>
          <p:cNvSpPr txBox="1">
            <a:spLocks noChangeArrowheads="1"/>
          </p:cNvSpPr>
          <p:nvPr/>
        </p:nvSpPr>
        <p:spPr bwMode="auto">
          <a:xfrm>
            <a:off x="2063750" y="3048001"/>
            <a:ext cx="2203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三角不等式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9B88-B9D0-4D75-8729-7BF74E086F10}" type="datetime11">
              <a:rPr lang="zh-CN" altLang="en-US" smtClean="0"/>
              <a:t>09:02:23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060342" y="1453653"/>
                <a:ext cx="266961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42" y="1453653"/>
                <a:ext cx="2669615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340717" y="2302966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717" y="2302966"/>
                <a:ext cx="46038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189909" y="1728937"/>
                <a:ext cx="4603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909" y="1728937"/>
                <a:ext cx="4603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177327" y="1604079"/>
                <a:ext cx="1013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327" y="1604079"/>
                <a:ext cx="1013996" cy="461665"/>
              </a:xfrm>
              <a:prstGeom prst="rect">
                <a:avLst/>
              </a:prstGeom>
              <a:blipFill>
                <a:blip r:embed="rId5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616817" y="1062334"/>
                <a:ext cx="689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17" y="1062334"/>
                <a:ext cx="6896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592891" y="1728937"/>
                <a:ext cx="1013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891" y="1728937"/>
                <a:ext cx="1013996" cy="461665"/>
              </a:xfrm>
              <a:prstGeom prst="rect">
                <a:avLst/>
              </a:prstGeom>
              <a:blipFill>
                <a:blip r:embed="rId7"/>
                <a:stretch>
                  <a:fillRect l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07456" y="3794274"/>
                <a:ext cx="3045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|≤|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|+|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56" y="3794274"/>
                <a:ext cx="3045001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38971" y="4532395"/>
                <a:ext cx="3045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|≤|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|+|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971" y="4532395"/>
                <a:ext cx="3045000" cy="461665"/>
              </a:xfrm>
              <a:prstGeom prst="rect">
                <a:avLst/>
              </a:prstGeom>
              <a:blipFill>
                <a:blip r:embed="rId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476783" y="-8537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第一节  向量及其运算</a:t>
            </a:r>
            <a:endParaRPr lang="zh-CN" altLang="en-US" sz="1800" dirty="0">
              <a:solidFill>
                <a:srgbClr val="7030A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446636" y="881714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sz="2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74"/>
              <p:cNvSpPr txBox="1">
                <a:spLocks noChangeArrowheads="1"/>
              </p:cNvSpPr>
              <p:nvPr/>
            </p:nvSpPr>
            <p:spPr bwMode="auto">
              <a:xfrm>
                <a:off x="2400743" y="2999327"/>
                <a:ext cx="822447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极限存在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则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称函数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处可导，并称这个极限为函数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处的导数</a:t>
                </a:r>
                <a:r>
                  <a:rPr kumimoji="1"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(</a:t>
                </a:r>
                <a:r>
                  <a:rPr kumimoji="1" lang="zh-CN" altLang="en-US" sz="2400" dirty="0" smtClean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导向量</a:t>
                </a:r>
                <a:r>
                  <a:rPr kumimoji="1"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)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。</a:t>
                </a:r>
                <a:endParaRPr kumimoji="1" lang="en-US" altLang="zh-CN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Text 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0743" y="2999327"/>
                <a:ext cx="8224476" cy="830997"/>
              </a:xfrm>
              <a:prstGeom prst="rect">
                <a:avLst/>
              </a:prstGeom>
              <a:blipFill>
                <a:blip r:embed="rId2"/>
                <a:stretch>
                  <a:fillRect l="-1186" t="-8088" b="-139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78"/>
          <p:cNvSpPr txBox="1">
            <a:spLocks noChangeArrowheads="1"/>
          </p:cNvSpPr>
          <p:nvPr/>
        </p:nvSpPr>
        <p:spPr bwMode="auto">
          <a:xfrm>
            <a:off x="2400743" y="3915351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记作</a:t>
            </a: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400743" y="889459"/>
                <a:ext cx="830644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某个邻域内有定义，当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处取得增量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(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仍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在该邻域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内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)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，相应地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，因变量取得增量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;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如果</a:t>
                </a:r>
                <a:endParaRPr kumimoji="1" lang="zh-CN" altLang="en-US" sz="2400" dirty="0">
                  <a:solidFill>
                    <a:prstClr val="black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3" y="889459"/>
                <a:ext cx="8306440" cy="1200329"/>
              </a:xfrm>
              <a:prstGeom prst="rect">
                <a:avLst/>
              </a:prstGeom>
              <a:blipFill>
                <a:blip r:embed="rId3"/>
                <a:stretch>
                  <a:fillRect l="-1175" t="-558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467396" y="2144746"/>
                <a:ext cx="4792434" cy="80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0" lang="en-US" altLang="zh-CN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396" y="2144746"/>
                <a:ext cx="4792434" cy="809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359125" y="3829109"/>
                <a:ext cx="2270173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 smtClean="0"/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25" y="3829109"/>
                <a:ext cx="2270173" cy="634148"/>
              </a:xfrm>
              <a:prstGeom prst="rect">
                <a:avLst/>
              </a:prstGeom>
              <a:blipFill>
                <a:blip r:embed="rId5"/>
                <a:stretch>
                  <a:fillRect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532809" y="4462043"/>
                <a:ext cx="619297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09" y="4462043"/>
                <a:ext cx="6192977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6"/>
          <p:cNvSpPr txBox="1">
            <a:spLocks noChangeArrowheads="1"/>
          </p:cNvSpPr>
          <p:nvPr/>
        </p:nvSpPr>
        <p:spPr>
          <a:xfrm>
            <a:off x="745692" y="368036"/>
            <a:ext cx="6289809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二、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元向量值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函数的导数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400743" y="5107091"/>
                <a:ext cx="887147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 smtClean="0"/>
                  <a:t>设向量值函数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上每一点处都存在导向量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/>
                  <a:t> ，则称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上可导</a:t>
                </a:r>
                <a:r>
                  <a:rPr lang="en-US" altLang="zh-CN" sz="2400" dirty="0"/>
                  <a:t>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43" y="5107091"/>
                <a:ext cx="8871473" cy="830997"/>
              </a:xfrm>
              <a:prstGeom prst="rect">
                <a:avLst/>
              </a:prstGeom>
              <a:blipFill>
                <a:blip r:embed="rId7"/>
                <a:stretch>
                  <a:fillRect l="-1100" t="-8088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77635" y="5938088"/>
                <a:ext cx="4306885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635" y="5938088"/>
                <a:ext cx="4306885" cy="634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7" grpId="0"/>
      <p:bldP spid="19" grpId="0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1541928" y="454969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导向</a:t>
            </a:r>
            <a:r>
              <a:rPr lang="zh-CN" altLang="en-US" sz="2400" dirty="0" smtClean="0">
                <a:solidFill>
                  <a:srgbClr val="0000FF"/>
                </a:solidFill>
              </a:rPr>
              <a:t>量的物理意义及几何意义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090569" y="858284"/>
                <a:ext cx="88929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+,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表达了质点运动的位置时间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关系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69" y="858284"/>
                <a:ext cx="8892988" cy="461665"/>
              </a:xfrm>
              <a:prstGeom prst="rect">
                <a:avLst/>
              </a:prstGeom>
              <a:blipFill>
                <a:blip r:embed="rId2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8895901" y="1308190"/>
            <a:ext cx="3035000" cy="1784856"/>
            <a:chOff x="8936494" y="3550936"/>
            <a:chExt cx="3035000" cy="1784856"/>
          </a:xfrm>
        </p:grpSpPr>
        <p:sp>
          <p:nvSpPr>
            <p:cNvPr id="27" name="Line 15"/>
            <p:cNvSpPr>
              <a:spLocks noChangeShapeType="1"/>
            </p:cNvSpPr>
            <p:nvPr/>
          </p:nvSpPr>
          <p:spPr bwMode="auto">
            <a:xfrm flipH="1">
              <a:off x="9182427" y="3818083"/>
              <a:ext cx="2070071" cy="1517709"/>
            </a:xfrm>
            <a:prstGeom prst="lin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round/>
              <a:headEnd type="stealth" w="lg" len="lg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 flipH="1">
              <a:off x="9204003" y="4012599"/>
              <a:ext cx="2398955" cy="1323191"/>
            </a:xfrm>
            <a:prstGeom prst="line">
              <a:avLst/>
            </a:prstGeom>
            <a:noFill/>
            <a:ln w="34925">
              <a:solidFill>
                <a:schemeClr val="accent1">
                  <a:lumMod val="75000"/>
                </a:schemeClr>
              </a:solidFill>
              <a:round/>
              <a:headEnd type="stealth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1252498" y="3818083"/>
              <a:ext cx="328885" cy="1945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8936494" y="4874127"/>
                  <a:ext cx="4918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6494" y="4874127"/>
                  <a:ext cx="4918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9638291" y="3550936"/>
                  <a:ext cx="15056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291" y="3550936"/>
                  <a:ext cx="15056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11143960" y="4156811"/>
                  <a:ext cx="8275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3960" y="4156811"/>
                  <a:ext cx="82753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90568" y="1421836"/>
                <a:ext cx="694028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表示了从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时刻到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时刻发生的位移。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68" y="1421836"/>
                <a:ext cx="6940289" cy="830997"/>
              </a:xfrm>
              <a:prstGeom prst="rect">
                <a:avLst/>
              </a:prstGeom>
              <a:blipFill>
                <a:blip r:embed="rId6"/>
                <a:stretch>
                  <a:fillRect l="-1406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2090568" y="2258543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由于速度是位移与时间的比值，所以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715514" y="2693758"/>
                <a:ext cx="5054589" cy="626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表示该时间段内质点的平均速度。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514" y="2693758"/>
                <a:ext cx="5054589" cy="626005"/>
              </a:xfrm>
              <a:prstGeom prst="rect">
                <a:avLst/>
              </a:prstGeom>
              <a:blipFill>
                <a:blip r:embed="rId7"/>
                <a:stretch>
                  <a:fillRect r="-843" b="-3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109258" y="3206692"/>
                <a:ext cx="5393336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时刻质点的瞬时速度，即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0" i="0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58" y="3206692"/>
                <a:ext cx="5393336" cy="634148"/>
              </a:xfrm>
              <a:prstGeom prst="rect">
                <a:avLst/>
              </a:prstGeom>
              <a:blipFill>
                <a:blip r:embed="rId8"/>
                <a:stretch>
                  <a:fillRect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109258" y="3865659"/>
                <a:ext cx="4958922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同理，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时刻质点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的加速度为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58" y="3865659"/>
                <a:ext cx="4958922" cy="634148"/>
              </a:xfrm>
              <a:prstGeom prst="rect">
                <a:avLst/>
              </a:prstGeom>
              <a:blipFill>
                <a:blip r:embed="rId9"/>
                <a:stretch>
                  <a:fillRect l="-1845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634113" y="3873055"/>
                <a:ext cx="2328458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400" b="1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b="1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dirty="0" smtClean="0"/>
                  <a:t>(</a:t>
                </a:r>
                <a:r>
                  <a:rPr lang="zh-CN" altLang="en-US" sz="2400" dirty="0" smtClean="0"/>
                  <a:t>速率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13" y="3873055"/>
                <a:ext cx="2328458" cy="642355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090568" y="4618177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例如，匀速圆周运动的速度和加速度，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162862" y="4614398"/>
                <a:ext cx="40010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62" y="4614398"/>
                <a:ext cx="4001095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/>
          <p:cNvSpPr txBox="1"/>
          <p:nvPr/>
        </p:nvSpPr>
        <p:spPr>
          <a:xfrm>
            <a:off x="987930" y="2720208"/>
            <a:ext cx="553998" cy="13339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66FF"/>
                </a:solidFill>
              </a:rPr>
              <a:t>切线向量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09258" y="5084860"/>
                <a:ext cx="1582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58" y="5084860"/>
                <a:ext cx="158280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209119" y="5084860"/>
                <a:ext cx="41943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24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19" y="5084860"/>
                <a:ext cx="4194353" cy="461665"/>
              </a:xfrm>
              <a:prstGeom prst="rect">
                <a:avLst/>
              </a:prstGeom>
              <a:blipFill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184768" y="5540105"/>
                <a:ext cx="2441694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68" y="5540105"/>
                <a:ext cx="2441694" cy="6341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943208" y="5629556"/>
                <a:ext cx="57872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0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4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400" dirty="0" smtClean="0">
                    <a:solidFill>
                      <a:srgbClr val="0066FF"/>
                    </a:solidFill>
                  </a:rPr>
                  <a:t>指向圆心</a:t>
                </a:r>
                <a:endParaRPr lang="zh-CN" altLang="en-US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08" y="5629556"/>
                <a:ext cx="5787290" cy="461665"/>
              </a:xfrm>
              <a:prstGeom prst="rect">
                <a:avLst/>
              </a:prstGeom>
              <a:blipFill>
                <a:blip r:embed="rId15"/>
                <a:stretch>
                  <a:fillRect t="-14474" r="-63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594063" y="5089481"/>
                <a:ext cx="1445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63" y="5089481"/>
                <a:ext cx="144520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5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7" grpId="0"/>
      <p:bldP spid="52" grpId="0"/>
      <p:bldP spid="53" grpId="0"/>
      <p:bldP spid="3" grpId="0"/>
      <p:bldP spid="26" grpId="0"/>
      <p:bldP spid="30" grpId="0"/>
      <p:bldP spid="31" grpId="0"/>
      <p:bldP spid="3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541928" y="454969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一元向量值函数的导数运算法则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211173" y="2355812"/>
                <a:ext cx="2234330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kumimoji="0" lang="zh-CN" alt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zh-CN" altLang="en-US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73" y="2355812"/>
                <a:ext cx="2234330" cy="550407"/>
              </a:xfrm>
              <a:prstGeom prst="rect">
                <a:avLst/>
              </a:prstGeom>
              <a:blipFill>
                <a:blip r:embed="rId2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11173" y="3064311"/>
                <a:ext cx="2912720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0" lang="en-US" altLang="zh-CN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kumimoji="0" lang="zh-CN" alt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𝒗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zh-CN" altLang="en-US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73" y="3064311"/>
                <a:ext cx="2912720" cy="550407"/>
              </a:xfrm>
              <a:prstGeom prst="rect">
                <a:avLst/>
              </a:prstGeom>
              <a:blipFill>
                <a:blip r:embed="rId3"/>
                <a:stretch>
                  <a:fillRect l="-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11173" y="990985"/>
                <a:ext cx="1136273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 smtClean="0"/>
                  <a:t>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73" y="990985"/>
                <a:ext cx="1136273" cy="634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11173" y="1663087"/>
                <a:ext cx="1587166" cy="635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73" y="1663087"/>
                <a:ext cx="1587166" cy="635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14836" y="1077226"/>
                <a:ext cx="3841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b="1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CN" altLang="en-US" sz="2400" b="1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0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36" y="1077226"/>
                <a:ext cx="3841436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552481" y="1951278"/>
                <a:ext cx="5248658" cy="172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zh-CN" altLang="en-US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zh-CN" altLang="en-US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2400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2400" i="1" kern="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zh-CN" sz="2400" b="0" i="1" kern="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b="0" i="1" kern="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zh-CN" altLang="en-US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2400" i="1" kern="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zh-CN" altLang="en-US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481" y="1951278"/>
                <a:ext cx="5248658" cy="1726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230871" y="3614718"/>
                <a:ext cx="401430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871" y="3614718"/>
                <a:ext cx="4014304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404786" y="4259766"/>
                <a:ext cx="3969613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786" y="4259766"/>
                <a:ext cx="3969613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03597" y="3733275"/>
                <a:ext cx="3774880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597" y="3733275"/>
                <a:ext cx="3774880" cy="6427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211173" y="4538988"/>
                <a:ext cx="3274999" cy="550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kumimoji="0" lang="zh-CN" alt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kumimoji="0" lang="en-US" altLang="zh-CN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0" lang="zh-CN" altLang="en-US" sz="2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𝒗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zh-CN" altLang="en-US" sz="2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kumimoji="0" lang="zh-CN" alt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73" y="4538988"/>
                <a:ext cx="3274999" cy="550407"/>
              </a:xfrm>
              <a:prstGeom prst="rect">
                <a:avLst/>
              </a:prstGeom>
              <a:blipFill>
                <a:blip r:embed="rId11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056526" y="5252368"/>
                <a:ext cx="3337644" cy="713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zh-CN" alt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en-US" altLang="zh-CN" b="1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CN" altLang="en-US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zh-CN" alt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en-US" altLang="zh-CN" b="1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CN" altLang="en-US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zh-CN" alt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526" y="5252368"/>
                <a:ext cx="3337644" cy="7130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5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1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13166" y="459129"/>
                <a:ext cx="99000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求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匀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速圆周运动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时刻的速度和加速度。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459129"/>
                <a:ext cx="9900017" cy="461665"/>
              </a:xfrm>
              <a:prstGeom prst="rect">
                <a:avLst/>
              </a:prstGeom>
              <a:blipFill>
                <a:blip r:embed="rId2"/>
                <a:stretch>
                  <a:fillRect l="-92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41457" y="1114096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91983" y="1651065"/>
                <a:ext cx="4779770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1651065"/>
                <a:ext cx="4779770" cy="634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31375" y="1735546"/>
                <a:ext cx="1829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375" y="1735546"/>
                <a:ext cx="18299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91983" y="2275580"/>
                <a:ext cx="5109278" cy="634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m:rPr>
                            <m:nor/>
                          </m:rPr>
                          <a:rPr lang="zh-CN" altLang="en-US" sz="2400" i="1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400" i="1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2275580"/>
                <a:ext cx="5109278" cy="634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541457" y="3099965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13166" y="3099964"/>
                <a:ext cx="99000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求变速圆周运动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时刻的速度和加速度。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3099964"/>
                <a:ext cx="9900017" cy="461665"/>
              </a:xfrm>
              <a:prstGeom prst="rect">
                <a:avLst/>
              </a:prstGeom>
              <a:blipFill>
                <a:blip r:embed="rId6"/>
                <a:stretch>
                  <a:fillRect l="-924" t="-14667" r="-406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541457" y="3754931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91983" y="4291900"/>
                <a:ext cx="5873403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4291900"/>
                <a:ext cx="5873403" cy="634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91983" y="3754931"/>
                <a:ext cx="76106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不妨设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)&gt;0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逆时针圆周运动。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3754931"/>
                <a:ext cx="7610673" cy="461665"/>
              </a:xfrm>
              <a:prstGeom prst="rect">
                <a:avLst/>
              </a:prstGeom>
              <a:blipFill>
                <a:blip r:embed="rId8"/>
                <a:stretch>
                  <a:fillRect l="-1282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91983" y="4926048"/>
                <a:ext cx="9584460" cy="1294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altLang="zh-CN" sz="2400" i="1" kern="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+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m:rPr>
                            <m:nor/>
                          </m:rPr>
                          <a:rPr lang="zh-CN" altLang="en-US" sz="2400" i="1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400" i="1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4926048"/>
                <a:ext cx="9584460" cy="12940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251259" y="2348070"/>
                <a:ext cx="19857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59" y="2348070"/>
                <a:ext cx="198573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213166" y="1114095"/>
                <a:ext cx="7472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不妨设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&gt;0,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400" dirty="0" smtClean="0"/>
                  <a:t>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 smtClean="0"/>
                  <a:t>，逆时针圆周运动。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1114095"/>
                <a:ext cx="7472045" cy="461665"/>
              </a:xfrm>
              <a:prstGeom prst="rect">
                <a:avLst/>
              </a:prstGeom>
              <a:blipFill>
                <a:blip r:embed="rId11"/>
                <a:stretch>
                  <a:fillRect l="-1223" t="-14667" r="-32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8961363" y="173554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方向：</a:t>
            </a:r>
            <a:r>
              <a:rPr lang="zh-CN" altLang="en-US" sz="2400" dirty="0" smtClean="0">
                <a:solidFill>
                  <a:prstClr val="black"/>
                </a:solidFill>
              </a:rPr>
              <a:t>逆时针切线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9092248" y="2361821"/>
                <a:ext cx="25812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方向：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反向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248" y="2361821"/>
                <a:ext cx="2581219" cy="461665"/>
              </a:xfrm>
              <a:prstGeom prst="rect">
                <a:avLst/>
              </a:prstGeom>
              <a:blipFill>
                <a:blip r:embed="rId12"/>
                <a:stretch>
                  <a:fillRect l="-3783" t="-14474" r="-26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65386" y="4291900"/>
                <a:ext cx="2455224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386" y="4291900"/>
                <a:ext cx="2455224" cy="6423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形标注 21"/>
          <p:cNvSpPr/>
          <p:nvPr/>
        </p:nvSpPr>
        <p:spPr>
          <a:xfrm>
            <a:off x="9902656" y="4946867"/>
            <a:ext cx="1973787" cy="567628"/>
          </a:xfrm>
          <a:prstGeom prst="wedgeEllipseCallout">
            <a:avLst>
              <a:gd name="adj1" fmla="val -138777"/>
              <a:gd name="adj2" fmla="val 23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速度方向</a:t>
            </a:r>
            <a:endParaRPr lang="zh-CN" altLang="en-US" dirty="0"/>
          </a:p>
        </p:txBody>
      </p:sp>
      <p:sp>
        <p:nvSpPr>
          <p:cNvPr id="23" name="椭圆形标注 22"/>
          <p:cNvSpPr/>
          <p:nvPr/>
        </p:nvSpPr>
        <p:spPr>
          <a:xfrm>
            <a:off x="9902656" y="5746803"/>
            <a:ext cx="1973787" cy="567628"/>
          </a:xfrm>
          <a:prstGeom prst="wedgeEllipseCallout">
            <a:avLst>
              <a:gd name="adj1" fmla="val -113161"/>
              <a:gd name="adj2" fmla="val -14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圆心方向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4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10224" y="372888"/>
                <a:ext cx="7917024" cy="634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为常数。试证明：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24" y="372888"/>
                <a:ext cx="7917024" cy="634148"/>
              </a:xfrm>
              <a:prstGeom prst="rect">
                <a:avLst/>
              </a:prstGeom>
              <a:blipFill>
                <a:blip r:embed="rId2"/>
                <a:stretch>
                  <a:fillRect l="-1233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41457" y="1172153"/>
            <a:ext cx="900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证明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41986" y="1172152"/>
                <a:ext cx="156158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1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986" y="1172152"/>
                <a:ext cx="1561581" cy="47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91983" y="1721027"/>
                <a:ext cx="6991866" cy="683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d>
                          <m:dPr>
                            <m:ctrlPr>
                              <a:rPr lang="zh-CN" altLang="en-US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zh-CN" altLang="en-US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1721027"/>
                <a:ext cx="6991866" cy="683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390965" y="1861073"/>
            <a:ext cx="147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66FF"/>
                </a:solidFill>
              </a:rPr>
              <a:t>重要结论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41457" y="2362975"/>
                <a:ext cx="9418792" cy="1184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66FF"/>
                    </a:solidFill>
                    <a:latin typeface="宋体" panose="02010600030101010101" pitchFamily="2" charset="-122"/>
                  </a:rPr>
                  <a:t>单位切向量</a:t>
                </a:r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为质点运动的速度方向或切向量方向，</a:t>
                </a:r>
                <a:r>
                  <a:rPr lang="zh-CN" altLang="en-US" sz="2400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57" y="2362975"/>
                <a:ext cx="9418792" cy="1184170"/>
              </a:xfrm>
              <a:prstGeom prst="rect">
                <a:avLst/>
              </a:prstGeom>
              <a:blipFill>
                <a:blip r:embed="rId5"/>
                <a:stretch>
                  <a:fillRect l="-1036" r="-647" b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9864763" y="3618150"/>
            <a:ext cx="1769037" cy="1313441"/>
            <a:chOff x="9643114" y="3671103"/>
            <a:chExt cx="1769037" cy="1313441"/>
          </a:xfrm>
        </p:grpSpPr>
        <p:cxnSp>
          <p:nvCxnSpPr>
            <p:cNvPr id="14" name="直接箭头连接符 13"/>
            <p:cNvCxnSpPr/>
            <p:nvPr/>
          </p:nvCxnSpPr>
          <p:spPr>
            <a:xfrm flipH="1" flipV="1">
              <a:off x="10628555" y="3829486"/>
              <a:ext cx="757338" cy="11550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 flipV="1">
              <a:off x="10338098" y="4072085"/>
              <a:ext cx="1047794" cy="91245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0736132" y="3671103"/>
                  <a:ext cx="676019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132" y="3671103"/>
                  <a:ext cx="676019" cy="362984"/>
                </a:xfrm>
                <a:prstGeom prst="rect">
                  <a:avLst/>
                </a:prstGeom>
                <a:blipFill>
                  <a:blip r:embed="rId6"/>
                  <a:stretch>
                    <a:fillRect b="-169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9643114" y="4225523"/>
                  <a:ext cx="1186607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3114" y="4225523"/>
                  <a:ext cx="1186607" cy="362984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/>
            <p:cNvCxnSpPr/>
            <p:nvPr/>
          </p:nvCxnSpPr>
          <p:spPr>
            <a:xfrm flipH="1">
              <a:off x="10338097" y="3829486"/>
              <a:ext cx="290458" cy="24259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541457" y="3865694"/>
                <a:ext cx="8054363" cy="1330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66FF"/>
                    </a:solidFill>
                    <a:latin typeface="宋体" panose="02010600030101010101" pitchFamily="2" charset="-122"/>
                  </a:rPr>
                  <a:t>单位内法向量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1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则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400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dirty="0" smtClean="0"/>
                  <a:t>相互垂直，且指向曲线内侧。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57" y="3865694"/>
                <a:ext cx="8054363" cy="1330236"/>
              </a:xfrm>
              <a:prstGeom prst="rect">
                <a:avLst/>
              </a:prstGeom>
              <a:blipFill>
                <a:blip r:embed="rId8"/>
                <a:stretch>
                  <a:fillRect l="-1211" b="-8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 flipH="1" flipV="1">
            <a:off x="9802410" y="2886288"/>
            <a:ext cx="1047794" cy="91245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4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91983" y="459129"/>
                <a:ext cx="878839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设曲线的向量方程为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2400" dirty="0" smtClean="0"/>
                  <a:t>，求曲线在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时的切线方程和法线方程。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459129"/>
                <a:ext cx="8788393" cy="830997"/>
              </a:xfrm>
              <a:prstGeom prst="rect">
                <a:avLst/>
              </a:prstGeom>
              <a:blipFill>
                <a:blip r:embed="rId2"/>
                <a:stretch>
                  <a:fillRect l="-1110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41457" y="1474702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91983" y="1388460"/>
                <a:ext cx="4351384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=(1,2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，</a:t>
                </a:r>
                <a:r>
                  <a:rPr lang="en-US" altLang="zh-CN" sz="2400" b="1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=(1,2)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1388460"/>
                <a:ext cx="4351384" cy="634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22184" y="1398591"/>
                <a:ext cx="2997615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切线方程：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184" y="1398591"/>
                <a:ext cx="2997615" cy="613886"/>
              </a:xfrm>
              <a:prstGeom prst="rect">
                <a:avLst/>
              </a:prstGeom>
              <a:blipFill>
                <a:blip r:embed="rId4"/>
                <a:stretch>
                  <a:fillRect l="-3259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44469" y="2036944"/>
                <a:ext cx="2321533" cy="669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(1,2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1+4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69" y="2036944"/>
                <a:ext cx="2321533" cy="669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13166" y="2118057"/>
                <a:ext cx="2217787" cy="506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1+4</m:t>
                        </m:r>
                        <m:sSup>
                          <m:sSup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2118057"/>
                <a:ext cx="2217787" cy="506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13166" y="2769426"/>
                <a:ext cx="6524350" cy="686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1+4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1+4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zh-CN" altLang="en-US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2769426"/>
                <a:ext cx="6524350" cy="686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13166" y="3706434"/>
                <a:ext cx="2855782" cy="686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(−4,2)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3706434"/>
                <a:ext cx="2855782" cy="6860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13166" y="4643442"/>
                <a:ext cx="2997615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法线方程：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4643442"/>
                <a:ext cx="2997615" cy="613886"/>
              </a:xfrm>
              <a:prstGeom prst="rect">
                <a:avLst/>
              </a:prstGeom>
              <a:blipFill>
                <a:blip r:embed="rId9"/>
                <a:stretch>
                  <a:fillRect l="-3049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2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5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91983" y="459129"/>
                <a:ext cx="878839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设曲线的向量方程为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，求曲线在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时的切线方程和法线方程。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459129"/>
                <a:ext cx="8788393" cy="830997"/>
              </a:xfrm>
              <a:prstGeom prst="rect">
                <a:avLst/>
              </a:prstGeom>
              <a:blipFill>
                <a:blip r:embed="rId2"/>
                <a:stretch>
                  <a:fillRect l="-1110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41457" y="1474702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91983" y="1388460"/>
                <a:ext cx="6197915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func>
                      <m:func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func>
                      <m:func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    </a:t>
                </a:r>
                <a:r>
                  <a:rPr lang="zh-CN" altLang="en-US" sz="2400" dirty="0" smtClean="0">
                    <a:solidFill>
                      <a:srgbClr val="0066FF"/>
                    </a:solidFill>
                  </a:rPr>
                  <a:t>切向量</a:t>
                </a:r>
                <a:endParaRPr lang="zh-CN" altLang="en-US" sz="24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1388460"/>
                <a:ext cx="6197915" cy="634148"/>
              </a:xfrm>
              <a:prstGeom prst="rect">
                <a:avLst/>
              </a:prstGeom>
              <a:blipFill>
                <a:blip r:embed="rId3"/>
                <a:stretch>
                  <a:fillRect r="-492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13166" y="2052628"/>
                <a:ext cx="5373779" cy="62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切线方程：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2052628"/>
                <a:ext cx="5373779" cy="629660"/>
              </a:xfrm>
              <a:prstGeom prst="rect">
                <a:avLst/>
              </a:prstGeom>
              <a:blipFill>
                <a:blip r:embed="rId4"/>
                <a:stretch>
                  <a:fillRect l="-1701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56593" y="2964549"/>
                <a:ext cx="4385239" cy="711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593" y="2964549"/>
                <a:ext cx="4385239" cy="711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52204" y="3004721"/>
                <a:ext cx="2761782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04" y="3004721"/>
                <a:ext cx="2761782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15453" y="3936321"/>
                <a:ext cx="4036233" cy="747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3" y="3936321"/>
                <a:ext cx="4036233" cy="7472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59702" y="4930508"/>
                <a:ext cx="5000151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法线方程：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den>
                            </m:f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den>
                            </m:f>
                          </m:e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𝑏𝑡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702" y="4930508"/>
                <a:ext cx="5000151" cy="1051570"/>
              </a:xfrm>
              <a:prstGeom prst="rect">
                <a:avLst/>
              </a:prstGeom>
              <a:blipFill>
                <a:blip r:embed="rId8"/>
                <a:stretch>
                  <a:fillRect l="-1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9212273" y="2022608"/>
            <a:ext cx="2920068" cy="4291013"/>
            <a:chOff x="8894763" y="1160463"/>
            <a:chExt cx="3148013" cy="4625976"/>
          </a:xfrm>
        </p:grpSpPr>
        <p:sp>
          <p:nvSpPr>
            <p:cNvPr id="13" name="Freeform 438"/>
            <p:cNvSpPr>
              <a:spLocks/>
            </p:cNvSpPr>
            <p:nvPr/>
          </p:nvSpPr>
          <p:spPr bwMode="auto">
            <a:xfrm>
              <a:off x="10858501" y="1931988"/>
              <a:ext cx="0" cy="2992438"/>
            </a:xfrm>
            <a:custGeom>
              <a:avLst/>
              <a:gdLst>
                <a:gd name="T0" fmla="*/ 0 h 1885"/>
                <a:gd name="T1" fmla="*/ 1885 h 1885"/>
                <a:gd name="T2" fmla="*/ 0 h 188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85">
                  <a:moveTo>
                    <a:pt x="0" y="0"/>
                  </a:moveTo>
                  <a:lnTo>
                    <a:pt x="0" y="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4" name="Line 439"/>
            <p:cNvSpPr>
              <a:spLocks noChangeShapeType="1"/>
            </p:cNvSpPr>
            <p:nvPr/>
          </p:nvSpPr>
          <p:spPr bwMode="auto">
            <a:xfrm>
              <a:off x="10858501" y="1931988"/>
              <a:ext cx="0" cy="29924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894763" y="1552576"/>
              <a:ext cx="1963738" cy="3675063"/>
              <a:chOff x="8894763" y="1552576"/>
              <a:chExt cx="1963738" cy="3675063"/>
            </a:xfrm>
          </p:grpSpPr>
          <p:sp>
            <p:nvSpPr>
              <p:cNvPr id="97" name="Line 424"/>
              <p:cNvSpPr>
                <a:spLocks noChangeShapeType="1"/>
              </p:cNvSpPr>
              <p:nvPr/>
            </p:nvSpPr>
            <p:spPr bwMode="auto">
              <a:xfrm>
                <a:off x="8894763" y="1931988"/>
                <a:ext cx="0" cy="29924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8" name="Freeform 425"/>
              <p:cNvSpPr>
                <a:spLocks/>
              </p:cNvSpPr>
              <p:nvPr/>
            </p:nvSpPr>
            <p:spPr bwMode="auto">
              <a:xfrm>
                <a:off x="8894763" y="1552576"/>
                <a:ext cx="1963738" cy="842963"/>
              </a:xfrm>
              <a:custGeom>
                <a:avLst/>
                <a:gdLst>
                  <a:gd name="T0" fmla="*/ 1237 w 1237"/>
                  <a:gd name="T1" fmla="*/ 264 h 531"/>
                  <a:gd name="T2" fmla="*/ 1225 w 1237"/>
                  <a:gd name="T3" fmla="*/ 320 h 531"/>
                  <a:gd name="T4" fmla="*/ 1188 w 1237"/>
                  <a:gd name="T5" fmla="*/ 369 h 531"/>
                  <a:gd name="T6" fmla="*/ 1131 w 1237"/>
                  <a:gd name="T7" fmla="*/ 414 h 531"/>
                  <a:gd name="T8" fmla="*/ 1058 w 1237"/>
                  <a:gd name="T9" fmla="*/ 454 h 531"/>
                  <a:gd name="T10" fmla="*/ 965 w 1237"/>
                  <a:gd name="T11" fmla="*/ 487 h 531"/>
                  <a:gd name="T12" fmla="*/ 860 w 1237"/>
                  <a:gd name="T13" fmla="*/ 511 h 531"/>
                  <a:gd name="T14" fmla="*/ 742 w 1237"/>
                  <a:gd name="T15" fmla="*/ 527 h 531"/>
                  <a:gd name="T16" fmla="*/ 620 w 1237"/>
                  <a:gd name="T17" fmla="*/ 531 h 531"/>
                  <a:gd name="T18" fmla="*/ 556 w 1237"/>
                  <a:gd name="T19" fmla="*/ 531 h 531"/>
                  <a:gd name="T20" fmla="*/ 434 w 1237"/>
                  <a:gd name="T21" fmla="*/ 519 h 531"/>
                  <a:gd name="T22" fmla="*/ 324 w 1237"/>
                  <a:gd name="T23" fmla="*/ 499 h 531"/>
                  <a:gd name="T24" fmla="*/ 227 w 1237"/>
                  <a:gd name="T25" fmla="*/ 470 h 531"/>
                  <a:gd name="T26" fmla="*/ 142 w 1237"/>
                  <a:gd name="T27" fmla="*/ 434 h 531"/>
                  <a:gd name="T28" fmla="*/ 77 w 1237"/>
                  <a:gd name="T29" fmla="*/ 393 h 531"/>
                  <a:gd name="T30" fmla="*/ 28 w 1237"/>
                  <a:gd name="T31" fmla="*/ 345 h 531"/>
                  <a:gd name="T32" fmla="*/ 4 w 1237"/>
                  <a:gd name="T33" fmla="*/ 292 h 531"/>
                  <a:gd name="T34" fmla="*/ 0 w 1237"/>
                  <a:gd name="T35" fmla="*/ 264 h 531"/>
                  <a:gd name="T36" fmla="*/ 12 w 1237"/>
                  <a:gd name="T37" fmla="*/ 211 h 531"/>
                  <a:gd name="T38" fmla="*/ 49 w 1237"/>
                  <a:gd name="T39" fmla="*/ 162 h 531"/>
                  <a:gd name="T40" fmla="*/ 105 w 1237"/>
                  <a:gd name="T41" fmla="*/ 118 h 531"/>
                  <a:gd name="T42" fmla="*/ 183 w 1237"/>
                  <a:gd name="T43" fmla="*/ 77 h 531"/>
                  <a:gd name="T44" fmla="*/ 272 w 1237"/>
                  <a:gd name="T45" fmla="*/ 45 h 531"/>
                  <a:gd name="T46" fmla="*/ 377 w 1237"/>
                  <a:gd name="T47" fmla="*/ 20 h 531"/>
                  <a:gd name="T48" fmla="*/ 495 w 1237"/>
                  <a:gd name="T49" fmla="*/ 4 h 531"/>
                  <a:gd name="T50" fmla="*/ 620 w 1237"/>
                  <a:gd name="T51" fmla="*/ 0 h 531"/>
                  <a:gd name="T52" fmla="*/ 681 w 1237"/>
                  <a:gd name="T53" fmla="*/ 0 h 531"/>
                  <a:gd name="T54" fmla="*/ 803 w 1237"/>
                  <a:gd name="T55" fmla="*/ 12 h 531"/>
                  <a:gd name="T56" fmla="*/ 912 w 1237"/>
                  <a:gd name="T57" fmla="*/ 33 h 531"/>
                  <a:gd name="T58" fmla="*/ 1014 w 1237"/>
                  <a:gd name="T59" fmla="*/ 61 h 531"/>
                  <a:gd name="T60" fmla="*/ 1095 w 1237"/>
                  <a:gd name="T61" fmla="*/ 97 h 531"/>
                  <a:gd name="T62" fmla="*/ 1164 w 1237"/>
                  <a:gd name="T63" fmla="*/ 138 h 531"/>
                  <a:gd name="T64" fmla="*/ 1208 w 1237"/>
                  <a:gd name="T65" fmla="*/ 187 h 531"/>
                  <a:gd name="T66" fmla="*/ 1233 w 1237"/>
                  <a:gd name="T67" fmla="*/ 239 h 531"/>
                  <a:gd name="T68" fmla="*/ 1237 w 1237"/>
                  <a:gd name="T69" fmla="*/ 264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37" h="531">
                    <a:moveTo>
                      <a:pt x="1237" y="264"/>
                    </a:moveTo>
                    <a:lnTo>
                      <a:pt x="1237" y="264"/>
                    </a:lnTo>
                    <a:lnTo>
                      <a:pt x="1233" y="292"/>
                    </a:lnTo>
                    <a:lnTo>
                      <a:pt x="1225" y="320"/>
                    </a:lnTo>
                    <a:lnTo>
                      <a:pt x="1208" y="345"/>
                    </a:lnTo>
                    <a:lnTo>
                      <a:pt x="1188" y="369"/>
                    </a:lnTo>
                    <a:lnTo>
                      <a:pt x="1164" y="393"/>
                    </a:lnTo>
                    <a:lnTo>
                      <a:pt x="1131" y="414"/>
                    </a:lnTo>
                    <a:lnTo>
                      <a:pt x="1095" y="434"/>
                    </a:lnTo>
                    <a:lnTo>
                      <a:pt x="1058" y="454"/>
                    </a:lnTo>
                    <a:lnTo>
                      <a:pt x="1014" y="470"/>
                    </a:lnTo>
                    <a:lnTo>
                      <a:pt x="965" y="487"/>
                    </a:lnTo>
                    <a:lnTo>
                      <a:pt x="912" y="499"/>
                    </a:lnTo>
                    <a:lnTo>
                      <a:pt x="860" y="511"/>
                    </a:lnTo>
                    <a:lnTo>
                      <a:pt x="803" y="519"/>
                    </a:lnTo>
                    <a:lnTo>
                      <a:pt x="742" y="527"/>
                    </a:lnTo>
                    <a:lnTo>
                      <a:pt x="681" y="531"/>
                    </a:lnTo>
                    <a:lnTo>
                      <a:pt x="620" y="531"/>
                    </a:lnTo>
                    <a:lnTo>
                      <a:pt x="620" y="531"/>
                    </a:lnTo>
                    <a:lnTo>
                      <a:pt x="556" y="531"/>
                    </a:lnTo>
                    <a:lnTo>
                      <a:pt x="495" y="527"/>
                    </a:lnTo>
                    <a:lnTo>
                      <a:pt x="434" y="519"/>
                    </a:lnTo>
                    <a:lnTo>
                      <a:pt x="377" y="511"/>
                    </a:lnTo>
                    <a:lnTo>
                      <a:pt x="324" y="499"/>
                    </a:lnTo>
                    <a:lnTo>
                      <a:pt x="272" y="487"/>
                    </a:lnTo>
                    <a:lnTo>
                      <a:pt x="227" y="470"/>
                    </a:lnTo>
                    <a:lnTo>
                      <a:pt x="183" y="454"/>
                    </a:lnTo>
                    <a:lnTo>
                      <a:pt x="142" y="434"/>
                    </a:lnTo>
                    <a:lnTo>
                      <a:pt x="105" y="414"/>
                    </a:lnTo>
                    <a:lnTo>
                      <a:pt x="77" y="393"/>
                    </a:lnTo>
                    <a:lnTo>
                      <a:pt x="49" y="369"/>
                    </a:lnTo>
                    <a:lnTo>
                      <a:pt x="28" y="345"/>
                    </a:lnTo>
                    <a:lnTo>
                      <a:pt x="12" y="320"/>
                    </a:lnTo>
                    <a:lnTo>
                      <a:pt x="4" y="292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4" y="239"/>
                    </a:lnTo>
                    <a:lnTo>
                      <a:pt x="12" y="211"/>
                    </a:lnTo>
                    <a:lnTo>
                      <a:pt x="28" y="187"/>
                    </a:lnTo>
                    <a:lnTo>
                      <a:pt x="49" y="162"/>
                    </a:lnTo>
                    <a:lnTo>
                      <a:pt x="77" y="138"/>
                    </a:lnTo>
                    <a:lnTo>
                      <a:pt x="105" y="118"/>
                    </a:lnTo>
                    <a:lnTo>
                      <a:pt x="142" y="97"/>
                    </a:lnTo>
                    <a:lnTo>
                      <a:pt x="183" y="77"/>
                    </a:lnTo>
                    <a:lnTo>
                      <a:pt x="227" y="61"/>
                    </a:lnTo>
                    <a:lnTo>
                      <a:pt x="272" y="45"/>
                    </a:lnTo>
                    <a:lnTo>
                      <a:pt x="324" y="33"/>
                    </a:lnTo>
                    <a:lnTo>
                      <a:pt x="377" y="20"/>
                    </a:lnTo>
                    <a:lnTo>
                      <a:pt x="434" y="12"/>
                    </a:lnTo>
                    <a:lnTo>
                      <a:pt x="495" y="4"/>
                    </a:lnTo>
                    <a:lnTo>
                      <a:pt x="556" y="0"/>
                    </a:lnTo>
                    <a:lnTo>
                      <a:pt x="620" y="0"/>
                    </a:lnTo>
                    <a:lnTo>
                      <a:pt x="620" y="0"/>
                    </a:lnTo>
                    <a:lnTo>
                      <a:pt x="681" y="0"/>
                    </a:lnTo>
                    <a:lnTo>
                      <a:pt x="742" y="4"/>
                    </a:lnTo>
                    <a:lnTo>
                      <a:pt x="803" y="12"/>
                    </a:lnTo>
                    <a:lnTo>
                      <a:pt x="860" y="20"/>
                    </a:lnTo>
                    <a:lnTo>
                      <a:pt x="912" y="33"/>
                    </a:lnTo>
                    <a:lnTo>
                      <a:pt x="965" y="45"/>
                    </a:lnTo>
                    <a:lnTo>
                      <a:pt x="1014" y="61"/>
                    </a:lnTo>
                    <a:lnTo>
                      <a:pt x="1058" y="77"/>
                    </a:lnTo>
                    <a:lnTo>
                      <a:pt x="1095" y="97"/>
                    </a:lnTo>
                    <a:lnTo>
                      <a:pt x="1131" y="118"/>
                    </a:lnTo>
                    <a:lnTo>
                      <a:pt x="1164" y="138"/>
                    </a:lnTo>
                    <a:lnTo>
                      <a:pt x="1188" y="162"/>
                    </a:lnTo>
                    <a:lnTo>
                      <a:pt x="1208" y="187"/>
                    </a:lnTo>
                    <a:lnTo>
                      <a:pt x="1225" y="211"/>
                    </a:lnTo>
                    <a:lnTo>
                      <a:pt x="1233" y="239"/>
                    </a:lnTo>
                    <a:lnTo>
                      <a:pt x="1237" y="264"/>
                    </a:lnTo>
                    <a:lnTo>
                      <a:pt x="1237" y="264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grpSp>
            <p:nvGrpSpPr>
              <p:cNvPr id="99" name="组合 98"/>
              <p:cNvGrpSpPr/>
              <p:nvPr/>
            </p:nvGrpSpPr>
            <p:grpSpPr>
              <a:xfrm>
                <a:off x="8894763" y="4616451"/>
                <a:ext cx="1963738" cy="611188"/>
                <a:chOff x="8894763" y="4616451"/>
                <a:chExt cx="1963738" cy="611188"/>
              </a:xfrm>
            </p:grpSpPr>
            <p:sp>
              <p:nvSpPr>
                <p:cNvPr id="101" name="Freeform 426"/>
                <p:cNvSpPr>
                  <a:spLocks/>
                </p:cNvSpPr>
                <p:nvPr/>
              </p:nvSpPr>
              <p:spPr bwMode="auto">
                <a:xfrm>
                  <a:off x="8901113" y="4924426"/>
                  <a:ext cx="1957388" cy="303213"/>
                </a:xfrm>
                <a:custGeom>
                  <a:avLst/>
                  <a:gdLst>
                    <a:gd name="T0" fmla="*/ 1233 w 1233"/>
                    <a:gd name="T1" fmla="*/ 0 h 191"/>
                    <a:gd name="T2" fmla="*/ 1233 w 1233"/>
                    <a:gd name="T3" fmla="*/ 0 h 191"/>
                    <a:gd name="T4" fmla="*/ 1229 w 1233"/>
                    <a:gd name="T5" fmla="*/ 21 h 191"/>
                    <a:gd name="T6" fmla="*/ 1221 w 1233"/>
                    <a:gd name="T7" fmla="*/ 37 h 191"/>
                    <a:gd name="T8" fmla="*/ 1204 w 1233"/>
                    <a:gd name="T9" fmla="*/ 57 h 191"/>
                    <a:gd name="T10" fmla="*/ 1184 w 1233"/>
                    <a:gd name="T11" fmla="*/ 73 h 191"/>
                    <a:gd name="T12" fmla="*/ 1160 w 1233"/>
                    <a:gd name="T13" fmla="*/ 93 h 191"/>
                    <a:gd name="T14" fmla="*/ 1127 w 1233"/>
                    <a:gd name="T15" fmla="*/ 106 h 191"/>
                    <a:gd name="T16" fmla="*/ 1091 w 1233"/>
                    <a:gd name="T17" fmla="*/ 122 h 191"/>
                    <a:gd name="T18" fmla="*/ 1054 w 1233"/>
                    <a:gd name="T19" fmla="*/ 134 h 191"/>
                    <a:gd name="T20" fmla="*/ 961 w 1233"/>
                    <a:gd name="T21" fmla="*/ 158 h 191"/>
                    <a:gd name="T22" fmla="*/ 856 w 1233"/>
                    <a:gd name="T23" fmla="*/ 179 h 191"/>
                    <a:gd name="T24" fmla="*/ 738 w 1233"/>
                    <a:gd name="T25" fmla="*/ 187 h 191"/>
                    <a:gd name="T26" fmla="*/ 616 w 1233"/>
                    <a:gd name="T27" fmla="*/ 191 h 191"/>
                    <a:gd name="T28" fmla="*/ 616 w 1233"/>
                    <a:gd name="T29" fmla="*/ 191 h 191"/>
                    <a:gd name="T30" fmla="*/ 495 w 1233"/>
                    <a:gd name="T31" fmla="*/ 191 h 191"/>
                    <a:gd name="T32" fmla="*/ 385 w 1233"/>
                    <a:gd name="T33" fmla="*/ 179 h 191"/>
                    <a:gd name="T34" fmla="*/ 284 w 1233"/>
                    <a:gd name="T35" fmla="*/ 162 h 191"/>
                    <a:gd name="T36" fmla="*/ 195 w 1233"/>
                    <a:gd name="T37" fmla="*/ 142 h 191"/>
                    <a:gd name="T38" fmla="*/ 118 w 1233"/>
                    <a:gd name="T39" fmla="*/ 114 h 191"/>
                    <a:gd name="T40" fmla="*/ 89 w 1233"/>
                    <a:gd name="T41" fmla="*/ 102 h 191"/>
                    <a:gd name="T42" fmla="*/ 61 w 1233"/>
                    <a:gd name="T43" fmla="*/ 85 h 191"/>
                    <a:gd name="T44" fmla="*/ 37 w 1233"/>
                    <a:gd name="T45" fmla="*/ 69 h 191"/>
                    <a:gd name="T46" fmla="*/ 20 w 1233"/>
                    <a:gd name="T47" fmla="*/ 53 h 191"/>
                    <a:gd name="T48" fmla="*/ 8 w 1233"/>
                    <a:gd name="T49" fmla="*/ 33 h 191"/>
                    <a:gd name="T50" fmla="*/ 0 w 1233"/>
                    <a:gd name="T51" fmla="*/ 1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33" h="191">
                      <a:moveTo>
                        <a:pt x="1233" y="0"/>
                      </a:moveTo>
                      <a:lnTo>
                        <a:pt x="1233" y="0"/>
                      </a:lnTo>
                      <a:lnTo>
                        <a:pt x="1229" y="21"/>
                      </a:lnTo>
                      <a:lnTo>
                        <a:pt x="1221" y="37"/>
                      </a:lnTo>
                      <a:lnTo>
                        <a:pt x="1204" y="57"/>
                      </a:lnTo>
                      <a:lnTo>
                        <a:pt x="1184" y="73"/>
                      </a:lnTo>
                      <a:lnTo>
                        <a:pt x="1160" y="93"/>
                      </a:lnTo>
                      <a:lnTo>
                        <a:pt x="1127" y="106"/>
                      </a:lnTo>
                      <a:lnTo>
                        <a:pt x="1091" y="122"/>
                      </a:lnTo>
                      <a:lnTo>
                        <a:pt x="1054" y="134"/>
                      </a:lnTo>
                      <a:lnTo>
                        <a:pt x="961" y="158"/>
                      </a:lnTo>
                      <a:lnTo>
                        <a:pt x="856" y="179"/>
                      </a:lnTo>
                      <a:lnTo>
                        <a:pt x="738" y="187"/>
                      </a:lnTo>
                      <a:lnTo>
                        <a:pt x="616" y="191"/>
                      </a:lnTo>
                      <a:lnTo>
                        <a:pt x="616" y="191"/>
                      </a:lnTo>
                      <a:lnTo>
                        <a:pt x="495" y="191"/>
                      </a:lnTo>
                      <a:lnTo>
                        <a:pt x="385" y="179"/>
                      </a:lnTo>
                      <a:lnTo>
                        <a:pt x="284" y="162"/>
                      </a:lnTo>
                      <a:lnTo>
                        <a:pt x="195" y="142"/>
                      </a:lnTo>
                      <a:lnTo>
                        <a:pt x="118" y="114"/>
                      </a:lnTo>
                      <a:lnTo>
                        <a:pt x="89" y="102"/>
                      </a:lnTo>
                      <a:lnTo>
                        <a:pt x="61" y="85"/>
                      </a:lnTo>
                      <a:lnTo>
                        <a:pt x="37" y="69"/>
                      </a:lnTo>
                      <a:lnTo>
                        <a:pt x="20" y="53"/>
                      </a:lnTo>
                      <a:lnTo>
                        <a:pt x="8" y="33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grpSp>
              <p:nvGrpSpPr>
                <p:cNvPr id="102" name="组合 101"/>
                <p:cNvGrpSpPr/>
                <p:nvPr/>
              </p:nvGrpSpPr>
              <p:grpSpPr>
                <a:xfrm>
                  <a:off x="8894763" y="4616451"/>
                  <a:ext cx="1963738" cy="333375"/>
                  <a:chOff x="8894763" y="4616451"/>
                  <a:chExt cx="1963738" cy="333375"/>
                </a:xfrm>
              </p:grpSpPr>
              <p:sp>
                <p:nvSpPr>
                  <p:cNvPr id="103" name="Freeform 427"/>
                  <p:cNvSpPr>
                    <a:spLocks/>
                  </p:cNvSpPr>
                  <p:nvPr/>
                </p:nvSpPr>
                <p:spPr bwMode="auto">
                  <a:xfrm>
                    <a:off x="8894763" y="4833938"/>
                    <a:ext cx="44450" cy="115888"/>
                  </a:xfrm>
                  <a:custGeom>
                    <a:avLst/>
                    <a:gdLst>
                      <a:gd name="T0" fmla="*/ 4 w 28"/>
                      <a:gd name="T1" fmla="*/ 73 h 73"/>
                      <a:gd name="T2" fmla="*/ 0 w 28"/>
                      <a:gd name="T3" fmla="*/ 57 h 73"/>
                      <a:gd name="T4" fmla="*/ 4 w 28"/>
                      <a:gd name="T5" fmla="*/ 37 h 73"/>
                      <a:gd name="T6" fmla="*/ 12 w 28"/>
                      <a:gd name="T7" fmla="*/ 17 h 73"/>
                      <a:gd name="T8" fmla="*/ 28 w 28"/>
                      <a:gd name="T9" fmla="*/ 0 h 73"/>
                      <a:gd name="T10" fmla="*/ 28 w 28"/>
                      <a:gd name="T11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73">
                        <a:moveTo>
                          <a:pt x="4" y="73"/>
                        </a:moveTo>
                        <a:lnTo>
                          <a:pt x="0" y="57"/>
                        </a:lnTo>
                        <a:lnTo>
                          <a:pt x="4" y="37"/>
                        </a:lnTo>
                        <a:lnTo>
                          <a:pt x="12" y="17"/>
                        </a:lnTo>
                        <a:lnTo>
                          <a:pt x="28" y="0"/>
                        </a:lnTo>
                        <a:lnTo>
                          <a:pt x="28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4" name="Freeform 428"/>
                  <p:cNvSpPr>
                    <a:spLocks/>
                  </p:cNvSpPr>
                  <p:nvPr/>
                </p:nvSpPr>
                <p:spPr bwMode="auto">
                  <a:xfrm>
                    <a:off x="9004301" y="4732338"/>
                    <a:ext cx="115888" cy="50800"/>
                  </a:xfrm>
                  <a:custGeom>
                    <a:avLst/>
                    <a:gdLst>
                      <a:gd name="T0" fmla="*/ 0 w 73"/>
                      <a:gd name="T1" fmla="*/ 32 h 32"/>
                      <a:gd name="T2" fmla="*/ 8 w 73"/>
                      <a:gd name="T3" fmla="*/ 28 h 32"/>
                      <a:gd name="T4" fmla="*/ 36 w 73"/>
                      <a:gd name="T5" fmla="*/ 12 h 32"/>
                      <a:gd name="T6" fmla="*/ 73 w 73"/>
                      <a:gd name="T7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3" h="32">
                        <a:moveTo>
                          <a:pt x="0" y="32"/>
                        </a:moveTo>
                        <a:lnTo>
                          <a:pt x="8" y="28"/>
                        </a:lnTo>
                        <a:lnTo>
                          <a:pt x="36" y="12"/>
                        </a:lnTo>
                        <a:lnTo>
                          <a:pt x="73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5" name="Line 4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191626" y="4673601"/>
                    <a:ext cx="128588" cy="3175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6" name="Freeform 430"/>
                  <p:cNvSpPr>
                    <a:spLocks/>
                  </p:cNvSpPr>
                  <p:nvPr/>
                </p:nvSpPr>
                <p:spPr bwMode="auto">
                  <a:xfrm>
                    <a:off x="9390063" y="4641851"/>
                    <a:ext cx="128588" cy="19050"/>
                  </a:xfrm>
                  <a:custGeom>
                    <a:avLst/>
                    <a:gdLst>
                      <a:gd name="T0" fmla="*/ 0 w 81"/>
                      <a:gd name="T1" fmla="*/ 12 h 12"/>
                      <a:gd name="T2" fmla="*/ 65 w 81"/>
                      <a:gd name="T3" fmla="*/ 0 h 12"/>
                      <a:gd name="T4" fmla="*/ 81 w 81"/>
                      <a:gd name="T5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12">
                        <a:moveTo>
                          <a:pt x="0" y="12"/>
                        </a:moveTo>
                        <a:lnTo>
                          <a:pt x="65" y="0"/>
                        </a:lnTo>
                        <a:lnTo>
                          <a:pt x="81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7" name="Freeform 431"/>
                  <p:cNvSpPr>
                    <a:spLocks/>
                  </p:cNvSpPr>
                  <p:nvPr/>
                </p:nvSpPr>
                <p:spPr bwMode="auto">
                  <a:xfrm>
                    <a:off x="9596438" y="4622801"/>
                    <a:ext cx="128588" cy="12700"/>
                  </a:xfrm>
                  <a:custGeom>
                    <a:avLst/>
                    <a:gdLst>
                      <a:gd name="T0" fmla="*/ 0 w 81"/>
                      <a:gd name="T1" fmla="*/ 8 h 8"/>
                      <a:gd name="T2" fmla="*/ 53 w 81"/>
                      <a:gd name="T3" fmla="*/ 0 h 8"/>
                      <a:gd name="T4" fmla="*/ 81 w 81"/>
                      <a:gd name="T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8">
                        <a:moveTo>
                          <a:pt x="0" y="8"/>
                        </a:moveTo>
                        <a:lnTo>
                          <a:pt x="53" y="0"/>
                        </a:lnTo>
                        <a:lnTo>
                          <a:pt x="81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8" name="Freeform 432"/>
                  <p:cNvSpPr>
                    <a:spLocks/>
                  </p:cNvSpPr>
                  <p:nvPr/>
                </p:nvSpPr>
                <p:spPr bwMode="auto">
                  <a:xfrm>
                    <a:off x="9802813" y="4616451"/>
                    <a:ext cx="128588" cy="6350"/>
                  </a:xfrm>
                  <a:custGeom>
                    <a:avLst/>
                    <a:gdLst>
                      <a:gd name="T0" fmla="*/ 0 w 81"/>
                      <a:gd name="T1" fmla="*/ 4 h 4"/>
                      <a:gd name="T2" fmla="*/ 48 w 81"/>
                      <a:gd name="T3" fmla="*/ 0 h 4"/>
                      <a:gd name="T4" fmla="*/ 81 w 81"/>
                      <a:gd name="T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4">
                        <a:moveTo>
                          <a:pt x="0" y="4"/>
                        </a:moveTo>
                        <a:lnTo>
                          <a:pt x="48" y="0"/>
                        </a:lnTo>
                        <a:lnTo>
                          <a:pt x="81" y="4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09" name="Freeform 433"/>
                  <p:cNvSpPr>
                    <a:spLocks/>
                  </p:cNvSpPr>
                  <p:nvPr/>
                </p:nvSpPr>
                <p:spPr bwMode="auto">
                  <a:xfrm>
                    <a:off x="10009188" y="4622801"/>
                    <a:ext cx="128588" cy="6350"/>
                  </a:xfrm>
                  <a:custGeom>
                    <a:avLst/>
                    <a:gdLst>
                      <a:gd name="T0" fmla="*/ 0 w 81"/>
                      <a:gd name="T1" fmla="*/ 0 h 4"/>
                      <a:gd name="T2" fmla="*/ 40 w 81"/>
                      <a:gd name="T3" fmla="*/ 0 h 4"/>
                      <a:gd name="T4" fmla="*/ 81 w 81"/>
                      <a:gd name="T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4">
                        <a:moveTo>
                          <a:pt x="0" y="0"/>
                        </a:moveTo>
                        <a:lnTo>
                          <a:pt x="40" y="0"/>
                        </a:lnTo>
                        <a:lnTo>
                          <a:pt x="81" y="4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10" name="Freeform 434"/>
                  <p:cNvSpPr>
                    <a:spLocks/>
                  </p:cNvSpPr>
                  <p:nvPr/>
                </p:nvSpPr>
                <p:spPr bwMode="auto">
                  <a:xfrm>
                    <a:off x="10213976" y="4635501"/>
                    <a:ext cx="128588" cy="19050"/>
                  </a:xfrm>
                  <a:custGeom>
                    <a:avLst/>
                    <a:gdLst>
                      <a:gd name="T0" fmla="*/ 0 w 81"/>
                      <a:gd name="T1" fmla="*/ 0 h 12"/>
                      <a:gd name="T2" fmla="*/ 29 w 81"/>
                      <a:gd name="T3" fmla="*/ 4 h 12"/>
                      <a:gd name="T4" fmla="*/ 81 w 81"/>
                      <a:gd name="T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12">
                        <a:moveTo>
                          <a:pt x="0" y="0"/>
                        </a:moveTo>
                        <a:lnTo>
                          <a:pt x="29" y="4"/>
                        </a:lnTo>
                        <a:lnTo>
                          <a:pt x="81" y="12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11" name="Freeform 435"/>
                  <p:cNvSpPr>
                    <a:spLocks/>
                  </p:cNvSpPr>
                  <p:nvPr/>
                </p:nvSpPr>
                <p:spPr bwMode="auto">
                  <a:xfrm>
                    <a:off x="10414001" y="4667251"/>
                    <a:ext cx="128588" cy="31750"/>
                  </a:xfrm>
                  <a:custGeom>
                    <a:avLst/>
                    <a:gdLst>
                      <a:gd name="T0" fmla="*/ 0 w 81"/>
                      <a:gd name="T1" fmla="*/ 0 h 20"/>
                      <a:gd name="T2" fmla="*/ 8 w 81"/>
                      <a:gd name="T3" fmla="*/ 0 h 20"/>
                      <a:gd name="T4" fmla="*/ 81 w 81"/>
                      <a:gd name="T5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" h="20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81" y="2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12" name="Freeform 436"/>
                  <p:cNvSpPr>
                    <a:spLocks/>
                  </p:cNvSpPr>
                  <p:nvPr/>
                </p:nvSpPr>
                <p:spPr bwMode="auto">
                  <a:xfrm>
                    <a:off x="10614026" y="4725988"/>
                    <a:ext cx="122238" cy="50800"/>
                  </a:xfrm>
                  <a:custGeom>
                    <a:avLst/>
                    <a:gdLst>
                      <a:gd name="T0" fmla="*/ 0 w 77"/>
                      <a:gd name="T1" fmla="*/ 0 h 32"/>
                      <a:gd name="T2" fmla="*/ 12 w 77"/>
                      <a:gd name="T3" fmla="*/ 4 h 32"/>
                      <a:gd name="T4" fmla="*/ 48 w 77"/>
                      <a:gd name="T5" fmla="*/ 16 h 32"/>
                      <a:gd name="T6" fmla="*/ 77 w 77"/>
                      <a:gd name="T7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7" h="32">
                        <a:moveTo>
                          <a:pt x="0" y="0"/>
                        </a:moveTo>
                        <a:lnTo>
                          <a:pt x="12" y="4"/>
                        </a:lnTo>
                        <a:lnTo>
                          <a:pt x="48" y="16"/>
                        </a:lnTo>
                        <a:lnTo>
                          <a:pt x="77" y="32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13" name="Freeform 437"/>
                  <p:cNvSpPr>
                    <a:spLocks/>
                  </p:cNvSpPr>
                  <p:nvPr/>
                </p:nvSpPr>
                <p:spPr bwMode="auto">
                  <a:xfrm>
                    <a:off x="10799763" y="4814888"/>
                    <a:ext cx="58738" cy="109538"/>
                  </a:xfrm>
                  <a:custGeom>
                    <a:avLst/>
                    <a:gdLst>
                      <a:gd name="T0" fmla="*/ 0 w 37"/>
                      <a:gd name="T1" fmla="*/ 0 h 69"/>
                      <a:gd name="T2" fmla="*/ 8 w 37"/>
                      <a:gd name="T3" fmla="*/ 12 h 69"/>
                      <a:gd name="T4" fmla="*/ 25 w 37"/>
                      <a:gd name="T5" fmla="*/ 29 h 69"/>
                      <a:gd name="T6" fmla="*/ 33 w 37"/>
                      <a:gd name="T7" fmla="*/ 49 h 69"/>
                      <a:gd name="T8" fmla="*/ 37 w 37"/>
                      <a:gd name="T9" fmla="*/ 69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" h="69">
                        <a:moveTo>
                          <a:pt x="0" y="0"/>
                        </a:moveTo>
                        <a:lnTo>
                          <a:pt x="8" y="12"/>
                        </a:lnTo>
                        <a:lnTo>
                          <a:pt x="25" y="29"/>
                        </a:lnTo>
                        <a:lnTo>
                          <a:pt x="33" y="49"/>
                        </a:lnTo>
                        <a:lnTo>
                          <a:pt x="37" y="69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0953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微软雅黑"/>
                    </a:endParaRPr>
                  </a:p>
                </p:txBody>
              </p:sp>
            </p:grpSp>
          </p:grpSp>
          <p:sp>
            <p:nvSpPr>
              <p:cNvPr id="100" name="Line 440"/>
              <p:cNvSpPr>
                <a:spLocks noChangeShapeType="1"/>
              </p:cNvSpPr>
              <p:nvPr/>
            </p:nvSpPr>
            <p:spPr bwMode="auto">
              <a:xfrm>
                <a:off x="10858501" y="1931988"/>
                <a:ext cx="0" cy="29924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16" name="Line 441"/>
            <p:cNvSpPr>
              <a:spLocks noChangeShapeType="1"/>
            </p:cNvSpPr>
            <p:nvPr/>
          </p:nvSpPr>
          <p:spPr bwMode="auto">
            <a:xfrm flipH="1">
              <a:off x="9204325" y="4918076"/>
              <a:ext cx="662781" cy="669925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" name="Line 450"/>
            <p:cNvSpPr>
              <a:spLocks noChangeShapeType="1"/>
            </p:cNvSpPr>
            <p:nvPr/>
          </p:nvSpPr>
          <p:spPr bwMode="auto">
            <a:xfrm>
              <a:off x="9872664" y="4924426"/>
              <a:ext cx="1854201" cy="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8" name="Line 452"/>
            <p:cNvSpPr>
              <a:spLocks noChangeShapeType="1"/>
            </p:cNvSpPr>
            <p:nvPr/>
          </p:nvSpPr>
          <p:spPr bwMode="auto">
            <a:xfrm flipV="1">
              <a:off x="9879013" y="1346200"/>
              <a:ext cx="0" cy="3598069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9" name="Line 473"/>
            <p:cNvSpPr>
              <a:spLocks noChangeShapeType="1"/>
            </p:cNvSpPr>
            <p:nvPr/>
          </p:nvSpPr>
          <p:spPr bwMode="auto">
            <a:xfrm flipV="1">
              <a:off x="9583738" y="4152901"/>
              <a:ext cx="0" cy="31750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079038" y="4976813"/>
              <a:ext cx="522288" cy="141288"/>
              <a:chOff x="10079038" y="4976813"/>
              <a:chExt cx="522288" cy="141288"/>
            </a:xfrm>
          </p:grpSpPr>
          <p:sp>
            <p:nvSpPr>
              <p:cNvPr id="94" name="Line 475"/>
              <p:cNvSpPr>
                <a:spLocks noChangeShapeType="1"/>
              </p:cNvSpPr>
              <p:nvPr/>
            </p:nvSpPr>
            <p:spPr bwMode="auto">
              <a:xfrm>
                <a:off x="10079038" y="4976813"/>
                <a:ext cx="122238" cy="38100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5" name="Line 476"/>
              <p:cNvSpPr>
                <a:spLocks noChangeShapeType="1"/>
              </p:cNvSpPr>
              <p:nvPr/>
            </p:nvSpPr>
            <p:spPr bwMode="auto">
              <a:xfrm>
                <a:off x="10279063" y="5033963"/>
                <a:ext cx="122238" cy="31750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6" name="Line 477"/>
              <p:cNvSpPr>
                <a:spLocks noChangeShapeType="1"/>
              </p:cNvSpPr>
              <p:nvPr/>
            </p:nvSpPr>
            <p:spPr bwMode="auto">
              <a:xfrm>
                <a:off x="10477501" y="5086351"/>
                <a:ext cx="123825" cy="31750"/>
              </a:xfrm>
              <a:prstGeom prst="line">
                <a:avLst/>
              </a:prstGeom>
              <a:noFill/>
              <a:ln w="4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21" name="Line 480"/>
            <p:cNvSpPr>
              <a:spLocks noChangeShapeType="1"/>
            </p:cNvSpPr>
            <p:nvPr/>
          </p:nvSpPr>
          <p:spPr bwMode="auto">
            <a:xfrm flipV="1">
              <a:off x="10620376" y="4821238"/>
              <a:ext cx="0" cy="46038"/>
            </a:xfrm>
            <a:prstGeom prst="line">
              <a:avLst/>
            </a:pr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894763" y="2555876"/>
              <a:ext cx="1963738" cy="735013"/>
              <a:chOff x="8894763" y="2555876"/>
              <a:chExt cx="1963738" cy="735013"/>
            </a:xfrm>
          </p:grpSpPr>
          <p:sp>
            <p:nvSpPr>
              <p:cNvPr id="82" name="Freeform 481"/>
              <p:cNvSpPr>
                <a:spLocks/>
              </p:cNvSpPr>
              <p:nvPr/>
            </p:nvSpPr>
            <p:spPr bwMode="auto">
              <a:xfrm>
                <a:off x="10799763" y="3181351"/>
                <a:ext cx="58738" cy="109538"/>
              </a:xfrm>
              <a:custGeom>
                <a:avLst/>
                <a:gdLst>
                  <a:gd name="T0" fmla="*/ 37 w 37"/>
                  <a:gd name="T1" fmla="*/ 69 h 69"/>
                  <a:gd name="T2" fmla="*/ 33 w 37"/>
                  <a:gd name="T3" fmla="*/ 52 h 69"/>
                  <a:gd name="T4" fmla="*/ 25 w 37"/>
                  <a:gd name="T5" fmla="*/ 28 h 69"/>
                  <a:gd name="T6" fmla="*/ 4 w 37"/>
                  <a:gd name="T7" fmla="*/ 4 h 69"/>
                  <a:gd name="T8" fmla="*/ 0 w 37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9">
                    <a:moveTo>
                      <a:pt x="37" y="69"/>
                    </a:moveTo>
                    <a:lnTo>
                      <a:pt x="33" y="52"/>
                    </a:lnTo>
                    <a:lnTo>
                      <a:pt x="25" y="28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3" name="Freeform 482"/>
              <p:cNvSpPr>
                <a:spLocks/>
              </p:cNvSpPr>
              <p:nvPr/>
            </p:nvSpPr>
            <p:spPr bwMode="auto">
              <a:xfrm>
                <a:off x="10658476" y="3032126"/>
                <a:ext cx="90488" cy="90488"/>
              </a:xfrm>
              <a:custGeom>
                <a:avLst/>
                <a:gdLst>
                  <a:gd name="T0" fmla="*/ 57 w 57"/>
                  <a:gd name="T1" fmla="*/ 57 h 57"/>
                  <a:gd name="T2" fmla="*/ 37 w 57"/>
                  <a:gd name="T3" fmla="*/ 33 h 57"/>
                  <a:gd name="T4" fmla="*/ 0 w 57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7">
                    <a:moveTo>
                      <a:pt x="57" y="57"/>
                    </a:moveTo>
                    <a:lnTo>
                      <a:pt x="37" y="3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4" name="Freeform 483"/>
              <p:cNvSpPr>
                <a:spLocks/>
              </p:cNvSpPr>
              <p:nvPr/>
            </p:nvSpPr>
            <p:spPr bwMode="auto">
              <a:xfrm>
                <a:off x="10498138" y="2897188"/>
                <a:ext cx="103188" cy="84138"/>
              </a:xfrm>
              <a:custGeom>
                <a:avLst/>
                <a:gdLst>
                  <a:gd name="T0" fmla="*/ 65 w 65"/>
                  <a:gd name="T1" fmla="*/ 53 h 53"/>
                  <a:gd name="T2" fmla="*/ 56 w 65"/>
                  <a:gd name="T3" fmla="*/ 45 h 53"/>
                  <a:gd name="T4" fmla="*/ 4 w 65"/>
                  <a:gd name="T5" fmla="*/ 4 h 53"/>
                  <a:gd name="T6" fmla="*/ 0 w 65"/>
                  <a:gd name="T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3">
                    <a:moveTo>
                      <a:pt x="65" y="53"/>
                    </a:moveTo>
                    <a:lnTo>
                      <a:pt x="56" y="45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5" name="Freeform 484"/>
              <p:cNvSpPr>
                <a:spLocks/>
              </p:cNvSpPr>
              <p:nvPr/>
            </p:nvSpPr>
            <p:spPr bwMode="auto">
              <a:xfrm>
                <a:off x="10329863" y="2787651"/>
                <a:ext cx="109538" cy="71438"/>
              </a:xfrm>
              <a:custGeom>
                <a:avLst/>
                <a:gdLst>
                  <a:gd name="T0" fmla="*/ 69 w 69"/>
                  <a:gd name="T1" fmla="*/ 45 h 45"/>
                  <a:gd name="T2" fmla="*/ 53 w 69"/>
                  <a:gd name="T3" fmla="*/ 33 h 45"/>
                  <a:gd name="T4" fmla="*/ 0 w 69"/>
                  <a:gd name="T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45">
                    <a:moveTo>
                      <a:pt x="69" y="45"/>
                    </a:moveTo>
                    <a:lnTo>
                      <a:pt x="53" y="3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6" name="Freeform 485"/>
              <p:cNvSpPr>
                <a:spLocks/>
              </p:cNvSpPr>
              <p:nvPr/>
            </p:nvSpPr>
            <p:spPr bwMode="auto">
              <a:xfrm>
                <a:off x="10144126" y="2698751"/>
                <a:ext cx="115888" cy="50800"/>
              </a:xfrm>
              <a:custGeom>
                <a:avLst/>
                <a:gdLst>
                  <a:gd name="T0" fmla="*/ 73 w 73"/>
                  <a:gd name="T1" fmla="*/ 32 h 32"/>
                  <a:gd name="T2" fmla="*/ 44 w 73"/>
                  <a:gd name="T3" fmla="*/ 16 h 32"/>
                  <a:gd name="T4" fmla="*/ 0 w 73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32">
                    <a:moveTo>
                      <a:pt x="73" y="32"/>
                    </a:moveTo>
                    <a:lnTo>
                      <a:pt x="44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7" name="Freeform 486"/>
              <p:cNvSpPr>
                <a:spLocks/>
              </p:cNvSpPr>
              <p:nvPr/>
            </p:nvSpPr>
            <p:spPr bwMode="auto">
              <a:xfrm>
                <a:off x="9950451" y="2627313"/>
                <a:ext cx="122238" cy="38100"/>
              </a:xfrm>
              <a:custGeom>
                <a:avLst/>
                <a:gdLst>
                  <a:gd name="T0" fmla="*/ 77 w 77"/>
                  <a:gd name="T1" fmla="*/ 24 h 24"/>
                  <a:gd name="T2" fmla="*/ 12 w 77"/>
                  <a:gd name="T3" fmla="*/ 0 h 24"/>
                  <a:gd name="T4" fmla="*/ 0 w 7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24">
                    <a:moveTo>
                      <a:pt x="77" y="24"/>
                    </a:move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8" name="Freeform 487"/>
              <p:cNvSpPr>
                <a:spLocks/>
              </p:cNvSpPr>
              <p:nvPr/>
            </p:nvSpPr>
            <p:spPr bwMode="auto">
              <a:xfrm>
                <a:off x="9750426" y="2576513"/>
                <a:ext cx="122238" cy="25400"/>
              </a:xfrm>
              <a:custGeom>
                <a:avLst/>
                <a:gdLst>
                  <a:gd name="T0" fmla="*/ 77 w 77"/>
                  <a:gd name="T1" fmla="*/ 16 h 16"/>
                  <a:gd name="T2" fmla="*/ 53 w 77"/>
                  <a:gd name="T3" fmla="*/ 12 h 16"/>
                  <a:gd name="T4" fmla="*/ 0 w 77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16">
                    <a:moveTo>
                      <a:pt x="77" y="16"/>
                    </a:moveTo>
                    <a:lnTo>
                      <a:pt x="53" y="1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89" name="Line 488"/>
              <p:cNvSpPr>
                <a:spLocks noChangeShapeType="1"/>
              </p:cNvSpPr>
              <p:nvPr/>
            </p:nvSpPr>
            <p:spPr bwMode="auto">
              <a:xfrm flipH="1" flipV="1">
                <a:off x="9545638" y="2555876"/>
                <a:ext cx="128588" cy="1428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0" name="Freeform 489"/>
              <p:cNvSpPr>
                <a:spLocks/>
              </p:cNvSpPr>
              <p:nvPr/>
            </p:nvSpPr>
            <p:spPr bwMode="auto">
              <a:xfrm>
                <a:off x="9339263" y="2555876"/>
                <a:ext cx="128588" cy="7938"/>
              </a:xfrm>
              <a:custGeom>
                <a:avLst/>
                <a:gdLst>
                  <a:gd name="T0" fmla="*/ 81 w 81"/>
                  <a:gd name="T1" fmla="*/ 0 h 5"/>
                  <a:gd name="T2" fmla="*/ 28 w 81"/>
                  <a:gd name="T3" fmla="*/ 0 h 5"/>
                  <a:gd name="T4" fmla="*/ 0 w 81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5">
                    <a:moveTo>
                      <a:pt x="81" y="0"/>
                    </a:moveTo>
                    <a:lnTo>
                      <a:pt x="28" y="0"/>
                    </a:lnTo>
                    <a:lnTo>
                      <a:pt x="0" y="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1" name="Freeform 490"/>
              <p:cNvSpPr>
                <a:spLocks/>
              </p:cNvSpPr>
              <p:nvPr/>
            </p:nvSpPr>
            <p:spPr bwMode="auto">
              <a:xfrm>
                <a:off x="9132888" y="2570163"/>
                <a:ext cx="128588" cy="12700"/>
              </a:xfrm>
              <a:custGeom>
                <a:avLst/>
                <a:gdLst>
                  <a:gd name="T0" fmla="*/ 81 w 81"/>
                  <a:gd name="T1" fmla="*/ 0 h 8"/>
                  <a:gd name="T2" fmla="*/ 57 w 81"/>
                  <a:gd name="T3" fmla="*/ 0 h 8"/>
                  <a:gd name="T4" fmla="*/ 0 w 81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8">
                    <a:moveTo>
                      <a:pt x="81" y="0"/>
                    </a:moveTo>
                    <a:lnTo>
                      <a:pt x="57" y="0"/>
                    </a:lnTo>
                    <a:lnTo>
                      <a:pt x="0" y="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2" name="Freeform 491"/>
              <p:cNvSpPr>
                <a:spLocks/>
              </p:cNvSpPr>
              <p:nvPr/>
            </p:nvSpPr>
            <p:spPr bwMode="auto">
              <a:xfrm>
                <a:off x="8945563" y="2601913"/>
                <a:ext cx="115888" cy="57150"/>
              </a:xfrm>
              <a:custGeom>
                <a:avLst/>
                <a:gdLst>
                  <a:gd name="T0" fmla="*/ 73 w 73"/>
                  <a:gd name="T1" fmla="*/ 0 h 36"/>
                  <a:gd name="T2" fmla="*/ 61 w 73"/>
                  <a:gd name="T3" fmla="*/ 0 h 36"/>
                  <a:gd name="T4" fmla="*/ 49 w 73"/>
                  <a:gd name="T5" fmla="*/ 8 h 36"/>
                  <a:gd name="T6" fmla="*/ 21 w 73"/>
                  <a:gd name="T7" fmla="*/ 20 h 36"/>
                  <a:gd name="T8" fmla="*/ 5 w 73"/>
                  <a:gd name="T9" fmla="*/ 32 h 36"/>
                  <a:gd name="T10" fmla="*/ 0 w 73"/>
                  <a:gd name="T11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36">
                    <a:moveTo>
                      <a:pt x="73" y="0"/>
                    </a:moveTo>
                    <a:lnTo>
                      <a:pt x="61" y="0"/>
                    </a:lnTo>
                    <a:lnTo>
                      <a:pt x="49" y="8"/>
                    </a:lnTo>
                    <a:lnTo>
                      <a:pt x="21" y="20"/>
                    </a:lnTo>
                    <a:lnTo>
                      <a:pt x="5" y="32"/>
                    </a:lnTo>
                    <a:lnTo>
                      <a:pt x="0" y="36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93" name="Line 492"/>
              <p:cNvSpPr>
                <a:spLocks noChangeShapeType="1"/>
              </p:cNvSpPr>
              <p:nvPr/>
            </p:nvSpPr>
            <p:spPr bwMode="auto">
              <a:xfrm flipH="1">
                <a:off x="8894763" y="2717801"/>
                <a:ext cx="6350" cy="12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23" name="Freeform 493"/>
            <p:cNvSpPr>
              <a:spLocks/>
            </p:cNvSpPr>
            <p:nvPr/>
          </p:nvSpPr>
          <p:spPr bwMode="auto">
            <a:xfrm>
              <a:off x="9602788" y="4441826"/>
              <a:ext cx="1255713" cy="752475"/>
            </a:xfrm>
            <a:custGeom>
              <a:avLst/>
              <a:gdLst>
                <a:gd name="T0" fmla="*/ 0 w 791"/>
                <a:gd name="T1" fmla="*/ 474 h 474"/>
                <a:gd name="T2" fmla="*/ 0 w 791"/>
                <a:gd name="T3" fmla="*/ 474 h 474"/>
                <a:gd name="T4" fmla="*/ 33 w 791"/>
                <a:gd name="T5" fmla="*/ 466 h 474"/>
                <a:gd name="T6" fmla="*/ 118 w 791"/>
                <a:gd name="T7" fmla="*/ 450 h 474"/>
                <a:gd name="T8" fmla="*/ 239 w 791"/>
                <a:gd name="T9" fmla="*/ 422 h 474"/>
                <a:gd name="T10" fmla="*/ 308 w 791"/>
                <a:gd name="T11" fmla="*/ 402 h 474"/>
                <a:gd name="T12" fmla="*/ 377 w 791"/>
                <a:gd name="T13" fmla="*/ 377 h 474"/>
                <a:gd name="T14" fmla="*/ 446 w 791"/>
                <a:gd name="T15" fmla="*/ 349 h 474"/>
                <a:gd name="T16" fmla="*/ 519 w 791"/>
                <a:gd name="T17" fmla="*/ 316 h 474"/>
                <a:gd name="T18" fmla="*/ 584 w 791"/>
                <a:gd name="T19" fmla="*/ 280 h 474"/>
                <a:gd name="T20" fmla="*/ 645 w 791"/>
                <a:gd name="T21" fmla="*/ 235 h 474"/>
                <a:gd name="T22" fmla="*/ 673 w 791"/>
                <a:gd name="T23" fmla="*/ 211 h 474"/>
                <a:gd name="T24" fmla="*/ 697 w 791"/>
                <a:gd name="T25" fmla="*/ 187 h 474"/>
                <a:gd name="T26" fmla="*/ 722 w 791"/>
                <a:gd name="T27" fmla="*/ 158 h 474"/>
                <a:gd name="T28" fmla="*/ 742 w 791"/>
                <a:gd name="T29" fmla="*/ 130 h 474"/>
                <a:gd name="T30" fmla="*/ 758 w 791"/>
                <a:gd name="T31" fmla="*/ 102 h 474"/>
                <a:gd name="T32" fmla="*/ 774 w 791"/>
                <a:gd name="T33" fmla="*/ 69 h 474"/>
                <a:gd name="T34" fmla="*/ 783 w 791"/>
                <a:gd name="T35" fmla="*/ 37 h 474"/>
                <a:gd name="T36" fmla="*/ 791 w 791"/>
                <a:gd name="T3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1" h="474">
                  <a:moveTo>
                    <a:pt x="0" y="474"/>
                  </a:moveTo>
                  <a:lnTo>
                    <a:pt x="0" y="474"/>
                  </a:lnTo>
                  <a:lnTo>
                    <a:pt x="33" y="466"/>
                  </a:lnTo>
                  <a:lnTo>
                    <a:pt x="118" y="450"/>
                  </a:lnTo>
                  <a:lnTo>
                    <a:pt x="239" y="422"/>
                  </a:lnTo>
                  <a:lnTo>
                    <a:pt x="308" y="402"/>
                  </a:lnTo>
                  <a:lnTo>
                    <a:pt x="377" y="377"/>
                  </a:lnTo>
                  <a:lnTo>
                    <a:pt x="446" y="349"/>
                  </a:lnTo>
                  <a:lnTo>
                    <a:pt x="519" y="316"/>
                  </a:lnTo>
                  <a:lnTo>
                    <a:pt x="584" y="280"/>
                  </a:lnTo>
                  <a:lnTo>
                    <a:pt x="645" y="235"/>
                  </a:lnTo>
                  <a:lnTo>
                    <a:pt x="673" y="211"/>
                  </a:lnTo>
                  <a:lnTo>
                    <a:pt x="697" y="187"/>
                  </a:lnTo>
                  <a:lnTo>
                    <a:pt x="722" y="158"/>
                  </a:lnTo>
                  <a:lnTo>
                    <a:pt x="742" y="130"/>
                  </a:lnTo>
                  <a:lnTo>
                    <a:pt x="758" y="102"/>
                  </a:lnTo>
                  <a:lnTo>
                    <a:pt x="774" y="69"/>
                  </a:lnTo>
                  <a:lnTo>
                    <a:pt x="783" y="37"/>
                  </a:lnTo>
                  <a:lnTo>
                    <a:pt x="79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6" name="Rectangle 496"/>
            <p:cNvSpPr>
              <a:spLocks noChangeArrowheads="1"/>
            </p:cNvSpPr>
            <p:nvPr/>
          </p:nvSpPr>
          <p:spPr bwMode="auto">
            <a:xfrm>
              <a:off x="8985251" y="5451476"/>
              <a:ext cx="2000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x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7" name="Rectangle 497"/>
            <p:cNvSpPr>
              <a:spLocks noChangeArrowheads="1"/>
            </p:cNvSpPr>
            <p:nvPr/>
          </p:nvSpPr>
          <p:spPr bwMode="auto">
            <a:xfrm>
              <a:off x="11842751" y="4757738"/>
              <a:ext cx="2000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y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29" name="Rectangle 499"/>
            <p:cNvSpPr>
              <a:spLocks noChangeArrowheads="1"/>
            </p:cNvSpPr>
            <p:nvPr/>
          </p:nvSpPr>
          <p:spPr bwMode="auto">
            <a:xfrm>
              <a:off x="9634538" y="4737101"/>
              <a:ext cx="2698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O</a:t>
              </a:r>
              <a:endParaRPr kumimoji="0" lang="zh-CN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1" name="Rectangle 501"/>
            <p:cNvSpPr>
              <a:spLocks noChangeArrowheads="1"/>
            </p:cNvSpPr>
            <p:nvPr/>
          </p:nvSpPr>
          <p:spPr bwMode="auto">
            <a:xfrm>
              <a:off x="9699626" y="1160463"/>
              <a:ext cx="1873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z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2" name="Rectangle 502"/>
            <p:cNvSpPr>
              <a:spLocks noChangeArrowheads="1"/>
            </p:cNvSpPr>
            <p:nvPr/>
          </p:nvSpPr>
          <p:spPr bwMode="auto">
            <a:xfrm>
              <a:off x="9229726" y="5156201"/>
              <a:ext cx="2444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宋体" pitchFamily="2" charset="-122"/>
                </a:rPr>
                <a:t>A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宋体" pitchFamily="2" charset="-122"/>
              </a:endParaRPr>
            </a:p>
          </p:txBody>
        </p:sp>
        <p:sp>
          <p:nvSpPr>
            <p:cNvPr id="33" name="Freeform 503"/>
            <p:cNvSpPr>
              <a:spLocks/>
            </p:cNvSpPr>
            <p:nvPr/>
          </p:nvSpPr>
          <p:spPr bwMode="auto">
            <a:xfrm>
              <a:off x="9545638" y="4113213"/>
              <a:ext cx="76200" cy="77788"/>
            </a:xfrm>
            <a:custGeom>
              <a:avLst/>
              <a:gdLst>
                <a:gd name="T0" fmla="*/ 48 w 48"/>
                <a:gd name="T1" fmla="*/ 25 h 49"/>
                <a:gd name="T2" fmla="*/ 48 w 48"/>
                <a:gd name="T3" fmla="*/ 25 h 49"/>
                <a:gd name="T4" fmla="*/ 44 w 48"/>
                <a:gd name="T5" fmla="*/ 37 h 49"/>
                <a:gd name="T6" fmla="*/ 40 w 48"/>
                <a:gd name="T7" fmla="*/ 45 h 49"/>
                <a:gd name="T8" fmla="*/ 32 w 48"/>
                <a:gd name="T9" fmla="*/ 49 h 49"/>
                <a:gd name="T10" fmla="*/ 24 w 48"/>
                <a:gd name="T11" fmla="*/ 49 h 49"/>
                <a:gd name="T12" fmla="*/ 24 w 48"/>
                <a:gd name="T13" fmla="*/ 49 h 49"/>
                <a:gd name="T14" fmla="*/ 12 w 48"/>
                <a:gd name="T15" fmla="*/ 49 h 49"/>
                <a:gd name="T16" fmla="*/ 8 w 48"/>
                <a:gd name="T17" fmla="*/ 45 h 49"/>
                <a:gd name="T18" fmla="*/ 0 w 48"/>
                <a:gd name="T19" fmla="*/ 37 h 49"/>
                <a:gd name="T20" fmla="*/ 0 w 48"/>
                <a:gd name="T21" fmla="*/ 25 h 49"/>
                <a:gd name="T22" fmla="*/ 0 w 48"/>
                <a:gd name="T23" fmla="*/ 25 h 49"/>
                <a:gd name="T24" fmla="*/ 0 w 48"/>
                <a:gd name="T25" fmla="*/ 17 h 49"/>
                <a:gd name="T26" fmla="*/ 8 w 48"/>
                <a:gd name="T27" fmla="*/ 9 h 49"/>
                <a:gd name="T28" fmla="*/ 12 w 48"/>
                <a:gd name="T29" fmla="*/ 5 h 49"/>
                <a:gd name="T30" fmla="*/ 24 w 48"/>
                <a:gd name="T31" fmla="*/ 0 h 49"/>
                <a:gd name="T32" fmla="*/ 24 w 48"/>
                <a:gd name="T33" fmla="*/ 0 h 49"/>
                <a:gd name="T34" fmla="*/ 32 w 48"/>
                <a:gd name="T35" fmla="*/ 5 h 49"/>
                <a:gd name="T36" fmla="*/ 40 w 48"/>
                <a:gd name="T37" fmla="*/ 9 h 49"/>
                <a:gd name="T38" fmla="*/ 44 w 48"/>
                <a:gd name="T39" fmla="*/ 17 h 49"/>
                <a:gd name="T40" fmla="*/ 48 w 48"/>
                <a:gd name="T4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48" y="25"/>
                  </a:moveTo>
                  <a:lnTo>
                    <a:pt x="48" y="25"/>
                  </a:lnTo>
                  <a:lnTo>
                    <a:pt x="44" y="37"/>
                  </a:lnTo>
                  <a:lnTo>
                    <a:pt x="40" y="45"/>
                  </a:lnTo>
                  <a:lnTo>
                    <a:pt x="3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2" y="49"/>
                  </a:lnTo>
                  <a:lnTo>
                    <a:pt x="8" y="45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2" y="5"/>
                  </a:lnTo>
                  <a:lnTo>
                    <a:pt x="40" y="9"/>
                  </a:lnTo>
                  <a:lnTo>
                    <a:pt x="44" y="17"/>
                  </a:lnTo>
                  <a:lnTo>
                    <a:pt x="4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545638" y="4113213"/>
              <a:ext cx="76200" cy="1101726"/>
              <a:chOff x="9545638" y="4113213"/>
              <a:chExt cx="76200" cy="1101726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9583738" y="4262438"/>
                <a:ext cx="0" cy="952501"/>
                <a:chOff x="9583738" y="4262438"/>
                <a:chExt cx="0" cy="952501"/>
              </a:xfrm>
            </p:grpSpPr>
            <p:sp>
              <p:nvSpPr>
                <p:cNvPr id="77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9583738" y="5086351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8" name="Line 469"/>
                <p:cNvSpPr>
                  <a:spLocks noChangeShapeType="1"/>
                </p:cNvSpPr>
                <p:nvPr/>
              </p:nvSpPr>
              <p:spPr bwMode="auto">
                <a:xfrm flipV="1">
                  <a:off x="9583738" y="4879976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9" name="Line 470"/>
                <p:cNvSpPr>
                  <a:spLocks noChangeShapeType="1"/>
                </p:cNvSpPr>
                <p:nvPr/>
              </p:nvSpPr>
              <p:spPr bwMode="auto">
                <a:xfrm flipV="1">
                  <a:off x="9583738" y="4673601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80" name="Line 471"/>
                <p:cNvSpPr>
                  <a:spLocks noChangeShapeType="1"/>
                </p:cNvSpPr>
                <p:nvPr/>
              </p:nvSpPr>
              <p:spPr bwMode="auto">
                <a:xfrm flipV="1">
                  <a:off x="9583738" y="4467226"/>
                  <a:ext cx="0" cy="130175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81" name="Line 472"/>
                <p:cNvSpPr>
                  <a:spLocks noChangeShapeType="1"/>
                </p:cNvSpPr>
                <p:nvPr/>
              </p:nvSpPr>
              <p:spPr bwMode="auto">
                <a:xfrm flipV="1">
                  <a:off x="9583738" y="4262438"/>
                  <a:ext cx="0" cy="1285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76" name="Freeform 504"/>
              <p:cNvSpPr>
                <a:spLocks/>
              </p:cNvSpPr>
              <p:nvPr/>
            </p:nvSpPr>
            <p:spPr bwMode="auto">
              <a:xfrm>
                <a:off x="9545638" y="4113213"/>
                <a:ext cx="76200" cy="77788"/>
              </a:xfrm>
              <a:custGeom>
                <a:avLst/>
                <a:gdLst>
                  <a:gd name="T0" fmla="*/ 48 w 48"/>
                  <a:gd name="T1" fmla="*/ 25 h 49"/>
                  <a:gd name="T2" fmla="*/ 48 w 48"/>
                  <a:gd name="T3" fmla="*/ 25 h 49"/>
                  <a:gd name="T4" fmla="*/ 44 w 48"/>
                  <a:gd name="T5" fmla="*/ 37 h 49"/>
                  <a:gd name="T6" fmla="*/ 40 w 48"/>
                  <a:gd name="T7" fmla="*/ 45 h 49"/>
                  <a:gd name="T8" fmla="*/ 32 w 48"/>
                  <a:gd name="T9" fmla="*/ 49 h 49"/>
                  <a:gd name="T10" fmla="*/ 24 w 48"/>
                  <a:gd name="T11" fmla="*/ 49 h 49"/>
                  <a:gd name="T12" fmla="*/ 24 w 48"/>
                  <a:gd name="T13" fmla="*/ 49 h 49"/>
                  <a:gd name="T14" fmla="*/ 12 w 48"/>
                  <a:gd name="T15" fmla="*/ 49 h 49"/>
                  <a:gd name="T16" fmla="*/ 8 w 48"/>
                  <a:gd name="T17" fmla="*/ 45 h 49"/>
                  <a:gd name="T18" fmla="*/ 0 w 48"/>
                  <a:gd name="T19" fmla="*/ 37 h 49"/>
                  <a:gd name="T20" fmla="*/ 0 w 48"/>
                  <a:gd name="T21" fmla="*/ 25 h 49"/>
                  <a:gd name="T22" fmla="*/ 0 w 48"/>
                  <a:gd name="T23" fmla="*/ 25 h 49"/>
                  <a:gd name="T24" fmla="*/ 0 w 48"/>
                  <a:gd name="T25" fmla="*/ 17 h 49"/>
                  <a:gd name="T26" fmla="*/ 8 w 48"/>
                  <a:gd name="T27" fmla="*/ 9 h 49"/>
                  <a:gd name="T28" fmla="*/ 12 w 48"/>
                  <a:gd name="T29" fmla="*/ 5 h 49"/>
                  <a:gd name="T30" fmla="*/ 24 w 48"/>
                  <a:gd name="T31" fmla="*/ 0 h 49"/>
                  <a:gd name="T32" fmla="*/ 24 w 48"/>
                  <a:gd name="T33" fmla="*/ 0 h 49"/>
                  <a:gd name="T34" fmla="*/ 32 w 48"/>
                  <a:gd name="T35" fmla="*/ 5 h 49"/>
                  <a:gd name="T36" fmla="*/ 40 w 48"/>
                  <a:gd name="T37" fmla="*/ 9 h 49"/>
                  <a:gd name="T38" fmla="*/ 44 w 48"/>
                  <a:gd name="T39" fmla="*/ 17 h 49"/>
                  <a:gd name="T40" fmla="*/ 48 w 48"/>
                  <a:gd name="T4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49">
                    <a:moveTo>
                      <a:pt x="48" y="25"/>
                    </a:moveTo>
                    <a:lnTo>
                      <a:pt x="48" y="25"/>
                    </a:lnTo>
                    <a:lnTo>
                      <a:pt x="44" y="37"/>
                    </a:lnTo>
                    <a:lnTo>
                      <a:pt x="40" y="45"/>
                    </a:lnTo>
                    <a:lnTo>
                      <a:pt x="32" y="49"/>
                    </a:lnTo>
                    <a:lnTo>
                      <a:pt x="24" y="49"/>
                    </a:lnTo>
                    <a:lnTo>
                      <a:pt x="24" y="49"/>
                    </a:lnTo>
                    <a:lnTo>
                      <a:pt x="12" y="49"/>
                    </a:lnTo>
                    <a:lnTo>
                      <a:pt x="8" y="45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5"/>
                    </a:lnTo>
                    <a:lnTo>
                      <a:pt x="40" y="9"/>
                    </a:lnTo>
                    <a:lnTo>
                      <a:pt x="44" y="17"/>
                    </a:lnTo>
                    <a:lnTo>
                      <a:pt x="48" y="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0580688" y="4789488"/>
              <a:ext cx="77788" cy="334963"/>
              <a:chOff x="10580688" y="4789488"/>
              <a:chExt cx="77788" cy="334963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10620376" y="4918076"/>
                <a:ext cx="0" cy="206375"/>
                <a:chOff x="10620376" y="4918076"/>
                <a:chExt cx="0" cy="206375"/>
              </a:xfrm>
            </p:grpSpPr>
            <p:sp>
              <p:nvSpPr>
                <p:cNvPr id="73" name="Line 478"/>
                <p:cNvSpPr>
                  <a:spLocks noChangeShapeType="1"/>
                </p:cNvSpPr>
                <p:nvPr/>
              </p:nvSpPr>
              <p:spPr bwMode="auto">
                <a:xfrm flipV="1">
                  <a:off x="10620376" y="5046663"/>
                  <a:ext cx="0" cy="777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  <p:sp>
              <p:nvSpPr>
                <p:cNvPr id="74" name="Line 479"/>
                <p:cNvSpPr>
                  <a:spLocks noChangeShapeType="1"/>
                </p:cNvSpPr>
                <p:nvPr/>
              </p:nvSpPr>
              <p:spPr bwMode="auto">
                <a:xfrm flipV="1">
                  <a:off x="10620376" y="4918076"/>
                  <a:ext cx="0" cy="77788"/>
                </a:xfrm>
                <a:prstGeom prst="line">
                  <a:avLst/>
                </a:prstGeom>
                <a:no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0953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</p:grpSp>
          <p:sp>
            <p:nvSpPr>
              <p:cNvPr id="72" name="Freeform 505"/>
              <p:cNvSpPr>
                <a:spLocks/>
              </p:cNvSpPr>
              <p:nvPr/>
            </p:nvSpPr>
            <p:spPr bwMode="auto">
              <a:xfrm>
                <a:off x="10580688" y="4789488"/>
                <a:ext cx="77788" cy="77788"/>
              </a:xfrm>
              <a:custGeom>
                <a:avLst/>
                <a:gdLst>
                  <a:gd name="T0" fmla="*/ 49 w 49"/>
                  <a:gd name="T1" fmla="*/ 24 h 49"/>
                  <a:gd name="T2" fmla="*/ 49 w 49"/>
                  <a:gd name="T3" fmla="*/ 24 h 49"/>
                  <a:gd name="T4" fmla="*/ 45 w 49"/>
                  <a:gd name="T5" fmla="*/ 33 h 49"/>
                  <a:gd name="T6" fmla="*/ 41 w 49"/>
                  <a:gd name="T7" fmla="*/ 41 h 49"/>
                  <a:gd name="T8" fmla="*/ 33 w 49"/>
                  <a:gd name="T9" fmla="*/ 45 h 49"/>
                  <a:gd name="T10" fmla="*/ 25 w 49"/>
                  <a:gd name="T11" fmla="*/ 49 h 49"/>
                  <a:gd name="T12" fmla="*/ 25 w 49"/>
                  <a:gd name="T13" fmla="*/ 49 h 49"/>
                  <a:gd name="T14" fmla="*/ 17 w 49"/>
                  <a:gd name="T15" fmla="*/ 45 h 49"/>
                  <a:gd name="T16" fmla="*/ 8 w 49"/>
                  <a:gd name="T17" fmla="*/ 41 h 49"/>
                  <a:gd name="T18" fmla="*/ 0 w 49"/>
                  <a:gd name="T19" fmla="*/ 33 h 49"/>
                  <a:gd name="T20" fmla="*/ 0 w 49"/>
                  <a:gd name="T21" fmla="*/ 24 h 49"/>
                  <a:gd name="T22" fmla="*/ 0 w 49"/>
                  <a:gd name="T23" fmla="*/ 24 h 49"/>
                  <a:gd name="T24" fmla="*/ 0 w 49"/>
                  <a:gd name="T25" fmla="*/ 12 h 49"/>
                  <a:gd name="T26" fmla="*/ 8 w 49"/>
                  <a:gd name="T27" fmla="*/ 4 h 49"/>
                  <a:gd name="T28" fmla="*/ 17 w 49"/>
                  <a:gd name="T29" fmla="*/ 0 h 49"/>
                  <a:gd name="T30" fmla="*/ 25 w 49"/>
                  <a:gd name="T31" fmla="*/ 0 h 49"/>
                  <a:gd name="T32" fmla="*/ 25 w 49"/>
                  <a:gd name="T33" fmla="*/ 0 h 49"/>
                  <a:gd name="T34" fmla="*/ 33 w 49"/>
                  <a:gd name="T35" fmla="*/ 0 h 49"/>
                  <a:gd name="T36" fmla="*/ 41 w 49"/>
                  <a:gd name="T37" fmla="*/ 4 h 49"/>
                  <a:gd name="T38" fmla="*/ 45 w 49"/>
                  <a:gd name="T39" fmla="*/ 12 h 49"/>
                  <a:gd name="T40" fmla="*/ 49 w 49"/>
                  <a:gd name="T41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49">
                    <a:moveTo>
                      <a:pt x="49" y="24"/>
                    </a:moveTo>
                    <a:lnTo>
                      <a:pt x="49" y="24"/>
                    </a:lnTo>
                    <a:lnTo>
                      <a:pt x="45" y="33"/>
                    </a:lnTo>
                    <a:lnTo>
                      <a:pt x="41" y="41"/>
                    </a:lnTo>
                    <a:lnTo>
                      <a:pt x="33" y="45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7" y="45"/>
                    </a:lnTo>
                    <a:lnTo>
                      <a:pt x="8" y="41"/>
                    </a:lnTo>
                    <a:lnTo>
                      <a:pt x="0" y="33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8" y="4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41" y="4"/>
                    </a:lnTo>
                    <a:lnTo>
                      <a:pt x="45" y="12"/>
                    </a:lnTo>
                    <a:lnTo>
                      <a:pt x="49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36" name="Freeform 506"/>
            <p:cNvSpPr>
              <a:spLocks/>
            </p:cNvSpPr>
            <p:nvPr/>
          </p:nvSpPr>
          <p:spPr bwMode="auto">
            <a:xfrm>
              <a:off x="10580688" y="4789488"/>
              <a:ext cx="77788" cy="777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5 w 49"/>
                <a:gd name="T5" fmla="*/ 33 h 49"/>
                <a:gd name="T6" fmla="*/ 41 w 49"/>
                <a:gd name="T7" fmla="*/ 41 h 49"/>
                <a:gd name="T8" fmla="*/ 33 w 49"/>
                <a:gd name="T9" fmla="*/ 45 h 49"/>
                <a:gd name="T10" fmla="*/ 25 w 49"/>
                <a:gd name="T11" fmla="*/ 49 h 49"/>
                <a:gd name="T12" fmla="*/ 25 w 49"/>
                <a:gd name="T13" fmla="*/ 49 h 49"/>
                <a:gd name="T14" fmla="*/ 17 w 49"/>
                <a:gd name="T15" fmla="*/ 45 h 49"/>
                <a:gd name="T16" fmla="*/ 8 w 49"/>
                <a:gd name="T17" fmla="*/ 41 h 49"/>
                <a:gd name="T18" fmla="*/ 0 w 49"/>
                <a:gd name="T19" fmla="*/ 33 h 49"/>
                <a:gd name="T20" fmla="*/ 0 w 49"/>
                <a:gd name="T21" fmla="*/ 24 h 49"/>
                <a:gd name="T22" fmla="*/ 0 w 49"/>
                <a:gd name="T23" fmla="*/ 24 h 49"/>
                <a:gd name="T24" fmla="*/ 0 w 49"/>
                <a:gd name="T25" fmla="*/ 12 h 49"/>
                <a:gd name="T26" fmla="*/ 8 w 49"/>
                <a:gd name="T27" fmla="*/ 4 h 49"/>
                <a:gd name="T28" fmla="*/ 17 w 49"/>
                <a:gd name="T29" fmla="*/ 0 h 49"/>
                <a:gd name="T30" fmla="*/ 25 w 49"/>
                <a:gd name="T31" fmla="*/ 0 h 49"/>
                <a:gd name="T32" fmla="*/ 25 w 49"/>
                <a:gd name="T33" fmla="*/ 0 h 49"/>
                <a:gd name="T34" fmla="*/ 33 w 49"/>
                <a:gd name="T35" fmla="*/ 0 h 49"/>
                <a:gd name="T36" fmla="*/ 41 w 49"/>
                <a:gd name="T37" fmla="*/ 4 h 49"/>
                <a:gd name="T38" fmla="*/ 45 w 49"/>
                <a:gd name="T39" fmla="*/ 12 h 49"/>
                <a:gd name="T40" fmla="*/ 49 w 49"/>
                <a:gd name="T41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5" y="33"/>
                  </a:lnTo>
                  <a:lnTo>
                    <a:pt x="41" y="41"/>
                  </a:lnTo>
                  <a:lnTo>
                    <a:pt x="33" y="45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17" y="45"/>
                  </a:lnTo>
                  <a:lnTo>
                    <a:pt x="8" y="41"/>
                  </a:lnTo>
                  <a:lnTo>
                    <a:pt x="0" y="3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0"/>
                  </a:lnTo>
                  <a:lnTo>
                    <a:pt x="41" y="4"/>
                  </a:lnTo>
                  <a:lnTo>
                    <a:pt x="45" y="12"/>
                  </a:lnTo>
                  <a:lnTo>
                    <a:pt x="49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7" name="Freeform 507"/>
            <p:cNvSpPr>
              <a:spLocks/>
            </p:cNvSpPr>
            <p:nvPr/>
          </p:nvSpPr>
          <p:spPr bwMode="auto">
            <a:xfrm>
              <a:off x="9790113" y="4957763"/>
              <a:ext cx="192088" cy="63500"/>
            </a:xfrm>
            <a:custGeom>
              <a:avLst/>
              <a:gdLst>
                <a:gd name="T0" fmla="*/ 0 w 121"/>
                <a:gd name="T1" fmla="*/ 36 h 40"/>
                <a:gd name="T2" fmla="*/ 0 w 121"/>
                <a:gd name="T3" fmla="*/ 36 h 40"/>
                <a:gd name="T4" fmla="*/ 12 w 121"/>
                <a:gd name="T5" fmla="*/ 36 h 40"/>
                <a:gd name="T6" fmla="*/ 40 w 121"/>
                <a:gd name="T7" fmla="*/ 40 h 40"/>
                <a:gd name="T8" fmla="*/ 60 w 121"/>
                <a:gd name="T9" fmla="*/ 36 h 40"/>
                <a:gd name="T10" fmla="*/ 81 w 121"/>
                <a:gd name="T11" fmla="*/ 28 h 40"/>
                <a:gd name="T12" fmla="*/ 101 w 121"/>
                <a:gd name="T13" fmla="*/ 16 h 40"/>
                <a:gd name="T14" fmla="*/ 121 w 121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40">
                  <a:moveTo>
                    <a:pt x="0" y="36"/>
                  </a:moveTo>
                  <a:lnTo>
                    <a:pt x="0" y="36"/>
                  </a:lnTo>
                  <a:lnTo>
                    <a:pt x="12" y="36"/>
                  </a:lnTo>
                  <a:lnTo>
                    <a:pt x="40" y="40"/>
                  </a:lnTo>
                  <a:lnTo>
                    <a:pt x="60" y="36"/>
                  </a:lnTo>
                  <a:lnTo>
                    <a:pt x="81" y="28"/>
                  </a:lnTo>
                  <a:lnTo>
                    <a:pt x="101" y="16"/>
                  </a:lnTo>
                  <a:lnTo>
                    <a:pt x="121" y="0"/>
                  </a:lnTo>
                </a:path>
              </a:pathLst>
            </a:custGeom>
            <a:noFill/>
            <a:ln w="4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52" name="Freeform 522"/>
            <p:cNvSpPr>
              <a:spLocks/>
            </p:cNvSpPr>
            <p:nvPr/>
          </p:nvSpPr>
          <p:spPr bwMode="auto">
            <a:xfrm>
              <a:off x="8894763" y="2016126"/>
              <a:ext cx="1957388" cy="1049338"/>
            </a:xfrm>
            <a:custGeom>
              <a:avLst/>
              <a:gdLst>
                <a:gd name="T0" fmla="*/ 0 w 1233"/>
                <a:gd name="T1" fmla="*/ 515 h 661"/>
                <a:gd name="T2" fmla="*/ 0 w 1233"/>
                <a:gd name="T3" fmla="*/ 515 h 661"/>
                <a:gd name="T4" fmla="*/ 4 w 1233"/>
                <a:gd name="T5" fmla="*/ 519 h 661"/>
                <a:gd name="T6" fmla="*/ 12 w 1233"/>
                <a:gd name="T7" fmla="*/ 539 h 661"/>
                <a:gd name="T8" fmla="*/ 32 w 1233"/>
                <a:gd name="T9" fmla="*/ 559 h 661"/>
                <a:gd name="T10" fmla="*/ 65 w 1233"/>
                <a:gd name="T11" fmla="*/ 588 h 661"/>
                <a:gd name="T12" fmla="*/ 85 w 1233"/>
                <a:gd name="T13" fmla="*/ 600 h 661"/>
                <a:gd name="T14" fmla="*/ 114 w 1233"/>
                <a:gd name="T15" fmla="*/ 612 h 661"/>
                <a:gd name="T16" fmla="*/ 142 w 1233"/>
                <a:gd name="T17" fmla="*/ 628 h 661"/>
                <a:gd name="T18" fmla="*/ 178 w 1233"/>
                <a:gd name="T19" fmla="*/ 636 h 661"/>
                <a:gd name="T20" fmla="*/ 223 w 1233"/>
                <a:gd name="T21" fmla="*/ 649 h 661"/>
                <a:gd name="T22" fmla="*/ 268 w 1233"/>
                <a:gd name="T23" fmla="*/ 653 h 661"/>
                <a:gd name="T24" fmla="*/ 320 w 1233"/>
                <a:gd name="T25" fmla="*/ 657 h 661"/>
                <a:gd name="T26" fmla="*/ 381 w 1233"/>
                <a:gd name="T27" fmla="*/ 661 h 661"/>
                <a:gd name="T28" fmla="*/ 381 w 1233"/>
                <a:gd name="T29" fmla="*/ 661 h 661"/>
                <a:gd name="T30" fmla="*/ 446 w 1233"/>
                <a:gd name="T31" fmla="*/ 657 h 661"/>
                <a:gd name="T32" fmla="*/ 511 w 1233"/>
                <a:gd name="T33" fmla="*/ 653 h 661"/>
                <a:gd name="T34" fmla="*/ 580 w 1233"/>
                <a:gd name="T35" fmla="*/ 645 h 661"/>
                <a:gd name="T36" fmla="*/ 649 w 1233"/>
                <a:gd name="T37" fmla="*/ 628 h 661"/>
                <a:gd name="T38" fmla="*/ 718 w 1233"/>
                <a:gd name="T39" fmla="*/ 612 h 661"/>
                <a:gd name="T40" fmla="*/ 787 w 1233"/>
                <a:gd name="T41" fmla="*/ 588 h 661"/>
                <a:gd name="T42" fmla="*/ 852 w 1233"/>
                <a:gd name="T43" fmla="*/ 559 h 661"/>
                <a:gd name="T44" fmla="*/ 912 w 1233"/>
                <a:gd name="T45" fmla="*/ 523 h 661"/>
                <a:gd name="T46" fmla="*/ 973 w 1233"/>
                <a:gd name="T47" fmla="*/ 482 h 661"/>
                <a:gd name="T48" fmla="*/ 1030 w 1233"/>
                <a:gd name="T49" fmla="*/ 434 h 661"/>
                <a:gd name="T50" fmla="*/ 1079 w 1233"/>
                <a:gd name="T51" fmla="*/ 381 h 661"/>
                <a:gd name="T52" fmla="*/ 1127 w 1233"/>
                <a:gd name="T53" fmla="*/ 320 h 661"/>
                <a:gd name="T54" fmla="*/ 1148 w 1233"/>
                <a:gd name="T55" fmla="*/ 288 h 661"/>
                <a:gd name="T56" fmla="*/ 1164 w 1233"/>
                <a:gd name="T57" fmla="*/ 251 h 661"/>
                <a:gd name="T58" fmla="*/ 1180 w 1233"/>
                <a:gd name="T59" fmla="*/ 215 h 661"/>
                <a:gd name="T60" fmla="*/ 1196 w 1233"/>
                <a:gd name="T61" fmla="*/ 178 h 661"/>
                <a:gd name="T62" fmla="*/ 1208 w 1233"/>
                <a:gd name="T63" fmla="*/ 134 h 661"/>
                <a:gd name="T64" fmla="*/ 1220 w 1233"/>
                <a:gd name="T65" fmla="*/ 93 h 661"/>
                <a:gd name="T66" fmla="*/ 1229 w 1233"/>
                <a:gd name="T67" fmla="*/ 49 h 661"/>
                <a:gd name="T68" fmla="*/ 1233 w 1233"/>
                <a:gd name="T69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3" h="661">
                  <a:moveTo>
                    <a:pt x="0" y="515"/>
                  </a:moveTo>
                  <a:lnTo>
                    <a:pt x="0" y="515"/>
                  </a:lnTo>
                  <a:lnTo>
                    <a:pt x="4" y="519"/>
                  </a:lnTo>
                  <a:lnTo>
                    <a:pt x="12" y="539"/>
                  </a:lnTo>
                  <a:lnTo>
                    <a:pt x="32" y="559"/>
                  </a:lnTo>
                  <a:lnTo>
                    <a:pt x="65" y="588"/>
                  </a:lnTo>
                  <a:lnTo>
                    <a:pt x="85" y="600"/>
                  </a:lnTo>
                  <a:lnTo>
                    <a:pt x="114" y="612"/>
                  </a:lnTo>
                  <a:lnTo>
                    <a:pt x="142" y="628"/>
                  </a:lnTo>
                  <a:lnTo>
                    <a:pt x="178" y="636"/>
                  </a:lnTo>
                  <a:lnTo>
                    <a:pt x="223" y="649"/>
                  </a:lnTo>
                  <a:lnTo>
                    <a:pt x="268" y="653"/>
                  </a:lnTo>
                  <a:lnTo>
                    <a:pt x="320" y="657"/>
                  </a:lnTo>
                  <a:lnTo>
                    <a:pt x="381" y="661"/>
                  </a:lnTo>
                  <a:lnTo>
                    <a:pt x="381" y="661"/>
                  </a:lnTo>
                  <a:lnTo>
                    <a:pt x="446" y="657"/>
                  </a:lnTo>
                  <a:lnTo>
                    <a:pt x="511" y="653"/>
                  </a:lnTo>
                  <a:lnTo>
                    <a:pt x="580" y="645"/>
                  </a:lnTo>
                  <a:lnTo>
                    <a:pt x="649" y="628"/>
                  </a:lnTo>
                  <a:lnTo>
                    <a:pt x="718" y="612"/>
                  </a:lnTo>
                  <a:lnTo>
                    <a:pt x="787" y="588"/>
                  </a:lnTo>
                  <a:lnTo>
                    <a:pt x="852" y="559"/>
                  </a:lnTo>
                  <a:lnTo>
                    <a:pt x="912" y="523"/>
                  </a:lnTo>
                  <a:lnTo>
                    <a:pt x="973" y="482"/>
                  </a:lnTo>
                  <a:lnTo>
                    <a:pt x="1030" y="434"/>
                  </a:lnTo>
                  <a:lnTo>
                    <a:pt x="1079" y="381"/>
                  </a:lnTo>
                  <a:lnTo>
                    <a:pt x="1127" y="320"/>
                  </a:lnTo>
                  <a:lnTo>
                    <a:pt x="1148" y="288"/>
                  </a:lnTo>
                  <a:lnTo>
                    <a:pt x="1164" y="251"/>
                  </a:lnTo>
                  <a:lnTo>
                    <a:pt x="1180" y="215"/>
                  </a:lnTo>
                  <a:lnTo>
                    <a:pt x="1196" y="178"/>
                  </a:lnTo>
                  <a:lnTo>
                    <a:pt x="1208" y="134"/>
                  </a:lnTo>
                  <a:lnTo>
                    <a:pt x="1220" y="93"/>
                  </a:lnTo>
                  <a:lnTo>
                    <a:pt x="1229" y="49"/>
                  </a:lnTo>
                  <a:lnTo>
                    <a:pt x="123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8901113" y="3489326"/>
              <a:ext cx="1970088" cy="933450"/>
              <a:chOff x="8901113" y="3489326"/>
              <a:chExt cx="1970088" cy="933450"/>
            </a:xfrm>
          </p:grpSpPr>
          <p:sp>
            <p:nvSpPr>
              <p:cNvPr id="58" name="Freeform 523"/>
              <p:cNvSpPr>
                <a:spLocks/>
              </p:cNvSpPr>
              <p:nvPr/>
            </p:nvSpPr>
            <p:spPr bwMode="auto">
              <a:xfrm>
                <a:off x="8901113" y="3752851"/>
                <a:ext cx="52388" cy="115888"/>
              </a:xfrm>
              <a:custGeom>
                <a:avLst/>
                <a:gdLst>
                  <a:gd name="T0" fmla="*/ 0 w 33"/>
                  <a:gd name="T1" fmla="*/ 73 h 73"/>
                  <a:gd name="T2" fmla="*/ 0 w 33"/>
                  <a:gd name="T3" fmla="*/ 61 h 73"/>
                  <a:gd name="T4" fmla="*/ 12 w 33"/>
                  <a:gd name="T5" fmla="*/ 33 h 73"/>
                  <a:gd name="T6" fmla="*/ 33 w 33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73">
                    <a:moveTo>
                      <a:pt x="0" y="73"/>
                    </a:moveTo>
                    <a:lnTo>
                      <a:pt x="0" y="61"/>
                    </a:lnTo>
                    <a:lnTo>
                      <a:pt x="12" y="33"/>
                    </a:lnTo>
                    <a:lnTo>
                      <a:pt x="33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9" name="Freeform 524"/>
              <p:cNvSpPr>
                <a:spLocks/>
              </p:cNvSpPr>
              <p:nvPr/>
            </p:nvSpPr>
            <p:spPr bwMode="auto">
              <a:xfrm>
                <a:off x="9004301" y="3605213"/>
                <a:ext cx="96838" cy="84138"/>
              </a:xfrm>
              <a:custGeom>
                <a:avLst/>
                <a:gdLst>
                  <a:gd name="T0" fmla="*/ 0 w 61"/>
                  <a:gd name="T1" fmla="*/ 53 h 53"/>
                  <a:gd name="T2" fmla="*/ 8 w 61"/>
                  <a:gd name="T3" fmla="*/ 45 h 53"/>
                  <a:gd name="T4" fmla="*/ 32 w 61"/>
                  <a:gd name="T5" fmla="*/ 25 h 53"/>
                  <a:gd name="T6" fmla="*/ 61 w 61"/>
                  <a:gd name="T7" fmla="*/ 0 h 53"/>
                  <a:gd name="T8" fmla="*/ 61 w 61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53">
                    <a:moveTo>
                      <a:pt x="0" y="53"/>
                    </a:moveTo>
                    <a:lnTo>
                      <a:pt x="8" y="45"/>
                    </a:lnTo>
                    <a:lnTo>
                      <a:pt x="32" y="25"/>
                    </a:ln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0" name="Freeform 525"/>
              <p:cNvSpPr>
                <a:spLocks/>
              </p:cNvSpPr>
              <p:nvPr/>
            </p:nvSpPr>
            <p:spPr bwMode="auto">
              <a:xfrm>
                <a:off x="9164638" y="3522663"/>
                <a:ext cx="122238" cy="44450"/>
              </a:xfrm>
              <a:custGeom>
                <a:avLst/>
                <a:gdLst>
                  <a:gd name="T0" fmla="*/ 0 w 77"/>
                  <a:gd name="T1" fmla="*/ 28 h 28"/>
                  <a:gd name="T2" fmla="*/ 29 w 77"/>
                  <a:gd name="T3" fmla="*/ 16 h 28"/>
                  <a:gd name="T4" fmla="*/ 73 w 77"/>
                  <a:gd name="T5" fmla="*/ 0 h 28"/>
                  <a:gd name="T6" fmla="*/ 77 w 77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28">
                    <a:moveTo>
                      <a:pt x="0" y="28"/>
                    </a:moveTo>
                    <a:lnTo>
                      <a:pt x="29" y="16"/>
                    </a:lnTo>
                    <a:lnTo>
                      <a:pt x="73" y="0"/>
                    </a:lnTo>
                    <a:lnTo>
                      <a:pt x="77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1" name="Freeform 526"/>
              <p:cNvSpPr>
                <a:spLocks/>
              </p:cNvSpPr>
              <p:nvPr/>
            </p:nvSpPr>
            <p:spPr bwMode="auto">
              <a:xfrm>
                <a:off x="9364663" y="3489326"/>
                <a:ext cx="122238" cy="12700"/>
              </a:xfrm>
              <a:custGeom>
                <a:avLst/>
                <a:gdLst>
                  <a:gd name="T0" fmla="*/ 0 w 77"/>
                  <a:gd name="T1" fmla="*/ 8 h 8"/>
                  <a:gd name="T2" fmla="*/ 53 w 77"/>
                  <a:gd name="T3" fmla="*/ 0 h 8"/>
                  <a:gd name="T4" fmla="*/ 77 w 77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8">
                    <a:moveTo>
                      <a:pt x="0" y="8"/>
                    </a:moveTo>
                    <a:lnTo>
                      <a:pt x="53" y="0"/>
                    </a:lnTo>
                    <a:lnTo>
                      <a:pt x="77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2" name="Freeform 527"/>
              <p:cNvSpPr>
                <a:spLocks/>
              </p:cNvSpPr>
              <p:nvPr/>
            </p:nvSpPr>
            <p:spPr bwMode="auto">
              <a:xfrm>
                <a:off x="9564688" y="3489326"/>
                <a:ext cx="128588" cy="6350"/>
              </a:xfrm>
              <a:custGeom>
                <a:avLst/>
                <a:gdLst>
                  <a:gd name="T0" fmla="*/ 0 w 81"/>
                  <a:gd name="T1" fmla="*/ 0 h 4"/>
                  <a:gd name="T2" fmla="*/ 52 w 81"/>
                  <a:gd name="T3" fmla="*/ 0 h 4"/>
                  <a:gd name="T4" fmla="*/ 81 w 8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">
                    <a:moveTo>
                      <a:pt x="0" y="0"/>
                    </a:moveTo>
                    <a:lnTo>
                      <a:pt x="52" y="0"/>
                    </a:lnTo>
                    <a:lnTo>
                      <a:pt x="81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3" name="Freeform 528"/>
              <p:cNvSpPr>
                <a:spLocks/>
              </p:cNvSpPr>
              <p:nvPr/>
            </p:nvSpPr>
            <p:spPr bwMode="auto">
              <a:xfrm>
                <a:off x="9769476" y="3508376"/>
                <a:ext cx="130175" cy="26988"/>
              </a:xfrm>
              <a:custGeom>
                <a:avLst/>
                <a:gdLst>
                  <a:gd name="T0" fmla="*/ 0 w 82"/>
                  <a:gd name="T1" fmla="*/ 0 h 17"/>
                  <a:gd name="T2" fmla="*/ 61 w 82"/>
                  <a:gd name="T3" fmla="*/ 13 h 17"/>
                  <a:gd name="T4" fmla="*/ 82 w 8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7">
                    <a:moveTo>
                      <a:pt x="0" y="0"/>
                    </a:moveTo>
                    <a:lnTo>
                      <a:pt x="61" y="13"/>
                    </a:lnTo>
                    <a:lnTo>
                      <a:pt x="82" y="1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4" name="Freeform 529"/>
              <p:cNvSpPr>
                <a:spLocks/>
              </p:cNvSpPr>
              <p:nvPr/>
            </p:nvSpPr>
            <p:spPr bwMode="auto">
              <a:xfrm>
                <a:off x="9969501" y="3560763"/>
                <a:ext cx="122238" cy="38100"/>
              </a:xfrm>
              <a:custGeom>
                <a:avLst/>
                <a:gdLst>
                  <a:gd name="T0" fmla="*/ 0 w 77"/>
                  <a:gd name="T1" fmla="*/ 0 h 24"/>
                  <a:gd name="T2" fmla="*/ 4 w 77"/>
                  <a:gd name="T3" fmla="*/ 0 h 24"/>
                  <a:gd name="T4" fmla="*/ 73 w 77"/>
                  <a:gd name="T5" fmla="*/ 24 h 24"/>
                  <a:gd name="T6" fmla="*/ 77 w 77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24">
                    <a:moveTo>
                      <a:pt x="0" y="0"/>
                    </a:moveTo>
                    <a:lnTo>
                      <a:pt x="4" y="0"/>
                    </a:lnTo>
                    <a:lnTo>
                      <a:pt x="73" y="24"/>
                    </a:lnTo>
                    <a:lnTo>
                      <a:pt x="77" y="2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5" name="Freeform 530"/>
              <p:cNvSpPr>
                <a:spLocks/>
              </p:cNvSpPr>
              <p:nvPr/>
            </p:nvSpPr>
            <p:spPr bwMode="auto">
              <a:xfrm>
                <a:off x="10163176" y="3630613"/>
                <a:ext cx="115888" cy="58738"/>
              </a:xfrm>
              <a:custGeom>
                <a:avLst/>
                <a:gdLst>
                  <a:gd name="T0" fmla="*/ 0 w 73"/>
                  <a:gd name="T1" fmla="*/ 0 h 37"/>
                  <a:gd name="T2" fmla="*/ 20 w 73"/>
                  <a:gd name="T3" fmla="*/ 9 h 37"/>
                  <a:gd name="T4" fmla="*/ 73 w 73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37">
                    <a:moveTo>
                      <a:pt x="0" y="0"/>
                    </a:moveTo>
                    <a:lnTo>
                      <a:pt x="20" y="9"/>
                    </a:lnTo>
                    <a:lnTo>
                      <a:pt x="73" y="3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6" name="Freeform 531"/>
              <p:cNvSpPr>
                <a:spLocks/>
              </p:cNvSpPr>
              <p:nvPr/>
            </p:nvSpPr>
            <p:spPr bwMode="auto">
              <a:xfrm>
                <a:off x="10342563" y="3727451"/>
                <a:ext cx="109538" cy="71438"/>
              </a:xfrm>
              <a:custGeom>
                <a:avLst/>
                <a:gdLst>
                  <a:gd name="T0" fmla="*/ 0 w 69"/>
                  <a:gd name="T1" fmla="*/ 0 h 45"/>
                  <a:gd name="T2" fmla="*/ 33 w 69"/>
                  <a:gd name="T3" fmla="*/ 21 h 45"/>
                  <a:gd name="T4" fmla="*/ 69 w 69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45">
                    <a:moveTo>
                      <a:pt x="0" y="0"/>
                    </a:moveTo>
                    <a:lnTo>
                      <a:pt x="33" y="21"/>
                    </a:lnTo>
                    <a:lnTo>
                      <a:pt x="69" y="4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7" name="Freeform 532"/>
              <p:cNvSpPr>
                <a:spLocks/>
              </p:cNvSpPr>
              <p:nvPr/>
            </p:nvSpPr>
            <p:spPr bwMode="auto">
              <a:xfrm>
                <a:off x="10517188" y="3843338"/>
                <a:ext cx="90488" cy="90488"/>
              </a:xfrm>
              <a:custGeom>
                <a:avLst/>
                <a:gdLst>
                  <a:gd name="T0" fmla="*/ 0 w 57"/>
                  <a:gd name="T1" fmla="*/ 0 h 57"/>
                  <a:gd name="T2" fmla="*/ 36 w 57"/>
                  <a:gd name="T3" fmla="*/ 33 h 57"/>
                  <a:gd name="T4" fmla="*/ 57 w 57"/>
                  <a:gd name="T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36" y="33"/>
                    </a:lnTo>
                    <a:lnTo>
                      <a:pt x="57" y="5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8" name="Freeform 533"/>
              <p:cNvSpPr>
                <a:spLocks/>
              </p:cNvSpPr>
              <p:nvPr/>
            </p:nvSpPr>
            <p:spPr bwMode="auto">
              <a:xfrm>
                <a:off x="10664826" y="3984626"/>
                <a:ext cx="77788" cy="103188"/>
              </a:xfrm>
              <a:custGeom>
                <a:avLst/>
                <a:gdLst>
                  <a:gd name="T0" fmla="*/ 0 w 49"/>
                  <a:gd name="T1" fmla="*/ 0 h 65"/>
                  <a:gd name="T2" fmla="*/ 33 w 49"/>
                  <a:gd name="T3" fmla="*/ 45 h 65"/>
                  <a:gd name="T4" fmla="*/ 49 w 49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" h="65">
                    <a:moveTo>
                      <a:pt x="0" y="0"/>
                    </a:moveTo>
                    <a:lnTo>
                      <a:pt x="33" y="45"/>
                    </a:lnTo>
                    <a:lnTo>
                      <a:pt x="49" y="6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9" name="Freeform 534"/>
              <p:cNvSpPr>
                <a:spLocks/>
              </p:cNvSpPr>
              <p:nvPr/>
            </p:nvSpPr>
            <p:spPr bwMode="auto">
              <a:xfrm>
                <a:off x="10780713" y="4152901"/>
                <a:ext cx="50800" cy="122238"/>
              </a:xfrm>
              <a:custGeom>
                <a:avLst/>
                <a:gdLst>
                  <a:gd name="T0" fmla="*/ 0 w 32"/>
                  <a:gd name="T1" fmla="*/ 0 h 77"/>
                  <a:gd name="T2" fmla="*/ 24 w 32"/>
                  <a:gd name="T3" fmla="*/ 48 h 77"/>
                  <a:gd name="T4" fmla="*/ 32 w 32"/>
                  <a:gd name="T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77">
                    <a:moveTo>
                      <a:pt x="0" y="0"/>
                    </a:moveTo>
                    <a:lnTo>
                      <a:pt x="24" y="48"/>
                    </a:lnTo>
                    <a:lnTo>
                      <a:pt x="32" y="7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0" name="Freeform 535"/>
              <p:cNvSpPr>
                <a:spLocks/>
              </p:cNvSpPr>
              <p:nvPr/>
            </p:nvSpPr>
            <p:spPr bwMode="auto">
              <a:xfrm>
                <a:off x="10858501" y="4344988"/>
                <a:ext cx="12700" cy="77788"/>
              </a:xfrm>
              <a:custGeom>
                <a:avLst/>
                <a:gdLst>
                  <a:gd name="T0" fmla="*/ 0 w 8"/>
                  <a:gd name="T1" fmla="*/ 0 h 49"/>
                  <a:gd name="T2" fmla="*/ 4 w 8"/>
                  <a:gd name="T3" fmla="*/ 17 h 49"/>
                  <a:gd name="T4" fmla="*/ 8 w 8"/>
                  <a:gd name="T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9">
                    <a:moveTo>
                      <a:pt x="0" y="0"/>
                    </a:moveTo>
                    <a:lnTo>
                      <a:pt x="4" y="17"/>
                    </a:lnTo>
                    <a:lnTo>
                      <a:pt x="8" y="49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54" name="Freeform 536"/>
            <p:cNvSpPr>
              <a:spLocks/>
            </p:cNvSpPr>
            <p:nvPr/>
          </p:nvSpPr>
          <p:spPr bwMode="auto">
            <a:xfrm>
              <a:off x="8894763" y="3444876"/>
              <a:ext cx="1963738" cy="714375"/>
            </a:xfrm>
            <a:custGeom>
              <a:avLst/>
              <a:gdLst>
                <a:gd name="T0" fmla="*/ 0 w 1237"/>
                <a:gd name="T1" fmla="*/ 312 h 450"/>
                <a:gd name="T2" fmla="*/ 0 w 1237"/>
                <a:gd name="T3" fmla="*/ 312 h 450"/>
                <a:gd name="T4" fmla="*/ 4 w 1237"/>
                <a:gd name="T5" fmla="*/ 316 h 450"/>
                <a:gd name="T6" fmla="*/ 12 w 1237"/>
                <a:gd name="T7" fmla="*/ 332 h 450"/>
                <a:gd name="T8" fmla="*/ 28 w 1237"/>
                <a:gd name="T9" fmla="*/ 353 h 450"/>
                <a:gd name="T10" fmla="*/ 45 w 1237"/>
                <a:gd name="T11" fmla="*/ 369 h 450"/>
                <a:gd name="T12" fmla="*/ 65 w 1237"/>
                <a:gd name="T13" fmla="*/ 381 h 450"/>
                <a:gd name="T14" fmla="*/ 93 w 1237"/>
                <a:gd name="T15" fmla="*/ 393 h 450"/>
                <a:gd name="T16" fmla="*/ 122 w 1237"/>
                <a:gd name="T17" fmla="*/ 405 h 450"/>
                <a:gd name="T18" fmla="*/ 162 w 1237"/>
                <a:gd name="T19" fmla="*/ 417 h 450"/>
                <a:gd name="T20" fmla="*/ 207 w 1237"/>
                <a:gd name="T21" fmla="*/ 430 h 450"/>
                <a:gd name="T22" fmla="*/ 260 w 1237"/>
                <a:gd name="T23" fmla="*/ 438 h 450"/>
                <a:gd name="T24" fmla="*/ 324 w 1237"/>
                <a:gd name="T25" fmla="*/ 442 h 450"/>
                <a:gd name="T26" fmla="*/ 393 w 1237"/>
                <a:gd name="T27" fmla="*/ 450 h 450"/>
                <a:gd name="T28" fmla="*/ 474 w 1237"/>
                <a:gd name="T29" fmla="*/ 450 h 450"/>
                <a:gd name="T30" fmla="*/ 474 w 1237"/>
                <a:gd name="T31" fmla="*/ 450 h 450"/>
                <a:gd name="T32" fmla="*/ 560 w 1237"/>
                <a:gd name="T33" fmla="*/ 446 h 450"/>
                <a:gd name="T34" fmla="*/ 641 w 1237"/>
                <a:gd name="T35" fmla="*/ 442 h 450"/>
                <a:gd name="T36" fmla="*/ 714 w 1237"/>
                <a:gd name="T37" fmla="*/ 430 h 450"/>
                <a:gd name="T38" fmla="*/ 783 w 1237"/>
                <a:gd name="T39" fmla="*/ 413 h 450"/>
                <a:gd name="T40" fmla="*/ 847 w 1237"/>
                <a:gd name="T41" fmla="*/ 393 h 450"/>
                <a:gd name="T42" fmla="*/ 908 w 1237"/>
                <a:gd name="T43" fmla="*/ 369 h 450"/>
                <a:gd name="T44" fmla="*/ 965 w 1237"/>
                <a:gd name="T45" fmla="*/ 344 h 450"/>
                <a:gd name="T46" fmla="*/ 1014 w 1237"/>
                <a:gd name="T47" fmla="*/ 312 h 450"/>
                <a:gd name="T48" fmla="*/ 1058 w 1237"/>
                <a:gd name="T49" fmla="*/ 280 h 450"/>
                <a:gd name="T50" fmla="*/ 1099 w 1237"/>
                <a:gd name="T51" fmla="*/ 247 h 450"/>
                <a:gd name="T52" fmla="*/ 1135 w 1237"/>
                <a:gd name="T53" fmla="*/ 211 h 450"/>
                <a:gd name="T54" fmla="*/ 1168 w 1237"/>
                <a:gd name="T55" fmla="*/ 170 h 450"/>
                <a:gd name="T56" fmla="*/ 1192 w 1237"/>
                <a:gd name="T57" fmla="*/ 130 h 450"/>
                <a:gd name="T58" fmla="*/ 1212 w 1237"/>
                <a:gd name="T59" fmla="*/ 89 h 450"/>
                <a:gd name="T60" fmla="*/ 1229 w 1237"/>
                <a:gd name="T61" fmla="*/ 44 h 450"/>
                <a:gd name="T62" fmla="*/ 1237 w 1237"/>
                <a:gd name="T6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7" h="450">
                  <a:moveTo>
                    <a:pt x="0" y="312"/>
                  </a:moveTo>
                  <a:lnTo>
                    <a:pt x="0" y="312"/>
                  </a:lnTo>
                  <a:lnTo>
                    <a:pt x="4" y="316"/>
                  </a:lnTo>
                  <a:lnTo>
                    <a:pt x="12" y="332"/>
                  </a:lnTo>
                  <a:lnTo>
                    <a:pt x="28" y="353"/>
                  </a:lnTo>
                  <a:lnTo>
                    <a:pt x="45" y="369"/>
                  </a:lnTo>
                  <a:lnTo>
                    <a:pt x="65" y="381"/>
                  </a:lnTo>
                  <a:lnTo>
                    <a:pt x="93" y="393"/>
                  </a:lnTo>
                  <a:lnTo>
                    <a:pt x="122" y="405"/>
                  </a:lnTo>
                  <a:lnTo>
                    <a:pt x="162" y="417"/>
                  </a:lnTo>
                  <a:lnTo>
                    <a:pt x="207" y="430"/>
                  </a:lnTo>
                  <a:lnTo>
                    <a:pt x="260" y="438"/>
                  </a:lnTo>
                  <a:lnTo>
                    <a:pt x="324" y="442"/>
                  </a:lnTo>
                  <a:lnTo>
                    <a:pt x="393" y="45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560" y="446"/>
                  </a:lnTo>
                  <a:lnTo>
                    <a:pt x="641" y="442"/>
                  </a:lnTo>
                  <a:lnTo>
                    <a:pt x="714" y="430"/>
                  </a:lnTo>
                  <a:lnTo>
                    <a:pt x="783" y="413"/>
                  </a:lnTo>
                  <a:lnTo>
                    <a:pt x="847" y="393"/>
                  </a:lnTo>
                  <a:lnTo>
                    <a:pt x="908" y="369"/>
                  </a:lnTo>
                  <a:lnTo>
                    <a:pt x="965" y="344"/>
                  </a:lnTo>
                  <a:lnTo>
                    <a:pt x="1014" y="312"/>
                  </a:lnTo>
                  <a:lnTo>
                    <a:pt x="1058" y="280"/>
                  </a:lnTo>
                  <a:lnTo>
                    <a:pt x="1099" y="247"/>
                  </a:lnTo>
                  <a:lnTo>
                    <a:pt x="1135" y="211"/>
                  </a:lnTo>
                  <a:lnTo>
                    <a:pt x="1168" y="170"/>
                  </a:lnTo>
                  <a:lnTo>
                    <a:pt x="1192" y="130"/>
                  </a:lnTo>
                  <a:lnTo>
                    <a:pt x="1212" y="89"/>
                  </a:lnTo>
                  <a:lnTo>
                    <a:pt x="1229" y="44"/>
                  </a:lnTo>
                  <a:lnTo>
                    <a:pt x="1237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10113073" y="795445"/>
                <a:ext cx="2092239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𝑏𝑡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073" y="795445"/>
                <a:ext cx="2092239" cy="1271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3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745692" y="368036"/>
            <a:ext cx="6289809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solidFill>
                  <a:srgbClr val="0070C0"/>
                </a:solidFill>
                <a:ea typeface="黑体" panose="02010609060101010101" pitchFamily="49" charset="-122"/>
              </a:rPr>
              <a:t>三、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</a:t>
            </a:r>
            <a:r>
              <a:rPr kumimoji="1"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元向量值</a:t>
            </a:r>
            <a:r>
              <a:rPr kumimoji="1" lang="zh-CN" alt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函数的积分</a:t>
            </a:r>
            <a:endParaRPr kumimoji="1"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62949" y="1053836"/>
                <a:ext cx="6752746" cy="1150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设质点的运动轨迹为</a:t>
                </a:r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，速度为 </a:t>
                </a:r>
                <a14:m>
                  <m:oMath xmlns:m="http://schemas.openxmlformats.org/officeDocument/2006/math"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，则</a:t>
                </a:r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/>
                          <m:t> </m:t>
                        </m:r>
                      </m:e>
                    </m:nary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b="1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b="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b="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分别表达的含义是什么？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9" y="1053836"/>
                <a:ext cx="6752746" cy="1150058"/>
              </a:xfrm>
              <a:prstGeom prst="rect">
                <a:avLst/>
              </a:prstGeom>
              <a:blipFill>
                <a:blip r:embed="rId2"/>
                <a:stretch>
                  <a:fillRect l="-1444" r="-361" b="-6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62949" y="2323881"/>
                <a:ext cx="6358087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表示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从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 smtClean="0"/>
                  <a:t>变到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 smtClean="0"/>
                  <a:t>时质点发生的</a:t>
                </a:r>
                <a:r>
                  <a:rPr lang="zh-CN" altLang="en-US" sz="2400" dirty="0" smtClean="0">
                    <a:solidFill>
                      <a:srgbClr val="0066FF"/>
                    </a:solidFill>
                  </a:rPr>
                  <a:t>位移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9" y="2323881"/>
                <a:ext cx="6358087" cy="612027"/>
              </a:xfrm>
              <a:prstGeom prst="rect">
                <a:avLst/>
              </a:prstGeom>
              <a:blipFill>
                <a:blip r:embed="rId3"/>
                <a:stretch>
                  <a:fillRect r="-384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62949" y="3055895"/>
                <a:ext cx="6501588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表示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 smtClean="0"/>
                  <a:t>从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 smtClean="0"/>
                  <a:t>变到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 smtClean="0"/>
                  <a:t>时质点发生的</a:t>
                </a:r>
                <a:r>
                  <a:rPr lang="zh-CN" altLang="en-US" sz="2400" dirty="0" smtClean="0">
                    <a:solidFill>
                      <a:srgbClr val="0066FF"/>
                    </a:solidFill>
                  </a:rPr>
                  <a:t>路程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9" y="3055895"/>
                <a:ext cx="6501588" cy="612027"/>
              </a:xfrm>
              <a:prstGeom prst="rect">
                <a:avLst/>
              </a:prstGeom>
              <a:blipFill>
                <a:blip r:embed="rId4"/>
                <a:stretch>
                  <a:fillRect r="-281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821036" y="2323880"/>
                <a:ext cx="3591368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036" y="2323880"/>
                <a:ext cx="3591368" cy="612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62949" y="3787909"/>
                <a:ext cx="6247351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zh-CN" altLang="en-US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9" y="3787909"/>
                <a:ext cx="6247351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428332" y="38630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66FF"/>
                </a:solidFill>
              </a:rPr>
              <a:t>弧长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62949" y="4635779"/>
                <a:ext cx="6522619" cy="58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zh-CN" altLang="en-US" sz="24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kern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CN" sz="2400" b="0" i="1" kern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9" y="4635779"/>
                <a:ext cx="6522619" cy="589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62949" y="5371601"/>
                <a:ext cx="3721212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 smtClean="0"/>
                  <a:t>,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zh-CN" sz="2400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9" y="5371601"/>
                <a:ext cx="3721212" cy="634148"/>
              </a:xfrm>
              <a:prstGeom prst="rect">
                <a:avLst/>
              </a:prstGeom>
              <a:blipFill>
                <a:blip r:embed="rId8"/>
                <a:stretch>
                  <a:fillRect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832-7D68-486C-A8CF-94E3AF9E74ED}" type="datetime11">
              <a:rPr lang="zh-CN" altLang="en-US" smtClean="0"/>
              <a:t>09:02:25</a:t>
            </a:fld>
            <a:endParaRPr lang="en-US" altLang="zh-CN"/>
          </a:p>
        </p:txBody>
      </p:sp>
      <p:sp>
        <p:nvSpPr>
          <p:cNvPr id="3" name="日期占位符 1"/>
          <p:cNvSpPr txBox="1">
            <a:spLocks/>
          </p:cNvSpPr>
          <p:nvPr/>
        </p:nvSpPr>
        <p:spPr>
          <a:xfrm>
            <a:off x="5622636" y="-433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58346832-7D68-486C-A8CF-94E3AF9E74ED}" type="datetime11">
              <a:rPr lang="zh-CN" altLang="en-US" smtClean="0"/>
              <a:pPr/>
              <a:t>09:02:25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541457" y="459130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6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91983" y="459129"/>
                <a:ext cx="878839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设曲线的向量方程为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𝑏𝑡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 smtClean="0"/>
                  <a:t>，求曲线在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时的弧长。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459129"/>
                <a:ext cx="8788393" cy="830997"/>
              </a:xfrm>
              <a:prstGeom prst="rect">
                <a:avLst/>
              </a:prstGeom>
              <a:blipFill>
                <a:blip r:embed="rId2"/>
                <a:stretch>
                  <a:fillRect l="-1110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41457" y="1474702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91983" y="1388460"/>
                <a:ext cx="5018105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func>
                      <m:func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1388460"/>
                <a:ext cx="5018105" cy="634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054037" y="1431164"/>
                <a:ext cx="314656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037" y="1431164"/>
                <a:ext cx="3146567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291983" y="20793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弧</a:t>
            </a:r>
            <a:r>
              <a:rPr lang="zh-CN" altLang="en-US" sz="2400" dirty="0" smtClean="0">
                <a:solidFill>
                  <a:prstClr val="black"/>
                </a:solidFill>
              </a:rPr>
              <a:t>长：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9979" y="2016052"/>
                <a:ext cx="5526449" cy="587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1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79" y="2016052"/>
                <a:ext cx="5526449" cy="587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13166" y="2563959"/>
                <a:ext cx="8585219" cy="93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求摆线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i="1" dirty="0" smtClean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 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的一拱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</m:t>
                    </m:r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长度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2563959"/>
                <a:ext cx="8585219" cy="931665"/>
              </a:xfrm>
              <a:prstGeom prst="rect">
                <a:avLst/>
              </a:prstGeom>
              <a:blipFill>
                <a:blip r:embed="rId6"/>
                <a:stretch>
                  <a:fillRect l="-1065" t="-3947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541457" y="2595441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ED7D31"/>
                </a:solidFill>
                <a:ea typeface="黑体" panose="02010609060101010101" pitchFamily="49" charset="-122"/>
              </a:rPr>
              <a:t>7</a:t>
            </a:r>
            <a:r>
              <a:rPr lang="en-US" altLang="zh-CN" sz="2400" b="1" dirty="0" smtClean="0">
                <a:solidFill>
                  <a:prstClr val="black"/>
                </a:solidFill>
                <a:ea typeface="黑体" panose="02010609060101010101" pitchFamily="49" charset="-122"/>
              </a:rPr>
              <a:t> </a:t>
            </a:r>
            <a:endParaRPr lang="zh-CN" altLang="en-US" sz="1600" dirty="0"/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541457" y="3611013"/>
            <a:ext cx="671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213166" y="3572146"/>
                <a:ext cx="51491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66" y="3572146"/>
                <a:ext cx="5149166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91983" y="4094701"/>
                <a:ext cx="4400179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l-GR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3" y="4094701"/>
                <a:ext cx="4400179" cy="634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960599" y="4159173"/>
                <a:ext cx="3548920" cy="50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CN" sz="2400" i="1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kern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l-GR" altLang="zh-CN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599" y="4159173"/>
                <a:ext cx="3548920" cy="5083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2291983" y="492129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弧</a:t>
            </a:r>
            <a:r>
              <a:rPr lang="zh-CN" altLang="en-US" sz="2400" dirty="0" smtClean="0">
                <a:solidFill>
                  <a:prstClr val="black"/>
                </a:solidFill>
              </a:rPr>
              <a:t>长：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399979" y="4858006"/>
                <a:ext cx="4459811" cy="593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1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400" b="1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l-GR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l-GR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sz="2400" b="0" i="1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79" y="4858006"/>
                <a:ext cx="4459811" cy="5939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D7.1~7.3luo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53606</TotalTime>
  <Words>19782</Words>
  <Application>Microsoft Office PowerPoint</Application>
  <PresentationFormat>宽屏</PresentationFormat>
  <Paragraphs>1391</Paragraphs>
  <Slides>98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98</vt:i4>
      </vt:variant>
    </vt:vector>
  </HeadingPairs>
  <TitlesOfParts>
    <vt:vector size="119" baseType="lpstr">
      <vt:lpstr>Adobe 宋体 Std L</vt:lpstr>
      <vt:lpstr>等线</vt:lpstr>
      <vt:lpstr>等线 Light</vt:lpstr>
      <vt:lpstr>黑体</vt:lpstr>
      <vt:lpstr>华文新魏</vt:lpstr>
      <vt:lpstr>华文中宋</vt:lpstr>
      <vt:lpstr>楷体_GB2312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D7.1~7.3luo</vt:lpstr>
      <vt:lpstr>Equation</vt:lpstr>
      <vt:lpstr>公式</vt:lpstr>
      <vt:lpstr>BMP 图象</vt:lpstr>
      <vt:lpstr>文档</vt:lpstr>
      <vt:lpstr>PowerPoint 演示文稿</vt:lpstr>
      <vt:lpstr>PowerPoint 演示文稿</vt:lpstr>
      <vt:lpstr>PowerPoint 演示文稿</vt:lpstr>
      <vt:lpstr>一、向量的概念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一、两向量的数量积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山东农业大学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 极限的运算法则</dc:title>
  <dc:creator>苏本堂</dc:creator>
  <cp:lastModifiedBy>Windows User</cp:lastModifiedBy>
  <cp:revision>599</cp:revision>
  <dcterms:created xsi:type="dcterms:W3CDTF">2001-06-16T12:46:24Z</dcterms:created>
  <dcterms:modified xsi:type="dcterms:W3CDTF">2025-03-06T01:31:11Z</dcterms:modified>
</cp:coreProperties>
</file>